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830" r:id="rId1"/>
  </p:sldMasterIdLst>
  <p:notesMasterIdLst>
    <p:notesMasterId r:id="rId69"/>
  </p:notesMasterIdLst>
  <p:sldIdLst>
    <p:sldId id="576" r:id="rId2"/>
    <p:sldId id="1163" r:id="rId3"/>
    <p:sldId id="1159" r:id="rId4"/>
    <p:sldId id="258" r:id="rId5"/>
    <p:sldId id="1161" r:id="rId6"/>
    <p:sldId id="259" r:id="rId7"/>
    <p:sldId id="1162" r:id="rId8"/>
    <p:sldId id="1164" r:id="rId9"/>
    <p:sldId id="265" r:id="rId10"/>
    <p:sldId id="266" r:id="rId11"/>
    <p:sldId id="1190" r:id="rId12"/>
    <p:sldId id="1191" r:id="rId13"/>
    <p:sldId id="1193" r:id="rId14"/>
    <p:sldId id="1194" r:id="rId15"/>
    <p:sldId id="1195" r:id="rId16"/>
    <p:sldId id="1196" r:id="rId17"/>
    <p:sldId id="1182" r:id="rId18"/>
    <p:sldId id="1183" r:id="rId19"/>
    <p:sldId id="260" r:id="rId20"/>
    <p:sldId id="261" r:id="rId21"/>
    <p:sldId id="262" r:id="rId22"/>
    <p:sldId id="256" r:id="rId23"/>
    <p:sldId id="263" r:id="rId24"/>
    <p:sldId id="264" r:id="rId25"/>
    <p:sldId id="1197" r:id="rId26"/>
    <p:sldId id="1198" r:id="rId27"/>
    <p:sldId id="1199" r:id="rId28"/>
    <p:sldId id="1200" r:id="rId29"/>
    <p:sldId id="1201" r:id="rId30"/>
    <p:sldId id="1202" r:id="rId31"/>
    <p:sldId id="1203" r:id="rId32"/>
    <p:sldId id="1204" r:id="rId33"/>
    <p:sldId id="1185" r:id="rId34"/>
    <p:sldId id="1186" r:id="rId35"/>
    <p:sldId id="1187" r:id="rId36"/>
    <p:sldId id="1188" r:id="rId37"/>
    <p:sldId id="269" r:id="rId38"/>
    <p:sldId id="270" r:id="rId39"/>
    <p:sldId id="271" r:id="rId40"/>
    <p:sldId id="273" r:id="rId41"/>
    <p:sldId id="276" r:id="rId42"/>
    <p:sldId id="1205" r:id="rId43"/>
    <p:sldId id="1249" r:id="rId44"/>
    <p:sldId id="1206" r:id="rId45"/>
    <p:sldId id="1209" r:id="rId46"/>
    <p:sldId id="1240" r:id="rId47"/>
    <p:sldId id="1210" r:id="rId48"/>
    <p:sldId id="1245" r:id="rId49"/>
    <p:sldId id="1214" r:id="rId50"/>
    <p:sldId id="1248" r:id="rId51"/>
    <p:sldId id="1215" r:id="rId52"/>
    <p:sldId id="1224" r:id="rId53"/>
    <p:sldId id="1226" r:id="rId54"/>
    <p:sldId id="1227" r:id="rId55"/>
    <p:sldId id="1228" r:id="rId56"/>
    <p:sldId id="1229" r:id="rId57"/>
    <p:sldId id="1230" r:id="rId58"/>
    <p:sldId id="1231" r:id="rId59"/>
    <p:sldId id="1232" r:id="rId60"/>
    <p:sldId id="1233" r:id="rId61"/>
    <p:sldId id="1234" r:id="rId62"/>
    <p:sldId id="1235" r:id="rId63"/>
    <p:sldId id="1236" r:id="rId64"/>
    <p:sldId id="1237" r:id="rId65"/>
    <p:sldId id="1238" r:id="rId66"/>
    <p:sldId id="1239" r:id="rId67"/>
    <p:sldId id="1154" r:id="rId6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E40E77"/>
    <a:srgbClr val="008A85"/>
    <a:srgbClr val="0054FF"/>
    <a:srgbClr val="00297C"/>
    <a:srgbClr val="002164"/>
    <a:srgbClr val="FF9300"/>
    <a:srgbClr val="002060"/>
    <a:srgbClr val="284B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59"/>
    <p:restoredTop sz="85747" autoAdjust="0"/>
  </p:normalViewPr>
  <p:slideViewPr>
    <p:cSldViewPr snapToGrid="0" snapToObjects="1">
      <p:cViewPr varScale="1">
        <p:scale>
          <a:sx n="96" d="100"/>
          <a:sy n="96" d="100"/>
        </p:scale>
        <p:origin x="256" y="176"/>
      </p:cViewPr>
      <p:guideLst>
        <p:guide orient="horz" pos="2160"/>
        <p:guide pos="3840"/>
      </p:guideLst>
    </p:cSldViewPr>
  </p:slideViewPr>
  <p:outlineViewPr>
    <p:cViewPr>
      <p:scale>
        <a:sx n="33" d="100"/>
        <a:sy n="33" d="100"/>
      </p:scale>
      <p:origin x="0" y="-19040"/>
    </p:cViewPr>
  </p:outlineViewPr>
  <p:notesTextViewPr>
    <p:cViewPr>
      <p:scale>
        <a:sx n="1" d="1"/>
        <a:sy n="1" d="1"/>
      </p:scale>
      <p:origin x="0" y="0"/>
    </p:cViewPr>
  </p:notesTextViewPr>
  <p:sorterViewPr>
    <p:cViewPr>
      <p:scale>
        <a:sx n="66" d="100"/>
        <a:sy n="66" d="100"/>
      </p:scale>
      <p:origin x="0" y="6060"/>
    </p:cViewPr>
  </p:sorterViewPr>
  <p:notesViewPr>
    <p:cSldViewPr snapToGrid="0" snapToObjects="1">
      <p:cViewPr varScale="1">
        <p:scale>
          <a:sx n="84" d="100"/>
          <a:sy n="84" d="100"/>
        </p:scale>
        <p:origin x="2632" y="20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6D59C3-BCF5-BC45-87ED-AF8758B445C8}" type="datetimeFigureOut">
              <a:rPr lang="en-US" smtClean="0"/>
              <a:t>8/21/22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A2884E-AB51-CE46-B606-030E2D62BAA2}" type="slidenum">
              <a:rPr lang="en-US" smtClean="0"/>
              <a:t>‹#›</a:t>
            </a:fld>
            <a:endParaRPr lang="en-US"/>
          </a:p>
        </p:txBody>
      </p:sp>
    </p:spTree>
    <p:extLst>
      <p:ext uri="{BB962C8B-B14F-4D97-AF65-F5344CB8AC3E}">
        <p14:creationId xmlns:p14="http://schemas.microsoft.com/office/powerpoint/2010/main" val="1507494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accent2">
                  <a:lumMod val="75000"/>
                </a:schemeClr>
              </a:solidFill>
            </a:endParaRPr>
          </a:p>
        </p:txBody>
      </p:sp>
      <p:sp>
        <p:nvSpPr>
          <p:cNvPr id="4" name="Slide Number Placeholder 3"/>
          <p:cNvSpPr>
            <a:spLocks noGrp="1"/>
          </p:cNvSpPr>
          <p:nvPr>
            <p:ph type="sldNum" sz="quarter" idx="10"/>
          </p:nvPr>
        </p:nvSpPr>
        <p:spPr/>
        <p:txBody>
          <a:bodyPr/>
          <a:lstStyle/>
          <a:p>
            <a:fld id="{74A2884E-AB51-CE46-B606-030E2D62BAA2}" type="slidenum">
              <a:rPr lang="en-US" smtClean="0"/>
              <a:t>0</a:t>
            </a:fld>
            <a:endParaRPr lang="en-US"/>
          </a:p>
        </p:txBody>
      </p:sp>
    </p:spTree>
    <p:extLst>
      <p:ext uri="{BB962C8B-B14F-4D97-AF65-F5344CB8AC3E}">
        <p14:creationId xmlns:p14="http://schemas.microsoft.com/office/powerpoint/2010/main" val="3806040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A2884E-AB51-CE46-B606-030E2D62BAA2}" type="slidenum">
              <a:rPr lang="en-US" smtClean="0"/>
              <a:t>58</a:t>
            </a:fld>
            <a:endParaRPr lang="en-US"/>
          </a:p>
        </p:txBody>
      </p:sp>
    </p:spTree>
    <p:extLst>
      <p:ext uri="{BB962C8B-B14F-4D97-AF65-F5344CB8AC3E}">
        <p14:creationId xmlns:p14="http://schemas.microsoft.com/office/powerpoint/2010/main" val="3749243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A2884E-AB51-CE46-B606-030E2D62BAA2}" type="slidenum">
              <a:rPr lang="en-US" smtClean="0"/>
              <a:t>59</a:t>
            </a:fld>
            <a:endParaRPr lang="en-US"/>
          </a:p>
        </p:txBody>
      </p:sp>
    </p:spTree>
    <p:extLst>
      <p:ext uri="{BB962C8B-B14F-4D97-AF65-F5344CB8AC3E}">
        <p14:creationId xmlns:p14="http://schemas.microsoft.com/office/powerpoint/2010/main" val="3186185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A2884E-AB51-CE46-B606-030E2D62BAA2}" type="slidenum">
              <a:rPr lang="en-US" smtClean="0"/>
              <a:t>60</a:t>
            </a:fld>
            <a:endParaRPr lang="en-US"/>
          </a:p>
        </p:txBody>
      </p:sp>
    </p:spTree>
    <p:extLst>
      <p:ext uri="{BB962C8B-B14F-4D97-AF65-F5344CB8AC3E}">
        <p14:creationId xmlns:p14="http://schemas.microsoft.com/office/powerpoint/2010/main" val="2244004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A2884E-AB51-CE46-B606-030E2D62BAA2}" type="slidenum">
              <a:rPr lang="en-US" smtClean="0"/>
              <a:t>61</a:t>
            </a:fld>
            <a:endParaRPr lang="en-US"/>
          </a:p>
        </p:txBody>
      </p:sp>
    </p:spTree>
    <p:extLst>
      <p:ext uri="{BB962C8B-B14F-4D97-AF65-F5344CB8AC3E}">
        <p14:creationId xmlns:p14="http://schemas.microsoft.com/office/powerpoint/2010/main" val="2407706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A2884E-AB51-CE46-B606-030E2D62BAA2}" type="slidenum">
              <a:rPr lang="en-US" smtClean="0"/>
              <a:t>62</a:t>
            </a:fld>
            <a:endParaRPr lang="en-US"/>
          </a:p>
        </p:txBody>
      </p:sp>
    </p:spTree>
    <p:extLst>
      <p:ext uri="{BB962C8B-B14F-4D97-AF65-F5344CB8AC3E}">
        <p14:creationId xmlns:p14="http://schemas.microsoft.com/office/powerpoint/2010/main" val="3466635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A2884E-AB51-CE46-B606-030E2D62BAA2}" type="slidenum">
              <a:rPr lang="en-US" smtClean="0"/>
              <a:t>63</a:t>
            </a:fld>
            <a:endParaRPr lang="en-US"/>
          </a:p>
        </p:txBody>
      </p:sp>
    </p:spTree>
    <p:extLst>
      <p:ext uri="{BB962C8B-B14F-4D97-AF65-F5344CB8AC3E}">
        <p14:creationId xmlns:p14="http://schemas.microsoft.com/office/powerpoint/2010/main" val="38686323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A2884E-AB51-CE46-B606-030E2D62BAA2}" type="slidenum">
              <a:rPr lang="en-US" smtClean="0"/>
              <a:t>64</a:t>
            </a:fld>
            <a:endParaRPr lang="en-US"/>
          </a:p>
        </p:txBody>
      </p:sp>
    </p:spTree>
    <p:extLst>
      <p:ext uri="{BB962C8B-B14F-4D97-AF65-F5344CB8AC3E}">
        <p14:creationId xmlns:p14="http://schemas.microsoft.com/office/powerpoint/2010/main" val="133010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A2884E-AB51-CE46-B606-030E2D62BAA2}" type="slidenum">
              <a:rPr lang="en-US" smtClean="0"/>
              <a:t>65</a:t>
            </a:fld>
            <a:endParaRPr lang="en-US"/>
          </a:p>
        </p:txBody>
      </p:sp>
    </p:spTree>
    <p:extLst>
      <p:ext uri="{BB962C8B-B14F-4D97-AF65-F5344CB8AC3E}">
        <p14:creationId xmlns:p14="http://schemas.microsoft.com/office/powerpoint/2010/main" val="6916827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894DEAB-767F-2B44-9E44-636CFE91381B}"/>
              </a:ext>
            </a:extLst>
          </p:cNvPr>
          <p:cNvSpPr>
            <a:spLocks noGrp="1" noChangeArrowheads="1"/>
          </p:cNvSpPr>
          <p:nvPr>
            <p:ph type="sldNum" sz="quarter" idx="5"/>
          </p:nvPr>
        </p:nvSpPr>
        <p:spPr>
          <a:ln/>
        </p:spPr>
        <p:txBody>
          <a:bodyPr/>
          <a:lstStyle/>
          <a:p>
            <a:fld id="{32524B24-D3E5-2749-9FAE-320A120198D1}" type="slidenum">
              <a:rPr lang="en-US" altLang="en-US"/>
              <a:pPr/>
              <a:t>66</a:t>
            </a:fld>
            <a:endParaRPr lang="en-US" altLang="en-US"/>
          </a:p>
        </p:txBody>
      </p:sp>
      <p:sp>
        <p:nvSpPr>
          <p:cNvPr id="1438722" name="Rectangle 2">
            <a:extLst>
              <a:ext uri="{FF2B5EF4-FFF2-40B4-BE49-F238E27FC236}">
                <a16:creationId xmlns:a16="http://schemas.microsoft.com/office/drawing/2014/main" id="{A4DCFE25-EE47-3047-9B64-1C7BD5FA3E8A}"/>
              </a:ext>
            </a:extLst>
          </p:cNvPr>
          <p:cNvSpPr>
            <a:spLocks noGrp="1" noRot="1" noChangeAspect="1" noChangeArrowheads="1" noTextEdit="1"/>
          </p:cNvSpPr>
          <p:nvPr>
            <p:ph type="sldImg"/>
          </p:nvPr>
        </p:nvSpPr>
        <p:spPr>
          <a:ln/>
        </p:spPr>
      </p:sp>
      <p:sp>
        <p:nvSpPr>
          <p:cNvPr id="1438723" name="Rectangle 3">
            <a:extLst>
              <a:ext uri="{FF2B5EF4-FFF2-40B4-BE49-F238E27FC236}">
                <a16:creationId xmlns:a16="http://schemas.microsoft.com/office/drawing/2014/main" id="{70A225D3-83DF-434B-87CA-7A206F4B3B6F}"/>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532162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A2884E-AB51-CE46-B606-030E2D62BAA2}" type="slidenum">
              <a:rPr lang="en-US" smtClean="0"/>
              <a:t>9</a:t>
            </a:fld>
            <a:endParaRPr lang="en-US"/>
          </a:p>
        </p:txBody>
      </p:sp>
    </p:spTree>
    <p:extLst>
      <p:ext uri="{BB962C8B-B14F-4D97-AF65-F5344CB8AC3E}">
        <p14:creationId xmlns:p14="http://schemas.microsoft.com/office/powerpoint/2010/main" val="3886667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A2884E-AB51-CE46-B606-030E2D62BAA2}" type="slidenum">
              <a:rPr lang="en-US" smtClean="0"/>
              <a:t>51</a:t>
            </a:fld>
            <a:endParaRPr lang="en-US"/>
          </a:p>
        </p:txBody>
      </p:sp>
    </p:spTree>
    <p:extLst>
      <p:ext uri="{BB962C8B-B14F-4D97-AF65-F5344CB8AC3E}">
        <p14:creationId xmlns:p14="http://schemas.microsoft.com/office/powerpoint/2010/main" val="2639492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A2884E-AB51-CE46-B606-030E2D62BAA2}" type="slidenum">
              <a:rPr lang="en-US" smtClean="0"/>
              <a:t>52</a:t>
            </a:fld>
            <a:endParaRPr lang="en-US"/>
          </a:p>
        </p:txBody>
      </p:sp>
    </p:spTree>
    <p:extLst>
      <p:ext uri="{BB962C8B-B14F-4D97-AF65-F5344CB8AC3E}">
        <p14:creationId xmlns:p14="http://schemas.microsoft.com/office/powerpoint/2010/main" val="2595464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A2884E-AB51-CE46-B606-030E2D62BAA2}" type="slidenum">
              <a:rPr lang="en-US" smtClean="0"/>
              <a:t>53</a:t>
            </a:fld>
            <a:endParaRPr lang="en-US"/>
          </a:p>
        </p:txBody>
      </p:sp>
    </p:spTree>
    <p:extLst>
      <p:ext uri="{BB962C8B-B14F-4D97-AF65-F5344CB8AC3E}">
        <p14:creationId xmlns:p14="http://schemas.microsoft.com/office/powerpoint/2010/main" val="3027935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A2884E-AB51-CE46-B606-030E2D62BAA2}" type="slidenum">
              <a:rPr lang="en-US" smtClean="0"/>
              <a:t>54</a:t>
            </a:fld>
            <a:endParaRPr lang="en-US"/>
          </a:p>
        </p:txBody>
      </p:sp>
    </p:spTree>
    <p:extLst>
      <p:ext uri="{BB962C8B-B14F-4D97-AF65-F5344CB8AC3E}">
        <p14:creationId xmlns:p14="http://schemas.microsoft.com/office/powerpoint/2010/main" val="2137705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A2884E-AB51-CE46-B606-030E2D62BAA2}" type="slidenum">
              <a:rPr lang="en-US" smtClean="0"/>
              <a:t>55</a:t>
            </a:fld>
            <a:endParaRPr lang="en-US"/>
          </a:p>
        </p:txBody>
      </p:sp>
    </p:spTree>
    <p:extLst>
      <p:ext uri="{BB962C8B-B14F-4D97-AF65-F5344CB8AC3E}">
        <p14:creationId xmlns:p14="http://schemas.microsoft.com/office/powerpoint/2010/main" val="1956553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A2884E-AB51-CE46-B606-030E2D62BAA2}" type="slidenum">
              <a:rPr lang="en-US" smtClean="0"/>
              <a:t>56</a:t>
            </a:fld>
            <a:endParaRPr lang="en-US"/>
          </a:p>
        </p:txBody>
      </p:sp>
    </p:spTree>
    <p:extLst>
      <p:ext uri="{BB962C8B-B14F-4D97-AF65-F5344CB8AC3E}">
        <p14:creationId xmlns:p14="http://schemas.microsoft.com/office/powerpoint/2010/main" val="1282449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A2884E-AB51-CE46-B606-030E2D62BAA2}" type="slidenum">
              <a:rPr lang="en-US" smtClean="0"/>
              <a:t>57</a:t>
            </a:fld>
            <a:endParaRPr lang="en-US"/>
          </a:p>
        </p:txBody>
      </p:sp>
    </p:spTree>
    <p:extLst>
      <p:ext uri="{BB962C8B-B14F-4D97-AF65-F5344CB8AC3E}">
        <p14:creationId xmlns:p14="http://schemas.microsoft.com/office/powerpoint/2010/main" val="565346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563E3-82EC-A848-9710-7987A864C878}" type="slidenum">
              <a:rPr lang="en-US" smtClean="0"/>
              <a:t>‹#›</a:t>
            </a:fld>
            <a:endParaRPr lang="en-US"/>
          </a:p>
        </p:txBody>
      </p:sp>
      <p:sp>
        <p:nvSpPr>
          <p:cNvPr id="7" name="Rectangle 6">
            <a:extLst>
              <a:ext uri="{FF2B5EF4-FFF2-40B4-BE49-F238E27FC236}">
                <a16:creationId xmlns:a16="http://schemas.microsoft.com/office/drawing/2014/main" id="{0B141E74-5D8E-E148-B63E-DCD77A6CE98B}"/>
              </a:ext>
            </a:extLst>
          </p:cNvPr>
          <p:cNvSpPr/>
          <p:nvPr userDrawn="1"/>
        </p:nvSpPr>
        <p:spPr>
          <a:xfrm>
            <a:off x="-7882" y="0"/>
            <a:ext cx="12199882" cy="1797804"/>
          </a:xfrm>
          <a:prstGeom prst="rect">
            <a:avLst/>
          </a:prstGeom>
          <a:solidFill>
            <a:srgbClr val="002060">
              <a:alpha val="7059"/>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10" name="Date Placeholder 3">
            <a:extLst>
              <a:ext uri="{FF2B5EF4-FFF2-40B4-BE49-F238E27FC236}">
                <a16:creationId xmlns:a16="http://schemas.microsoft.com/office/drawing/2014/main" id="{9D824C76-6369-6B4C-98A1-220EB321ECDB}"/>
              </a:ext>
            </a:extLst>
          </p:cNvPr>
          <p:cNvSpPr txBox="1">
            <a:spLocks/>
          </p:cNvSpPr>
          <p:nvPr userDrawn="1"/>
        </p:nvSpPr>
        <p:spPr>
          <a:xfrm>
            <a:off x="-7882" y="6493790"/>
            <a:ext cx="1361087" cy="364210"/>
          </a:xfrm>
          <a:prstGeom prst="rect">
            <a:avLst/>
          </a:prstGeom>
        </p:spPr>
        <p:txBody>
          <a:bodyPr vert="horz" lIns="91440" tIns="45720" rIns="91440" bIns="45720" rtlCol="0" anchor="t" anchorCtr="1"/>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E69BD8-3648-7945-9770-FB2E6BE08269}" type="datetime3">
              <a:rPr lang="en-US" sz="1400" smtClean="0"/>
              <a:pPr/>
              <a:t>21 August 2022</a:t>
            </a:fld>
            <a:endParaRPr lang="en-US" sz="1400" dirty="0"/>
          </a:p>
        </p:txBody>
      </p:sp>
    </p:spTree>
    <p:extLst>
      <p:ext uri="{BB962C8B-B14F-4D97-AF65-F5344CB8AC3E}">
        <p14:creationId xmlns:p14="http://schemas.microsoft.com/office/powerpoint/2010/main" val="2580364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7B4C05-CC1E-984E-9930-1DFA8CFF9417}" type="datetime3">
              <a:rPr lang="en-US" smtClean="0"/>
              <a:t>21 August 2022</a:t>
            </a:fld>
            <a:endParaRPr lang="en-US" dirty="0"/>
          </a:p>
        </p:txBody>
      </p:sp>
      <p:sp>
        <p:nvSpPr>
          <p:cNvPr id="5" name="Footer Placeholder 4"/>
          <p:cNvSpPr>
            <a:spLocks noGrp="1"/>
          </p:cNvSpPr>
          <p:nvPr>
            <p:ph type="ftr" sz="quarter" idx="11"/>
          </p:nvPr>
        </p:nvSpPr>
        <p:spPr/>
        <p:txBody>
          <a:bodyPr/>
          <a:lstStyle/>
          <a:p>
            <a:r>
              <a:rPr lang="en-US"/>
              <a:t>Md Mizanur Rahman</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pic>
        <p:nvPicPr>
          <p:cNvPr id="8" name="Picture 7">
            <a:extLst>
              <a:ext uri="{FF2B5EF4-FFF2-40B4-BE49-F238E27FC236}">
                <a16:creationId xmlns:a16="http://schemas.microsoft.com/office/drawing/2014/main" id="{15F3A969-B93D-314E-6E58-CF255AE12DDD}"/>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2862289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95B14D-F989-2A4E-B0AF-6542590B9072}" type="datetime3">
              <a:rPr lang="en-US" smtClean="0"/>
              <a:t>21 August 2022</a:t>
            </a:fld>
            <a:endParaRPr lang="en-US" dirty="0"/>
          </a:p>
        </p:txBody>
      </p:sp>
      <p:sp>
        <p:nvSpPr>
          <p:cNvPr id="5" name="Footer Placeholder 4"/>
          <p:cNvSpPr>
            <a:spLocks noGrp="1"/>
          </p:cNvSpPr>
          <p:nvPr>
            <p:ph type="ftr" sz="quarter" idx="11"/>
          </p:nvPr>
        </p:nvSpPr>
        <p:spPr/>
        <p:txBody>
          <a:bodyPr/>
          <a:lstStyle/>
          <a:p>
            <a:r>
              <a:rPr lang="en-US"/>
              <a:t>Md Mizanur Rahman</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pic>
        <p:nvPicPr>
          <p:cNvPr id="8" name="Picture 7">
            <a:extLst>
              <a:ext uri="{FF2B5EF4-FFF2-40B4-BE49-F238E27FC236}">
                <a16:creationId xmlns:a16="http://schemas.microsoft.com/office/drawing/2014/main" id="{7F8B37EE-A81D-EFE3-2ADC-C18EB652C995}"/>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1291599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9" name="Rectangle 18"/>
          <p:cNvSpPr/>
          <p:nvPr userDrawn="1"/>
        </p:nvSpPr>
        <p:spPr>
          <a:xfrm>
            <a:off x="-7882" y="0"/>
            <a:ext cx="12199882" cy="890015"/>
          </a:xfrm>
          <a:prstGeom prst="rect">
            <a:avLst/>
          </a:prstGeom>
          <a:solidFill>
            <a:srgbClr val="002060">
              <a:alpha val="7059"/>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3" name="Content Placeholder 2"/>
          <p:cNvSpPr>
            <a:spLocks noGrp="1"/>
          </p:cNvSpPr>
          <p:nvPr>
            <p:ph idx="1"/>
          </p:nvPr>
        </p:nvSpPr>
        <p:spPr>
          <a:xfrm>
            <a:off x="1676399" y="1052876"/>
            <a:ext cx="10163502" cy="51076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700750" y="6374958"/>
            <a:ext cx="4114800" cy="365125"/>
          </a:xfrm>
        </p:spPr>
        <p:txBody>
          <a:bodyPr/>
          <a:lstStyle/>
          <a:p>
            <a:r>
              <a:rPr lang="en-US" dirty="0"/>
              <a:t>Md Mizanur Rahman</a:t>
            </a:r>
          </a:p>
        </p:txBody>
      </p:sp>
      <p:sp>
        <p:nvSpPr>
          <p:cNvPr id="6" name="Slide Number Placeholder 5"/>
          <p:cNvSpPr>
            <a:spLocks noGrp="1"/>
          </p:cNvSpPr>
          <p:nvPr>
            <p:ph type="sldNum" sz="quarter" idx="12"/>
          </p:nvPr>
        </p:nvSpPr>
        <p:spPr>
          <a:xfrm>
            <a:off x="9096702" y="6356348"/>
            <a:ext cx="2743200" cy="365125"/>
          </a:xfrm>
        </p:spPr>
        <p:txBody>
          <a:bodyPr/>
          <a:lstStyle/>
          <a:p>
            <a:fld id="{6113E31D-E2AB-40D1-8B51-AFA5AFEF393A}" type="slidenum">
              <a:rPr lang="en-US" smtClean="0"/>
              <a:t>‹#›</a:t>
            </a:fld>
            <a:endParaRPr lang="en-US" dirty="0"/>
          </a:p>
        </p:txBody>
      </p:sp>
      <p:sp>
        <p:nvSpPr>
          <p:cNvPr id="20" name="Title 1"/>
          <p:cNvSpPr>
            <a:spLocks noGrp="1"/>
          </p:cNvSpPr>
          <p:nvPr>
            <p:ph type="title"/>
          </p:nvPr>
        </p:nvSpPr>
        <p:spPr>
          <a:xfrm>
            <a:off x="1676399" y="35859"/>
            <a:ext cx="10163502" cy="658368"/>
          </a:xfrm>
          <a:noFill/>
        </p:spPr>
        <p:txBody>
          <a:bodyPr>
            <a:normAutofit/>
          </a:bodyPr>
          <a:lstStyle>
            <a:lvl1pPr>
              <a:defRPr sz="3200" b="1" i="0" baseline="0">
                <a:solidFill>
                  <a:srgbClr val="284B87"/>
                </a:solidFill>
              </a:defRPr>
            </a:lvl1pPr>
          </a:lstStyle>
          <a:p>
            <a:r>
              <a:rPr lang="en-US" dirty="0"/>
              <a:t>Click to edit Master title style</a:t>
            </a:r>
          </a:p>
        </p:txBody>
      </p:sp>
      <p:sp>
        <p:nvSpPr>
          <p:cNvPr id="4" name="Date Placeholder 3"/>
          <p:cNvSpPr>
            <a:spLocks noGrp="1"/>
          </p:cNvSpPr>
          <p:nvPr>
            <p:ph type="dt" sz="half" idx="10"/>
          </p:nvPr>
        </p:nvSpPr>
        <p:spPr>
          <a:xfrm>
            <a:off x="-7882" y="6493790"/>
            <a:ext cx="1361087" cy="364210"/>
          </a:xfrm>
        </p:spPr>
        <p:txBody>
          <a:bodyPr anchor="t" anchorCtr="1"/>
          <a:lstStyle/>
          <a:p>
            <a:fld id="{D5E69BD8-3648-7945-9770-FB2E6BE08269}" type="datetime3">
              <a:rPr lang="en-US" smtClean="0"/>
              <a:t>21 August 2022</a:t>
            </a:fld>
            <a:endParaRPr lang="en-US" dirty="0"/>
          </a:p>
        </p:txBody>
      </p:sp>
      <p:sp>
        <p:nvSpPr>
          <p:cNvPr id="16" name="Text Placeholder 2"/>
          <p:cNvSpPr>
            <a:spLocks noGrp="1"/>
          </p:cNvSpPr>
          <p:nvPr>
            <p:ph type="body" idx="13"/>
          </p:nvPr>
        </p:nvSpPr>
        <p:spPr>
          <a:xfrm>
            <a:off x="0" y="1052876"/>
            <a:ext cx="1353205" cy="4815909"/>
          </a:xfrm>
        </p:spPr>
        <p:txBody>
          <a:bodyPr>
            <a:normAutofit/>
          </a:bodyPr>
          <a:lstStyle>
            <a:lvl1pPr marL="0" indent="0">
              <a:buNone/>
              <a:defRPr sz="1300" b="1" i="0" baseline="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dirty="0"/>
          </a:p>
        </p:txBody>
      </p:sp>
      <p:pic>
        <p:nvPicPr>
          <p:cNvPr id="2" name="Picture 1">
            <a:extLst>
              <a:ext uri="{FF2B5EF4-FFF2-40B4-BE49-F238E27FC236}">
                <a16:creationId xmlns:a16="http://schemas.microsoft.com/office/drawing/2014/main" id="{D4817E65-61C3-5830-4E6F-00BF78FB00DB}"/>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3874187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7882" y="0"/>
            <a:ext cx="12199882" cy="1797804"/>
          </a:xfrm>
          <a:prstGeom prst="rect">
            <a:avLst/>
          </a:prstGeom>
          <a:solidFill>
            <a:srgbClr val="002060">
              <a:alpha val="7059"/>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2" name="Title 1"/>
          <p:cNvSpPr>
            <a:spLocks noGrp="1"/>
          </p:cNvSpPr>
          <p:nvPr>
            <p:ph type="ctrTitle"/>
          </p:nvPr>
        </p:nvSpPr>
        <p:spPr>
          <a:xfrm>
            <a:off x="1523999" y="154983"/>
            <a:ext cx="10502685" cy="1410346"/>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Date Placeholder 3"/>
          <p:cNvSpPr txBox="1">
            <a:spLocks/>
          </p:cNvSpPr>
          <p:nvPr userDrawn="1"/>
        </p:nvSpPr>
        <p:spPr>
          <a:xfrm>
            <a:off x="-7882" y="6493790"/>
            <a:ext cx="1361087" cy="364210"/>
          </a:xfrm>
          <a:prstGeom prst="rect">
            <a:avLst/>
          </a:prstGeom>
        </p:spPr>
        <p:txBody>
          <a:bodyPr vert="horz" lIns="91440" tIns="45720" rIns="91440" bIns="45720" rtlCol="0" anchor="t" anchorCtr="1"/>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E69BD8-3648-7945-9770-FB2E6BE08269}" type="datetime3">
              <a:rPr lang="en-US" smtClean="0"/>
              <a:pPr/>
              <a:t>21 August 2022</a:t>
            </a:fld>
            <a:endParaRPr lang="en-US" dirty="0"/>
          </a:p>
        </p:txBody>
      </p:sp>
      <p:pic>
        <p:nvPicPr>
          <p:cNvPr id="4" name="Picture 3">
            <a:extLst>
              <a:ext uri="{FF2B5EF4-FFF2-40B4-BE49-F238E27FC236}">
                <a16:creationId xmlns:a16="http://schemas.microsoft.com/office/drawing/2014/main" id="{6D1E92AE-7480-657E-D1BB-3337937219B8}"/>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1522287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723" b="1" i="0">
                <a:solidFill>
                  <a:schemeClr val="tx1"/>
                </a:solidFill>
                <a:latin typeface="Calibri"/>
                <a:cs typeface="Calibri"/>
              </a:defRPr>
            </a:lvl1pPr>
          </a:lstStyle>
          <a:p>
            <a:endParaRPr/>
          </a:p>
        </p:txBody>
      </p:sp>
      <p:sp>
        <p:nvSpPr>
          <p:cNvPr id="3" name="Holder 3"/>
          <p:cNvSpPr>
            <a:spLocks noGrp="1"/>
          </p:cNvSpPr>
          <p:nvPr>
            <p:ph sz="half" idx="2"/>
          </p:nvPr>
        </p:nvSpPr>
        <p:spPr>
          <a:xfrm>
            <a:off x="609601" y="1577340"/>
            <a:ext cx="5303520"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1" y="1577340"/>
            <a:ext cx="5303520" cy="38779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8/21/22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pic>
        <p:nvPicPr>
          <p:cNvPr id="9" name="Picture 8">
            <a:extLst>
              <a:ext uri="{FF2B5EF4-FFF2-40B4-BE49-F238E27FC236}">
                <a16:creationId xmlns:a16="http://schemas.microsoft.com/office/drawing/2014/main" id="{CD00EB8B-8282-5A3A-659B-E13AEB1FDEC3}"/>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3511394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E6F739-D444-2D49-8365-D011425B6819}" type="datetime3">
              <a:rPr lang="en-US" smtClean="0"/>
              <a:t>21 August 2022</a:t>
            </a:fld>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8" name="Footer Placeholder 4">
            <a:extLst>
              <a:ext uri="{FF2B5EF4-FFF2-40B4-BE49-F238E27FC236}">
                <a16:creationId xmlns:a16="http://schemas.microsoft.com/office/drawing/2014/main" id="{F64C545F-CC6B-1746-B1DD-CD203D6E1F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Dr. Sajedul Talukder</a:t>
            </a:r>
          </a:p>
        </p:txBody>
      </p:sp>
      <p:pic>
        <p:nvPicPr>
          <p:cNvPr id="5" name="Picture 4">
            <a:extLst>
              <a:ext uri="{FF2B5EF4-FFF2-40B4-BE49-F238E27FC236}">
                <a16:creationId xmlns:a16="http://schemas.microsoft.com/office/drawing/2014/main" id="{66F8DBA6-0181-E8A0-BFA2-EF87CAA0949E}"/>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99442198"/>
      </p:ext>
    </p:extLst>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32C1CBD-57C8-EF4A-90DF-A2D5555D9928}" type="datetime3">
              <a:rPr lang="en-US" smtClean="0"/>
              <a:t>21 August 2022</a:t>
            </a:fld>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
        <p:nvSpPr>
          <p:cNvPr id="8" name="Footer Placeholder 4">
            <a:extLst>
              <a:ext uri="{FF2B5EF4-FFF2-40B4-BE49-F238E27FC236}">
                <a16:creationId xmlns:a16="http://schemas.microsoft.com/office/drawing/2014/main" id="{6E5B12A9-5CF9-064C-8729-E8B1E52791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Dr. Sajedul Talukder</a:t>
            </a:r>
          </a:p>
        </p:txBody>
      </p:sp>
      <p:pic>
        <p:nvPicPr>
          <p:cNvPr id="5" name="Picture 4">
            <a:extLst>
              <a:ext uri="{FF2B5EF4-FFF2-40B4-BE49-F238E27FC236}">
                <a16:creationId xmlns:a16="http://schemas.microsoft.com/office/drawing/2014/main" id="{4AE6913D-0652-D364-05CC-C14DD2AC4EF7}"/>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1950430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744AB0-2FEC-7F4A-A9C7-810BDEE4ECD3}" type="datetime3">
              <a:rPr lang="en-US" smtClean="0"/>
              <a:t>21 August 2022</a:t>
            </a:fld>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
        <p:nvSpPr>
          <p:cNvPr id="8" name="Footer Placeholder 4">
            <a:extLst>
              <a:ext uri="{FF2B5EF4-FFF2-40B4-BE49-F238E27FC236}">
                <a16:creationId xmlns:a16="http://schemas.microsoft.com/office/drawing/2014/main" id="{870A5B93-F407-3F45-ADD5-EA1A0B3844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Dr. Sajedul Talukder</a:t>
            </a:r>
          </a:p>
        </p:txBody>
      </p:sp>
      <p:pic>
        <p:nvPicPr>
          <p:cNvPr id="6" name="Picture 5">
            <a:extLst>
              <a:ext uri="{FF2B5EF4-FFF2-40B4-BE49-F238E27FC236}">
                <a16:creationId xmlns:a16="http://schemas.microsoft.com/office/drawing/2014/main" id="{D34174B6-65DA-AF97-FF63-A9C42878010C}"/>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3236003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87AD48-39CC-574F-A277-7DDF4D97C115}" type="datetime3">
              <a:rPr lang="en-US" smtClean="0"/>
              <a:t>21 August 2022</a:t>
            </a:fld>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
        <p:nvSpPr>
          <p:cNvPr id="11" name="Footer Placeholder 4">
            <a:extLst>
              <a:ext uri="{FF2B5EF4-FFF2-40B4-BE49-F238E27FC236}">
                <a16:creationId xmlns:a16="http://schemas.microsoft.com/office/drawing/2014/main" id="{0416BF52-7EED-6B45-B23D-85F58128E882}"/>
              </a:ext>
            </a:extLst>
          </p:cNvPr>
          <p:cNvSpPr>
            <a:spLocks noGrp="1"/>
          </p:cNvSpPr>
          <p:nvPr>
            <p:ph type="ftr" sz="quarter" idx="1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Dr. Sajedul Talukder</a:t>
            </a:r>
          </a:p>
        </p:txBody>
      </p:sp>
      <p:pic>
        <p:nvPicPr>
          <p:cNvPr id="8" name="Picture 7">
            <a:extLst>
              <a:ext uri="{FF2B5EF4-FFF2-40B4-BE49-F238E27FC236}">
                <a16:creationId xmlns:a16="http://schemas.microsoft.com/office/drawing/2014/main" id="{C5CBF9AC-F3DD-AE87-91D9-A02DF6C3246F}"/>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1832431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2F2453E-52F8-5243-9430-148D4C4741B0}" type="datetime3">
              <a:rPr lang="en-US" smtClean="0"/>
              <a:t>21 August 2022</a:t>
            </a:fld>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
        <p:nvSpPr>
          <p:cNvPr id="7" name="Footer Placeholder 4">
            <a:extLst>
              <a:ext uri="{FF2B5EF4-FFF2-40B4-BE49-F238E27FC236}">
                <a16:creationId xmlns:a16="http://schemas.microsoft.com/office/drawing/2014/main" id="{FB1D8A86-AF7E-8C48-825A-10A9BC40B4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Dr. Sajedul Talukder</a:t>
            </a:r>
          </a:p>
        </p:txBody>
      </p:sp>
      <p:pic>
        <p:nvPicPr>
          <p:cNvPr id="4" name="Picture 3">
            <a:extLst>
              <a:ext uri="{FF2B5EF4-FFF2-40B4-BE49-F238E27FC236}">
                <a16:creationId xmlns:a16="http://schemas.microsoft.com/office/drawing/2014/main" id="{0343DA04-F9FE-78E3-0C7B-FA69B1EECF1E}"/>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3181522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2F11A0-C4D5-0A41-96FB-B1A622FC2FA8}" type="datetime3">
              <a:rPr lang="en-US" smtClean="0"/>
              <a:t>21 August 2022</a:t>
            </a:fld>
            <a:endParaRPr lang="en-US" dirty="0"/>
          </a:p>
        </p:txBody>
      </p:sp>
      <p:sp>
        <p:nvSpPr>
          <p:cNvPr id="3" name="Footer Placeholder 2"/>
          <p:cNvSpPr>
            <a:spLocks noGrp="1"/>
          </p:cNvSpPr>
          <p:nvPr>
            <p:ph type="ftr" sz="quarter" idx="11"/>
          </p:nvPr>
        </p:nvSpPr>
        <p:spPr/>
        <p:txBody>
          <a:bodyPr/>
          <a:lstStyle/>
          <a:p>
            <a:r>
              <a:rPr lang="en-US"/>
              <a:t>Md Mizanur Rahman</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pic>
        <p:nvPicPr>
          <p:cNvPr id="6" name="Picture 5">
            <a:extLst>
              <a:ext uri="{FF2B5EF4-FFF2-40B4-BE49-F238E27FC236}">
                <a16:creationId xmlns:a16="http://schemas.microsoft.com/office/drawing/2014/main" id="{80A8AC4B-4FCA-1822-2547-9A2158A0D9F3}"/>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3095461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D88AB8D-1F8B-5C46-AE68-5364F04CE7C8}" type="datetime3">
              <a:rPr lang="en-US" smtClean="0"/>
              <a:t>21 August 2022</a:t>
            </a:fld>
            <a:endParaRPr lang="en-US" dirty="0"/>
          </a:p>
        </p:txBody>
      </p:sp>
      <p:sp>
        <p:nvSpPr>
          <p:cNvPr id="6" name="Footer Placeholder 5"/>
          <p:cNvSpPr>
            <a:spLocks noGrp="1"/>
          </p:cNvSpPr>
          <p:nvPr>
            <p:ph type="ftr" sz="quarter" idx="11"/>
          </p:nvPr>
        </p:nvSpPr>
        <p:spPr/>
        <p:txBody>
          <a:bodyPr/>
          <a:lstStyle/>
          <a:p>
            <a:r>
              <a:rPr lang="en-US"/>
              <a:t>Md Mizanur Rahman</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pic>
        <p:nvPicPr>
          <p:cNvPr id="9" name="Picture 8">
            <a:extLst>
              <a:ext uri="{FF2B5EF4-FFF2-40B4-BE49-F238E27FC236}">
                <a16:creationId xmlns:a16="http://schemas.microsoft.com/office/drawing/2014/main" id="{3D215223-DA8C-82BD-1DD8-F253AF4A6276}"/>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1759540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9546262-A375-6944-A3A6-738BB5912950}" type="datetime3">
              <a:rPr lang="en-US" smtClean="0"/>
              <a:t>21 August 2022</a:t>
            </a:fld>
            <a:endParaRPr lang="en-US" dirty="0"/>
          </a:p>
        </p:txBody>
      </p:sp>
      <p:sp>
        <p:nvSpPr>
          <p:cNvPr id="6" name="Footer Placeholder 5"/>
          <p:cNvSpPr>
            <a:spLocks noGrp="1"/>
          </p:cNvSpPr>
          <p:nvPr>
            <p:ph type="ftr" sz="quarter" idx="11"/>
          </p:nvPr>
        </p:nvSpPr>
        <p:spPr/>
        <p:txBody>
          <a:bodyPr/>
          <a:lstStyle/>
          <a:p>
            <a:r>
              <a:rPr lang="en-US"/>
              <a:t>Md Mizanur Rahman</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pic>
        <p:nvPicPr>
          <p:cNvPr id="9" name="Picture 8">
            <a:extLst>
              <a:ext uri="{FF2B5EF4-FFF2-40B4-BE49-F238E27FC236}">
                <a16:creationId xmlns:a16="http://schemas.microsoft.com/office/drawing/2014/main" id="{53E554FD-49EA-3379-C0D0-1BE0B8E0506A}"/>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1335546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9544" y="-41275"/>
            <a:ext cx="10204255" cy="93794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E6F739-D444-2D49-8365-D011425B6819}" type="datetime3">
              <a:rPr lang="en-US" smtClean="0"/>
              <a:t>21 August 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Dr. Sajedul Talukder</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81709580"/>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662" r:id="rId13"/>
    <p:sldLayoutId id="2147483843" r:id="rId14"/>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website-guardian.com/why-do-hackers-hack-websites-va-5.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7349" y="420685"/>
            <a:ext cx="11026989" cy="915545"/>
          </a:xfrm>
        </p:spPr>
        <p:txBody>
          <a:bodyPr>
            <a:noAutofit/>
          </a:bodyPr>
          <a:lstStyle/>
          <a:p>
            <a:r>
              <a:rPr lang="en-US" sz="5400" b="1" dirty="0"/>
              <a:t>Cybercrime and Ethics</a:t>
            </a:r>
          </a:p>
        </p:txBody>
      </p:sp>
      <p:sp>
        <p:nvSpPr>
          <p:cNvPr id="3" name="Subtitle 2"/>
          <p:cNvSpPr>
            <a:spLocks noGrp="1"/>
          </p:cNvSpPr>
          <p:nvPr>
            <p:ph type="subTitle" idx="1"/>
          </p:nvPr>
        </p:nvSpPr>
        <p:spPr>
          <a:xfrm>
            <a:off x="3326239" y="4892771"/>
            <a:ext cx="5677546" cy="628999"/>
          </a:xfrm>
        </p:spPr>
        <p:txBody>
          <a:bodyPr>
            <a:noAutofit/>
          </a:bodyPr>
          <a:lstStyle/>
          <a:p>
            <a:r>
              <a:rPr lang="en-US" sz="3500" dirty="0"/>
              <a:t>Dr. Sajedul Talukder</a:t>
            </a:r>
          </a:p>
          <a:p>
            <a:endParaRPr lang="en-US" sz="3500" dirty="0"/>
          </a:p>
        </p:txBody>
      </p:sp>
      <p:sp>
        <p:nvSpPr>
          <p:cNvPr id="8" name="Title 1"/>
          <p:cNvSpPr txBox="1">
            <a:spLocks/>
          </p:cNvSpPr>
          <p:nvPr/>
        </p:nvSpPr>
        <p:spPr>
          <a:xfrm>
            <a:off x="1566862" y="4200042"/>
            <a:ext cx="9144000" cy="4026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accent2">
                    <a:lumMod val="75000"/>
                  </a:schemeClr>
                </a:solidFill>
              </a:rPr>
              <a:t>Lecture note</a:t>
            </a:r>
          </a:p>
        </p:txBody>
      </p:sp>
      <p:sp>
        <p:nvSpPr>
          <p:cNvPr id="5" name="Title 1">
            <a:extLst>
              <a:ext uri="{FF2B5EF4-FFF2-40B4-BE49-F238E27FC236}">
                <a16:creationId xmlns:a16="http://schemas.microsoft.com/office/drawing/2014/main" id="{8225C59D-7E7B-9DB0-49A5-95DD6DEDEEDA}"/>
              </a:ext>
            </a:extLst>
          </p:cNvPr>
          <p:cNvSpPr txBox="1">
            <a:spLocks/>
          </p:cNvSpPr>
          <p:nvPr/>
        </p:nvSpPr>
        <p:spPr>
          <a:xfrm>
            <a:off x="1550150" y="2793135"/>
            <a:ext cx="9144000" cy="4026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a:solidFill>
                  <a:srgbClr val="00297C"/>
                </a:solidFill>
              </a:rPr>
              <a:t>CS 409 Ethical Hacking</a:t>
            </a:r>
          </a:p>
        </p:txBody>
      </p:sp>
    </p:spTree>
    <p:extLst>
      <p:ext uri="{BB962C8B-B14F-4D97-AF65-F5344CB8AC3E}">
        <p14:creationId xmlns:p14="http://schemas.microsoft.com/office/powerpoint/2010/main" val="351173573"/>
      </p:ext>
    </p:extLst>
  </p:cSld>
  <p:clrMapOvr>
    <a:masterClrMapping/>
  </p:clrMapOvr>
  <mc:AlternateContent xmlns:mc="http://schemas.openxmlformats.org/markup-compatibility/2006" xmlns:p14="http://schemas.microsoft.com/office/powerpoint/2010/main">
    <mc:Choice Requires="p14">
      <p:transition spd="slow" p14:dur="2000" advTm="27080"/>
    </mc:Choice>
    <mc:Fallback xmlns="">
      <p:transition spd="slow" advTm="2708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035517" y="0"/>
            <a:ext cx="4499991" cy="6857996"/>
          </a:xfrm>
          <a:prstGeom prst="rect">
            <a:avLst/>
          </a:prstGeom>
          <a:blipFill>
            <a:blip r:embed="rId3"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865056" y="134025"/>
            <a:ext cx="3571240" cy="696595"/>
          </a:xfrm>
          <a:prstGeom prst="rect">
            <a:avLst/>
          </a:prstGeom>
        </p:spPr>
        <p:txBody>
          <a:bodyPr vert="horz" wrap="square" lIns="0" tIns="12700" rIns="0" bIns="0" rtlCol="0" anchor="ctr">
            <a:spAutoFit/>
          </a:bodyPr>
          <a:lstStyle/>
          <a:p>
            <a:pPr marL="12700">
              <a:lnSpc>
                <a:spcPct val="100000"/>
              </a:lnSpc>
              <a:spcBef>
                <a:spcPts val="100"/>
              </a:spcBef>
            </a:pPr>
            <a:r>
              <a:rPr dirty="0"/>
              <a:t>How </a:t>
            </a:r>
            <a:r>
              <a:rPr spc="-35" dirty="0"/>
              <a:t>to</a:t>
            </a:r>
            <a:r>
              <a:rPr spc="-90" dirty="0"/>
              <a:t> </a:t>
            </a:r>
            <a:r>
              <a:rPr dirty="0"/>
              <a:t>hack?…</a:t>
            </a:r>
          </a:p>
        </p:txBody>
      </p:sp>
      <p:sp>
        <p:nvSpPr>
          <p:cNvPr id="4" name="object 4"/>
          <p:cNvSpPr txBox="1"/>
          <p:nvPr/>
        </p:nvSpPr>
        <p:spPr>
          <a:xfrm>
            <a:off x="958840" y="1074967"/>
            <a:ext cx="4417695" cy="5105885"/>
          </a:xfrm>
          <a:prstGeom prst="rect">
            <a:avLst/>
          </a:prstGeom>
        </p:spPr>
        <p:txBody>
          <a:bodyPr vert="horz" wrap="square" lIns="0" tIns="12065" rIns="0" bIns="0" rtlCol="0">
            <a:spAutoFit/>
          </a:bodyPr>
          <a:lstStyle/>
          <a:p>
            <a:pPr marL="12700" marR="5080" algn="just">
              <a:spcBef>
                <a:spcPts val="95"/>
              </a:spcBef>
            </a:pPr>
            <a:r>
              <a:rPr sz="2800" b="1" spc="-20" dirty="0">
                <a:latin typeface="Calibri"/>
                <a:cs typeface="Calibri"/>
              </a:rPr>
              <a:t>Many </a:t>
            </a:r>
            <a:r>
              <a:rPr sz="2800" b="1" spc="-5" dirty="0">
                <a:latin typeface="Calibri"/>
                <a:cs typeface="Calibri"/>
              </a:rPr>
              <a:t>of the </a:t>
            </a:r>
            <a:r>
              <a:rPr sz="2800" b="1" dirty="0">
                <a:latin typeface="Calibri"/>
                <a:cs typeface="Calibri"/>
              </a:rPr>
              <a:t>hacking </a:t>
            </a:r>
            <a:r>
              <a:rPr sz="2800" b="1" spc="-10" dirty="0">
                <a:latin typeface="Calibri"/>
                <a:cs typeface="Calibri"/>
              </a:rPr>
              <a:t>tools  and guides </a:t>
            </a:r>
            <a:r>
              <a:rPr sz="2800" b="1" spc="-15" dirty="0">
                <a:latin typeface="Calibri"/>
                <a:cs typeface="Calibri"/>
              </a:rPr>
              <a:t>are </a:t>
            </a:r>
            <a:r>
              <a:rPr sz="2800" b="1" spc="-10" dirty="0">
                <a:latin typeface="Calibri"/>
                <a:cs typeface="Calibri"/>
              </a:rPr>
              <a:t>available on  </a:t>
            </a:r>
            <a:r>
              <a:rPr sz="2800" b="1" spc="-5" dirty="0">
                <a:latin typeface="Calibri"/>
                <a:cs typeface="Calibri"/>
              </a:rPr>
              <a:t>the</a:t>
            </a:r>
            <a:r>
              <a:rPr sz="2800" b="1" spc="-10" dirty="0">
                <a:latin typeface="Calibri"/>
                <a:cs typeface="Calibri"/>
              </a:rPr>
              <a:t> </a:t>
            </a:r>
            <a:r>
              <a:rPr sz="2800" b="1" spc="-20" dirty="0">
                <a:latin typeface="Calibri"/>
                <a:cs typeface="Calibri"/>
              </a:rPr>
              <a:t>Internet</a:t>
            </a:r>
            <a:endParaRPr lang="en-US" sz="2800" dirty="0">
              <a:latin typeface="Calibri"/>
              <a:cs typeface="Calibri"/>
            </a:endParaRPr>
          </a:p>
          <a:p>
            <a:pPr>
              <a:spcBef>
                <a:spcPts val="35"/>
              </a:spcBef>
            </a:pPr>
            <a:endParaRPr lang="en-US" sz="1100" dirty="0">
              <a:latin typeface="Times New Roman"/>
              <a:cs typeface="Times New Roman"/>
            </a:endParaRPr>
          </a:p>
          <a:p>
            <a:pPr marL="756285" marR="115570" indent="-287020">
              <a:spcBef>
                <a:spcPts val="5"/>
              </a:spcBef>
              <a:buFont typeface="Wingdings"/>
              <a:buChar char=""/>
              <a:tabLst>
                <a:tab pos="756920" algn="l"/>
              </a:tabLst>
            </a:pPr>
            <a:r>
              <a:rPr sz="2400" spc="-25" dirty="0" err="1">
                <a:latin typeface="Calibri"/>
                <a:cs typeface="Calibri"/>
              </a:rPr>
              <a:t>BackTrack</a:t>
            </a:r>
            <a:r>
              <a:rPr sz="2400" spc="-25" dirty="0">
                <a:latin typeface="Calibri"/>
                <a:cs typeface="Calibri"/>
              </a:rPr>
              <a:t> </a:t>
            </a:r>
            <a:r>
              <a:rPr sz="2400" dirty="0">
                <a:latin typeface="Calibri"/>
                <a:cs typeface="Calibri"/>
              </a:rPr>
              <a:t>is a </a:t>
            </a:r>
            <a:r>
              <a:rPr sz="2400" spc="-5" dirty="0">
                <a:latin typeface="Calibri"/>
                <a:cs typeface="Calibri"/>
              </a:rPr>
              <a:t>Linux </a:t>
            </a:r>
            <a:r>
              <a:rPr sz="2400" spc="-15" dirty="0">
                <a:latin typeface="Calibri"/>
                <a:cs typeface="Calibri"/>
              </a:rPr>
              <a:t>distro  </a:t>
            </a:r>
            <a:r>
              <a:rPr sz="2400" dirty="0">
                <a:latin typeface="Calibri"/>
                <a:cs typeface="Calibri"/>
              </a:rPr>
              <a:t>with </a:t>
            </a:r>
            <a:r>
              <a:rPr sz="2400" spc="-15" dirty="0">
                <a:latin typeface="Calibri"/>
                <a:cs typeface="Calibri"/>
              </a:rPr>
              <a:t>many </a:t>
            </a:r>
            <a:r>
              <a:rPr sz="2400" spc="-10" dirty="0">
                <a:latin typeface="Calibri"/>
                <a:cs typeface="Calibri"/>
              </a:rPr>
              <a:t>tools;</a:t>
            </a:r>
            <a:r>
              <a:rPr sz="2400" spc="-100" dirty="0">
                <a:latin typeface="Calibri"/>
                <a:cs typeface="Calibri"/>
              </a:rPr>
              <a:t> </a:t>
            </a:r>
            <a:r>
              <a:rPr sz="2400" spc="-5" dirty="0">
                <a:latin typeface="Calibri"/>
                <a:cs typeface="Calibri"/>
              </a:rPr>
              <a:t>Metasploit,  </a:t>
            </a:r>
            <a:r>
              <a:rPr sz="2400" spc="-10" dirty="0">
                <a:latin typeface="Calibri"/>
                <a:cs typeface="Calibri"/>
              </a:rPr>
              <a:t>Aircrack-ng, </a:t>
            </a:r>
            <a:r>
              <a:rPr sz="2400" spc="-5" dirty="0">
                <a:latin typeface="Calibri"/>
                <a:cs typeface="Calibri"/>
              </a:rPr>
              <a:t>Nmap,  </a:t>
            </a:r>
            <a:r>
              <a:rPr sz="2400" spc="-10" dirty="0">
                <a:latin typeface="Calibri"/>
                <a:cs typeface="Calibri"/>
              </a:rPr>
              <a:t>Ophcrack, </a:t>
            </a:r>
            <a:r>
              <a:rPr sz="2400" spc="-5" dirty="0">
                <a:latin typeface="Calibri"/>
                <a:cs typeface="Calibri"/>
              </a:rPr>
              <a:t>Wireshark, </a:t>
            </a:r>
            <a:r>
              <a:rPr sz="2400" spc="-20" dirty="0">
                <a:latin typeface="Calibri"/>
                <a:cs typeface="Calibri"/>
              </a:rPr>
              <a:t>Hydra  </a:t>
            </a:r>
            <a:r>
              <a:rPr sz="2400" dirty="0">
                <a:latin typeface="Calibri"/>
                <a:cs typeface="Calibri"/>
              </a:rPr>
              <a:t>and </a:t>
            </a:r>
            <a:r>
              <a:rPr sz="2400" spc="-15" dirty="0">
                <a:latin typeface="Calibri"/>
                <a:cs typeface="Calibri"/>
              </a:rPr>
              <a:t>many many</a:t>
            </a:r>
            <a:r>
              <a:rPr sz="2400" spc="-35" dirty="0">
                <a:latin typeface="Calibri"/>
                <a:cs typeface="Calibri"/>
              </a:rPr>
              <a:t> </a:t>
            </a:r>
            <a:r>
              <a:rPr sz="2400" spc="-10" dirty="0">
                <a:latin typeface="Calibri"/>
                <a:cs typeface="Calibri"/>
              </a:rPr>
              <a:t>more!</a:t>
            </a:r>
            <a:endParaRPr sz="2400" dirty="0">
              <a:latin typeface="Calibri"/>
              <a:cs typeface="Calibri"/>
            </a:endParaRPr>
          </a:p>
          <a:p>
            <a:pPr>
              <a:spcBef>
                <a:spcPts val="5"/>
              </a:spcBef>
              <a:buFont typeface="Wingdings"/>
              <a:buChar char=""/>
            </a:pPr>
            <a:endParaRPr sz="2000" dirty="0">
              <a:latin typeface="Times New Roman"/>
              <a:cs typeface="Times New Roman"/>
            </a:endParaRPr>
          </a:p>
          <a:p>
            <a:pPr marL="756285" marR="252729" indent="-287020">
              <a:buFont typeface="Wingdings"/>
              <a:buChar char=""/>
              <a:tabLst>
                <a:tab pos="756920" algn="l"/>
              </a:tabLst>
            </a:pPr>
            <a:r>
              <a:rPr sz="2400" spc="-5" dirty="0">
                <a:latin typeface="Calibri"/>
                <a:cs typeface="Calibri"/>
              </a:rPr>
              <a:t>The </a:t>
            </a:r>
            <a:r>
              <a:rPr sz="2400" spc="-10" dirty="0">
                <a:latin typeface="Calibri"/>
                <a:cs typeface="Calibri"/>
              </a:rPr>
              <a:t>real reasons </a:t>
            </a:r>
            <a:r>
              <a:rPr sz="2400" spc="-25" dirty="0">
                <a:latin typeface="Calibri"/>
                <a:cs typeface="Calibri"/>
              </a:rPr>
              <a:t>for  </a:t>
            </a:r>
            <a:r>
              <a:rPr sz="2400" spc="-20" dirty="0">
                <a:latin typeface="Calibri"/>
                <a:cs typeface="Calibri"/>
              </a:rPr>
              <a:t>BackTrack </a:t>
            </a:r>
            <a:r>
              <a:rPr sz="2400" spc="-10" dirty="0">
                <a:latin typeface="Calibri"/>
                <a:cs typeface="Calibri"/>
              </a:rPr>
              <a:t>development</a:t>
            </a:r>
            <a:r>
              <a:rPr sz="2400" spc="-75" dirty="0">
                <a:latin typeface="Calibri"/>
                <a:cs typeface="Calibri"/>
              </a:rPr>
              <a:t> </a:t>
            </a:r>
            <a:r>
              <a:rPr sz="2400" spc="-15" dirty="0">
                <a:latin typeface="Calibri"/>
                <a:cs typeface="Calibri"/>
              </a:rPr>
              <a:t>are  </a:t>
            </a:r>
            <a:r>
              <a:rPr sz="2400" spc="-20" dirty="0">
                <a:latin typeface="Calibri"/>
                <a:cs typeface="Calibri"/>
              </a:rPr>
              <a:t>for </a:t>
            </a:r>
            <a:r>
              <a:rPr sz="2400" spc="-10" dirty="0">
                <a:latin typeface="Calibri"/>
                <a:cs typeface="Calibri"/>
              </a:rPr>
              <a:t>digital </a:t>
            </a:r>
            <a:r>
              <a:rPr sz="2400" spc="-15" dirty="0">
                <a:latin typeface="Calibri"/>
                <a:cs typeface="Calibri"/>
              </a:rPr>
              <a:t>forensics </a:t>
            </a:r>
            <a:r>
              <a:rPr sz="2400" dirty="0">
                <a:latin typeface="Calibri"/>
                <a:cs typeface="Calibri"/>
              </a:rPr>
              <a:t>and  </a:t>
            </a:r>
            <a:r>
              <a:rPr sz="2400" spc="-10" dirty="0">
                <a:latin typeface="Calibri"/>
                <a:cs typeface="Calibri"/>
              </a:rPr>
              <a:t>penetration</a:t>
            </a:r>
            <a:r>
              <a:rPr sz="2400" spc="-40" dirty="0">
                <a:latin typeface="Calibri"/>
                <a:cs typeface="Calibri"/>
              </a:rPr>
              <a:t> </a:t>
            </a:r>
            <a:r>
              <a:rPr sz="2400" spc="-10" dirty="0">
                <a:latin typeface="Calibri"/>
                <a:cs typeface="Calibri"/>
              </a:rPr>
              <a:t>testing</a:t>
            </a:r>
            <a:endParaRPr sz="2400" dirty="0">
              <a:latin typeface="Calibri"/>
              <a:cs typeface="Calibri"/>
            </a:endParaRPr>
          </a:p>
        </p:txBody>
      </p:sp>
    </p:spTree>
    <p:extLst>
      <p:ext uri="{BB962C8B-B14F-4D97-AF65-F5344CB8AC3E}">
        <p14:creationId xmlns:p14="http://schemas.microsoft.com/office/powerpoint/2010/main" val="2768941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1546" y="170955"/>
            <a:ext cx="8316016" cy="690004"/>
          </a:xfrm>
          <a:prstGeom prst="rect">
            <a:avLst/>
          </a:prstGeom>
        </p:spPr>
        <p:txBody>
          <a:bodyPr vert="horz" wrap="square" lIns="0" tIns="12771" rIns="0" bIns="0" rtlCol="0" anchor="ctr">
            <a:spAutoFit/>
          </a:bodyPr>
          <a:lstStyle/>
          <a:p>
            <a:pPr marL="12771">
              <a:lnSpc>
                <a:spcPct val="100000"/>
              </a:lnSpc>
              <a:spcBef>
                <a:spcPts val="101"/>
              </a:spcBef>
            </a:pPr>
            <a:r>
              <a:rPr spc="-5" dirty="0"/>
              <a:t>What Does </a:t>
            </a:r>
            <a:r>
              <a:rPr dirty="0"/>
              <a:t>a </a:t>
            </a:r>
            <a:r>
              <a:rPr spc="-5" dirty="0"/>
              <a:t>Malicious Hacker</a:t>
            </a:r>
            <a:r>
              <a:rPr spc="-96" dirty="0"/>
              <a:t> </a:t>
            </a:r>
            <a:r>
              <a:rPr spc="-5" dirty="0"/>
              <a:t>Do?</a:t>
            </a:r>
          </a:p>
        </p:txBody>
      </p:sp>
      <p:sp>
        <p:nvSpPr>
          <p:cNvPr id="3" name="object 3"/>
          <p:cNvSpPr txBox="1"/>
          <p:nvPr/>
        </p:nvSpPr>
        <p:spPr>
          <a:xfrm>
            <a:off x="1381801" y="1484260"/>
            <a:ext cx="2536949" cy="1644260"/>
          </a:xfrm>
          <a:prstGeom prst="rect">
            <a:avLst/>
          </a:prstGeom>
        </p:spPr>
        <p:txBody>
          <a:bodyPr vert="horz" wrap="square" lIns="0" tIns="65131" rIns="0" bIns="0" rtlCol="0">
            <a:spAutoFit/>
          </a:bodyPr>
          <a:lstStyle/>
          <a:p>
            <a:pPr marL="229242" indent="-217109">
              <a:spcBef>
                <a:spcPts val="512"/>
              </a:spcBef>
              <a:buClr>
                <a:srgbClr val="FC0128"/>
              </a:buClr>
              <a:buSzPct val="75000"/>
              <a:buFont typeface="Wingdings"/>
              <a:buChar char=""/>
              <a:tabLst>
                <a:tab pos="229880" algn="l"/>
              </a:tabLst>
            </a:pPr>
            <a:r>
              <a:rPr sz="2413" spc="-5" dirty="0">
                <a:cs typeface="Georgia"/>
              </a:rPr>
              <a:t>Reconnaissance</a:t>
            </a:r>
            <a:endParaRPr sz="2413" dirty="0">
              <a:cs typeface="Georgia"/>
            </a:endParaRPr>
          </a:p>
          <a:p>
            <a:pPr marL="759243" lvl="1" indent="-287989">
              <a:spcBef>
                <a:spcPts val="342"/>
              </a:spcBef>
              <a:buClr>
                <a:srgbClr val="650033"/>
              </a:buClr>
              <a:buChar char="•"/>
              <a:tabLst>
                <a:tab pos="759243" algn="l"/>
                <a:tab pos="759882" algn="l"/>
              </a:tabLst>
            </a:pPr>
            <a:r>
              <a:rPr sz="2011" spc="-5" dirty="0">
                <a:cs typeface="Georgia"/>
              </a:rPr>
              <a:t>Active /</a:t>
            </a:r>
            <a:r>
              <a:rPr sz="2011" spc="-40" dirty="0">
                <a:cs typeface="Georgia"/>
              </a:rPr>
              <a:t> </a:t>
            </a:r>
            <a:r>
              <a:rPr sz="2011" spc="-5" dirty="0">
                <a:cs typeface="Georgia"/>
              </a:rPr>
              <a:t>passive</a:t>
            </a:r>
            <a:endParaRPr sz="2011" dirty="0">
              <a:cs typeface="Georgia"/>
            </a:endParaRPr>
          </a:p>
          <a:p>
            <a:pPr marL="229242" indent="-217109">
              <a:spcBef>
                <a:spcPts val="453"/>
              </a:spcBef>
              <a:buClr>
                <a:srgbClr val="FC0128"/>
              </a:buClr>
              <a:buSzPct val="75000"/>
              <a:buFont typeface="Wingdings"/>
              <a:buChar char=""/>
              <a:tabLst>
                <a:tab pos="229880" algn="l"/>
              </a:tabLst>
            </a:pPr>
            <a:r>
              <a:rPr sz="2413" spc="-10" dirty="0">
                <a:cs typeface="Georgia"/>
              </a:rPr>
              <a:t>Scanning</a:t>
            </a:r>
            <a:endParaRPr sz="2413" dirty="0">
              <a:cs typeface="Georgia"/>
            </a:endParaRPr>
          </a:p>
          <a:p>
            <a:pPr marL="229242" indent="-217109">
              <a:spcBef>
                <a:spcPts val="436"/>
              </a:spcBef>
              <a:buClr>
                <a:srgbClr val="FC0128"/>
              </a:buClr>
              <a:buSzPct val="75000"/>
              <a:buFont typeface="Wingdings"/>
              <a:buChar char=""/>
              <a:tabLst>
                <a:tab pos="229880" algn="l"/>
              </a:tabLst>
            </a:pPr>
            <a:r>
              <a:rPr sz="2413" spc="-5" dirty="0">
                <a:cs typeface="Georgia"/>
              </a:rPr>
              <a:t>Gaining</a:t>
            </a:r>
            <a:r>
              <a:rPr sz="2413" spc="-20" dirty="0">
                <a:cs typeface="Georgia"/>
              </a:rPr>
              <a:t> </a:t>
            </a:r>
            <a:r>
              <a:rPr sz="2413" spc="-10" dirty="0">
                <a:cs typeface="Georgia"/>
              </a:rPr>
              <a:t>access</a:t>
            </a:r>
            <a:endParaRPr sz="2413" dirty="0">
              <a:cs typeface="Georgia"/>
            </a:endParaRPr>
          </a:p>
        </p:txBody>
      </p:sp>
      <p:sp>
        <p:nvSpPr>
          <p:cNvPr id="4" name="object 4"/>
          <p:cNvSpPr txBox="1"/>
          <p:nvPr/>
        </p:nvSpPr>
        <p:spPr>
          <a:xfrm>
            <a:off x="1841555" y="3147397"/>
            <a:ext cx="3056727" cy="1282842"/>
          </a:xfrm>
          <a:prstGeom prst="rect">
            <a:avLst/>
          </a:prstGeom>
        </p:spPr>
        <p:txBody>
          <a:bodyPr vert="horz" wrap="square" lIns="0" tIns="70240" rIns="0" bIns="0" rtlCol="0">
            <a:spAutoFit/>
          </a:bodyPr>
          <a:lstStyle/>
          <a:p>
            <a:pPr marL="299483" marR="5108" indent="-287350">
              <a:lnSpc>
                <a:spcPts val="1941"/>
              </a:lnSpc>
              <a:spcBef>
                <a:spcPts val="553"/>
              </a:spcBef>
              <a:buClr>
                <a:srgbClr val="650033"/>
              </a:buClr>
              <a:buChar char="•"/>
              <a:tabLst>
                <a:tab pos="299483" algn="l"/>
                <a:tab pos="300121" algn="l"/>
              </a:tabLst>
            </a:pPr>
            <a:r>
              <a:rPr sz="2011" spc="-5" dirty="0">
                <a:cs typeface="Georgia"/>
              </a:rPr>
              <a:t>Operating system level /  application</a:t>
            </a:r>
            <a:r>
              <a:rPr sz="2011" spc="-10" dirty="0">
                <a:cs typeface="Georgia"/>
              </a:rPr>
              <a:t> </a:t>
            </a:r>
            <a:r>
              <a:rPr sz="2011" spc="-5" dirty="0">
                <a:cs typeface="Georgia"/>
              </a:rPr>
              <a:t>level</a:t>
            </a:r>
            <a:endParaRPr sz="2011">
              <a:cs typeface="Georgia"/>
            </a:endParaRPr>
          </a:p>
          <a:p>
            <a:pPr marL="299483" indent="-287350">
              <a:spcBef>
                <a:spcPts val="377"/>
              </a:spcBef>
              <a:buClr>
                <a:srgbClr val="650033"/>
              </a:buClr>
              <a:buChar char="•"/>
              <a:tabLst>
                <a:tab pos="299483" algn="l"/>
                <a:tab pos="300121" algn="l"/>
              </a:tabLst>
            </a:pPr>
            <a:r>
              <a:rPr sz="2011" spc="-5" dirty="0">
                <a:cs typeface="Georgia"/>
              </a:rPr>
              <a:t>Network level</a:t>
            </a:r>
            <a:endParaRPr sz="2011">
              <a:cs typeface="Georgia"/>
            </a:endParaRPr>
          </a:p>
          <a:p>
            <a:pPr marL="299483" indent="-287350">
              <a:spcBef>
                <a:spcPts val="361"/>
              </a:spcBef>
              <a:buClr>
                <a:srgbClr val="650033"/>
              </a:buClr>
              <a:buChar char="•"/>
              <a:tabLst>
                <a:tab pos="299483" algn="l"/>
                <a:tab pos="300121" algn="l"/>
              </a:tabLst>
            </a:pPr>
            <a:r>
              <a:rPr sz="2011" spc="-5" dirty="0">
                <a:cs typeface="Georgia"/>
              </a:rPr>
              <a:t>Denial of</a:t>
            </a:r>
            <a:r>
              <a:rPr sz="2011" spc="-10" dirty="0">
                <a:cs typeface="Georgia"/>
              </a:rPr>
              <a:t> </a:t>
            </a:r>
            <a:r>
              <a:rPr sz="2011" spc="-5" dirty="0">
                <a:cs typeface="Georgia"/>
              </a:rPr>
              <a:t>service</a:t>
            </a:r>
            <a:endParaRPr sz="2011">
              <a:cs typeface="Georgia"/>
            </a:endParaRPr>
          </a:p>
        </p:txBody>
      </p:sp>
      <p:sp>
        <p:nvSpPr>
          <p:cNvPr id="5" name="object 5"/>
          <p:cNvSpPr txBox="1"/>
          <p:nvPr/>
        </p:nvSpPr>
        <p:spPr>
          <a:xfrm>
            <a:off x="1381800" y="4410596"/>
            <a:ext cx="3692719" cy="1287950"/>
          </a:xfrm>
          <a:prstGeom prst="rect">
            <a:avLst/>
          </a:prstGeom>
        </p:spPr>
        <p:txBody>
          <a:bodyPr vert="horz" wrap="square" lIns="0" tIns="65131" rIns="0" bIns="0" rtlCol="0">
            <a:spAutoFit/>
          </a:bodyPr>
          <a:lstStyle/>
          <a:p>
            <a:pPr marL="229242" indent="-217109">
              <a:spcBef>
                <a:spcPts val="512"/>
              </a:spcBef>
              <a:buClr>
                <a:srgbClr val="FC0128"/>
              </a:buClr>
              <a:buSzPct val="75000"/>
              <a:buFont typeface="Wingdings"/>
              <a:buChar char=""/>
              <a:tabLst>
                <a:tab pos="229880" algn="l"/>
              </a:tabLst>
            </a:pPr>
            <a:r>
              <a:rPr sz="2413" spc="-5" dirty="0">
                <a:cs typeface="Georgia"/>
              </a:rPr>
              <a:t>Maintaining</a:t>
            </a:r>
            <a:r>
              <a:rPr sz="2413" spc="-15" dirty="0">
                <a:cs typeface="Georgia"/>
              </a:rPr>
              <a:t> </a:t>
            </a:r>
            <a:r>
              <a:rPr sz="2413" spc="-10" dirty="0">
                <a:cs typeface="Georgia"/>
              </a:rPr>
              <a:t>access</a:t>
            </a:r>
            <a:endParaRPr sz="2413">
              <a:cs typeface="Georgia"/>
            </a:endParaRPr>
          </a:p>
          <a:p>
            <a:pPr marL="759243" marR="5108" lvl="1" indent="-287350">
              <a:lnSpc>
                <a:spcPts val="1941"/>
              </a:lnSpc>
              <a:spcBef>
                <a:spcPts val="799"/>
              </a:spcBef>
              <a:buClr>
                <a:srgbClr val="650033"/>
              </a:buClr>
              <a:buChar char="•"/>
              <a:tabLst>
                <a:tab pos="759243" algn="l"/>
                <a:tab pos="759882" algn="l"/>
              </a:tabLst>
            </a:pPr>
            <a:r>
              <a:rPr sz="2011" spc="-5" dirty="0">
                <a:cs typeface="Georgia"/>
              </a:rPr>
              <a:t>Uploading / altering /  downloading programs or  data</a:t>
            </a:r>
            <a:endParaRPr sz="2011">
              <a:cs typeface="Georgia"/>
            </a:endParaRPr>
          </a:p>
        </p:txBody>
      </p:sp>
      <p:sp>
        <p:nvSpPr>
          <p:cNvPr id="6" name="object 6"/>
          <p:cNvSpPr txBox="1"/>
          <p:nvPr/>
        </p:nvSpPr>
        <p:spPr>
          <a:xfrm>
            <a:off x="1381801" y="5730448"/>
            <a:ext cx="2350493" cy="393345"/>
          </a:xfrm>
          <a:prstGeom prst="rect">
            <a:avLst/>
          </a:prstGeom>
        </p:spPr>
        <p:txBody>
          <a:bodyPr vert="horz" wrap="square" lIns="0" tIns="12771" rIns="0" bIns="0" rtlCol="0">
            <a:spAutoFit/>
          </a:bodyPr>
          <a:lstStyle/>
          <a:p>
            <a:pPr marL="229242" indent="-217109">
              <a:spcBef>
                <a:spcPts val="101"/>
              </a:spcBef>
              <a:buClr>
                <a:srgbClr val="FC0128"/>
              </a:buClr>
              <a:buSzPct val="75000"/>
              <a:buFont typeface="Wingdings"/>
              <a:buChar char=""/>
              <a:tabLst>
                <a:tab pos="229880" algn="l"/>
              </a:tabLst>
            </a:pPr>
            <a:r>
              <a:rPr sz="2413" spc="-5" dirty="0">
                <a:cs typeface="Georgia"/>
              </a:rPr>
              <a:t>Covering</a:t>
            </a:r>
            <a:r>
              <a:rPr sz="2413" spc="-60" dirty="0">
                <a:cs typeface="Georgia"/>
              </a:rPr>
              <a:t> </a:t>
            </a:r>
            <a:r>
              <a:rPr sz="2413" spc="-10" dirty="0">
                <a:cs typeface="Georgia"/>
              </a:rPr>
              <a:t>tracks</a:t>
            </a:r>
            <a:endParaRPr sz="2413">
              <a:cs typeface="Georgia"/>
            </a:endParaRPr>
          </a:p>
        </p:txBody>
      </p:sp>
      <p:grpSp>
        <p:nvGrpSpPr>
          <p:cNvPr id="7" name="object 7"/>
          <p:cNvGrpSpPr/>
          <p:nvPr/>
        </p:nvGrpSpPr>
        <p:grpSpPr>
          <a:xfrm>
            <a:off x="7040934" y="2069592"/>
            <a:ext cx="1241336" cy="486573"/>
            <a:chOff x="6151829" y="1999805"/>
            <a:chExt cx="1234440" cy="483870"/>
          </a:xfrm>
        </p:grpSpPr>
        <p:sp>
          <p:nvSpPr>
            <p:cNvPr id="8" name="object 8"/>
            <p:cNvSpPr/>
            <p:nvPr/>
          </p:nvSpPr>
          <p:spPr>
            <a:xfrm>
              <a:off x="6156591" y="2004567"/>
              <a:ext cx="1224915" cy="474345"/>
            </a:xfrm>
            <a:custGeom>
              <a:avLst/>
              <a:gdLst/>
              <a:ahLst/>
              <a:cxnLst/>
              <a:rect l="l" t="t" r="r" b="b"/>
              <a:pathLst>
                <a:path w="1224915" h="474344">
                  <a:moveTo>
                    <a:pt x="1224521" y="96773"/>
                  </a:moveTo>
                  <a:lnTo>
                    <a:pt x="1174998" y="81423"/>
                  </a:lnTo>
                  <a:lnTo>
                    <a:pt x="1125120" y="67380"/>
                  </a:lnTo>
                  <a:lnTo>
                    <a:pt x="1074914" y="54649"/>
                  </a:lnTo>
                  <a:lnTo>
                    <a:pt x="1024406" y="43236"/>
                  </a:lnTo>
                  <a:lnTo>
                    <a:pt x="973621" y="33146"/>
                  </a:lnTo>
                  <a:lnTo>
                    <a:pt x="922588" y="24383"/>
                  </a:lnTo>
                  <a:lnTo>
                    <a:pt x="871332" y="16955"/>
                  </a:lnTo>
                  <a:lnTo>
                    <a:pt x="819879" y="10865"/>
                  </a:lnTo>
                  <a:lnTo>
                    <a:pt x="768257" y="6119"/>
                  </a:lnTo>
                  <a:lnTo>
                    <a:pt x="716491" y="2723"/>
                  </a:lnTo>
                  <a:lnTo>
                    <a:pt x="664608" y="681"/>
                  </a:lnTo>
                  <a:lnTo>
                    <a:pt x="612635" y="0"/>
                  </a:lnTo>
                  <a:lnTo>
                    <a:pt x="560664" y="681"/>
                  </a:lnTo>
                  <a:lnTo>
                    <a:pt x="508781" y="2723"/>
                  </a:lnTo>
                  <a:lnTo>
                    <a:pt x="457008" y="6119"/>
                  </a:lnTo>
                  <a:lnTo>
                    <a:pt x="405371" y="10865"/>
                  </a:lnTo>
                  <a:lnTo>
                    <a:pt x="353893" y="16955"/>
                  </a:lnTo>
                  <a:lnTo>
                    <a:pt x="302598" y="24383"/>
                  </a:lnTo>
                  <a:lnTo>
                    <a:pt x="251509" y="33146"/>
                  </a:lnTo>
                  <a:lnTo>
                    <a:pt x="200651" y="43236"/>
                  </a:lnTo>
                  <a:lnTo>
                    <a:pt x="150047" y="54649"/>
                  </a:lnTo>
                  <a:lnTo>
                    <a:pt x="99721" y="67380"/>
                  </a:lnTo>
                  <a:lnTo>
                    <a:pt x="49697" y="81423"/>
                  </a:lnTo>
                  <a:lnTo>
                    <a:pt x="0" y="96773"/>
                  </a:lnTo>
                  <a:lnTo>
                    <a:pt x="122669" y="473963"/>
                  </a:lnTo>
                  <a:lnTo>
                    <a:pt x="170421" y="459381"/>
                  </a:lnTo>
                  <a:lnTo>
                    <a:pt x="218547" y="446275"/>
                  </a:lnTo>
                  <a:lnTo>
                    <a:pt x="267010" y="434660"/>
                  </a:lnTo>
                  <a:lnTo>
                    <a:pt x="315775" y="424549"/>
                  </a:lnTo>
                  <a:lnTo>
                    <a:pt x="364804" y="415956"/>
                  </a:lnTo>
                  <a:lnTo>
                    <a:pt x="414061" y="408895"/>
                  </a:lnTo>
                  <a:lnTo>
                    <a:pt x="463509" y="403379"/>
                  </a:lnTo>
                  <a:lnTo>
                    <a:pt x="513112" y="399421"/>
                  </a:lnTo>
                  <a:lnTo>
                    <a:pt x="562833" y="397037"/>
                  </a:lnTo>
                  <a:lnTo>
                    <a:pt x="612635" y="396239"/>
                  </a:lnTo>
                  <a:lnTo>
                    <a:pt x="662444" y="397037"/>
                  </a:lnTo>
                  <a:lnTo>
                    <a:pt x="712169" y="399421"/>
                  </a:lnTo>
                  <a:lnTo>
                    <a:pt x="761775" y="403379"/>
                  </a:lnTo>
                  <a:lnTo>
                    <a:pt x="811224" y="408895"/>
                  </a:lnTo>
                  <a:lnTo>
                    <a:pt x="860482" y="415956"/>
                  </a:lnTo>
                  <a:lnTo>
                    <a:pt x="909510" y="424549"/>
                  </a:lnTo>
                  <a:lnTo>
                    <a:pt x="958274" y="434660"/>
                  </a:lnTo>
                  <a:lnTo>
                    <a:pt x="1006737" y="446275"/>
                  </a:lnTo>
                  <a:lnTo>
                    <a:pt x="1054862" y="459381"/>
                  </a:lnTo>
                  <a:lnTo>
                    <a:pt x="1102614" y="473963"/>
                  </a:lnTo>
                  <a:lnTo>
                    <a:pt x="1224521" y="96773"/>
                  </a:lnTo>
                  <a:close/>
                </a:path>
              </a:pathLst>
            </a:custGeom>
            <a:solidFill>
              <a:srgbClr val="618FFD"/>
            </a:solidFill>
          </p:spPr>
          <p:txBody>
            <a:bodyPr wrap="square" lIns="0" tIns="0" rIns="0" bIns="0" rtlCol="0"/>
            <a:lstStyle/>
            <a:p>
              <a:endParaRPr sz="1810"/>
            </a:p>
          </p:txBody>
        </p:sp>
        <p:sp>
          <p:nvSpPr>
            <p:cNvPr id="9" name="object 9"/>
            <p:cNvSpPr/>
            <p:nvPr/>
          </p:nvSpPr>
          <p:spPr>
            <a:xfrm>
              <a:off x="6156591" y="2004567"/>
              <a:ext cx="1224915" cy="474345"/>
            </a:xfrm>
            <a:custGeom>
              <a:avLst/>
              <a:gdLst/>
              <a:ahLst/>
              <a:cxnLst/>
              <a:rect l="l" t="t" r="r" b="b"/>
              <a:pathLst>
                <a:path w="1224915" h="474344">
                  <a:moveTo>
                    <a:pt x="122669" y="473963"/>
                  </a:moveTo>
                  <a:lnTo>
                    <a:pt x="170421" y="459381"/>
                  </a:lnTo>
                  <a:lnTo>
                    <a:pt x="218547" y="446275"/>
                  </a:lnTo>
                  <a:lnTo>
                    <a:pt x="267010" y="434660"/>
                  </a:lnTo>
                  <a:lnTo>
                    <a:pt x="315775" y="424549"/>
                  </a:lnTo>
                  <a:lnTo>
                    <a:pt x="364804" y="415956"/>
                  </a:lnTo>
                  <a:lnTo>
                    <a:pt x="414061" y="408895"/>
                  </a:lnTo>
                  <a:lnTo>
                    <a:pt x="463509" y="403379"/>
                  </a:lnTo>
                  <a:lnTo>
                    <a:pt x="513112" y="399421"/>
                  </a:lnTo>
                  <a:lnTo>
                    <a:pt x="562833" y="397037"/>
                  </a:lnTo>
                  <a:lnTo>
                    <a:pt x="612635" y="396239"/>
                  </a:lnTo>
                  <a:lnTo>
                    <a:pt x="662444" y="397037"/>
                  </a:lnTo>
                  <a:lnTo>
                    <a:pt x="712169" y="399421"/>
                  </a:lnTo>
                  <a:lnTo>
                    <a:pt x="761775" y="403379"/>
                  </a:lnTo>
                  <a:lnTo>
                    <a:pt x="811224" y="408895"/>
                  </a:lnTo>
                  <a:lnTo>
                    <a:pt x="860482" y="415956"/>
                  </a:lnTo>
                  <a:lnTo>
                    <a:pt x="909510" y="424549"/>
                  </a:lnTo>
                  <a:lnTo>
                    <a:pt x="958274" y="434660"/>
                  </a:lnTo>
                  <a:lnTo>
                    <a:pt x="1006737" y="446275"/>
                  </a:lnTo>
                  <a:lnTo>
                    <a:pt x="1054862" y="459381"/>
                  </a:lnTo>
                  <a:lnTo>
                    <a:pt x="1102614" y="473963"/>
                  </a:lnTo>
                  <a:lnTo>
                    <a:pt x="1224521" y="96773"/>
                  </a:lnTo>
                  <a:lnTo>
                    <a:pt x="1174998" y="81423"/>
                  </a:lnTo>
                  <a:lnTo>
                    <a:pt x="1125120" y="67380"/>
                  </a:lnTo>
                  <a:lnTo>
                    <a:pt x="1074914" y="54649"/>
                  </a:lnTo>
                  <a:lnTo>
                    <a:pt x="1024406" y="43236"/>
                  </a:lnTo>
                  <a:lnTo>
                    <a:pt x="973621" y="33146"/>
                  </a:lnTo>
                  <a:lnTo>
                    <a:pt x="922588" y="24383"/>
                  </a:lnTo>
                  <a:lnTo>
                    <a:pt x="871332" y="16955"/>
                  </a:lnTo>
                  <a:lnTo>
                    <a:pt x="819879" y="10865"/>
                  </a:lnTo>
                  <a:lnTo>
                    <a:pt x="768257" y="6119"/>
                  </a:lnTo>
                  <a:lnTo>
                    <a:pt x="716491" y="2723"/>
                  </a:lnTo>
                  <a:lnTo>
                    <a:pt x="664608" y="681"/>
                  </a:lnTo>
                  <a:lnTo>
                    <a:pt x="612635" y="0"/>
                  </a:lnTo>
                  <a:lnTo>
                    <a:pt x="560664" y="681"/>
                  </a:lnTo>
                  <a:lnTo>
                    <a:pt x="508781" y="2723"/>
                  </a:lnTo>
                  <a:lnTo>
                    <a:pt x="457008" y="6119"/>
                  </a:lnTo>
                  <a:lnTo>
                    <a:pt x="405371" y="10865"/>
                  </a:lnTo>
                  <a:lnTo>
                    <a:pt x="353893" y="16955"/>
                  </a:lnTo>
                  <a:lnTo>
                    <a:pt x="302598" y="24383"/>
                  </a:lnTo>
                  <a:lnTo>
                    <a:pt x="251509" y="33146"/>
                  </a:lnTo>
                  <a:lnTo>
                    <a:pt x="200651" y="43236"/>
                  </a:lnTo>
                  <a:lnTo>
                    <a:pt x="150047" y="54649"/>
                  </a:lnTo>
                  <a:lnTo>
                    <a:pt x="99721" y="67380"/>
                  </a:lnTo>
                  <a:lnTo>
                    <a:pt x="49697" y="81423"/>
                  </a:lnTo>
                  <a:lnTo>
                    <a:pt x="0" y="96773"/>
                  </a:lnTo>
                  <a:lnTo>
                    <a:pt x="122669" y="473963"/>
                  </a:lnTo>
                  <a:close/>
                </a:path>
              </a:pathLst>
            </a:custGeom>
            <a:ln w="9525">
              <a:solidFill>
                <a:srgbClr val="000000"/>
              </a:solidFill>
            </a:ln>
          </p:spPr>
          <p:txBody>
            <a:bodyPr wrap="square" lIns="0" tIns="0" rIns="0" bIns="0" rtlCol="0"/>
            <a:lstStyle/>
            <a:p>
              <a:endParaRPr sz="1810"/>
            </a:p>
          </p:txBody>
        </p:sp>
      </p:grpSp>
      <p:grpSp>
        <p:nvGrpSpPr>
          <p:cNvPr id="10" name="object 10"/>
          <p:cNvGrpSpPr/>
          <p:nvPr/>
        </p:nvGrpSpPr>
        <p:grpSpPr>
          <a:xfrm>
            <a:off x="8946602" y="2891786"/>
            <a:ext cx="712619" cy="1180674"/>
            <a:chOff x="8046910" y="2817431"/>
            <a:chExt cx="708660" cy="1174115"/>
          </a:xfrm>
        </p:grpSpPr>
        <p:sp>
          <p:nvSpPr>
            <p:cNvPr id="11" name="object 11"/>
            <p:cNvSpPr/>
            <p:nvPr/>
          </p:nvSpPr>
          <p:spPr>
            <a:xfrm>
              <a:off x="8051672" y="2822194"/>
              <a:ext cx="699135" cy="1164590"/>
            </a:xfrm>
            <a:custGeom>
              <a:avLst/>
              <a:gdLst/>
              <a:ahLst/>
              <a:cxnLst/>
              <a:rect l="l" t="t" r="r" b="b"/>
              <a:pathLst>
                <a:path w="699134" h="1164589">
                  <a:moveTo>
                    <a:pt x="698754" y="1164335"/>
                  </a:moveTo>
                  <a:lnTo>
                    <a:pt x="698072" y="1112365"/>
                  </a:lnTo>
                  <a:lnTo>
                    <a:pt x="696031" y="1060485"/>
                  </a:lnTo>
                  <a:lnTo>
                    <a:pt x="692636" y="1008721"/>
                  </a:lnTo>
                  <a:lnTo>
                    <a:pt x="687892" y="957100"/>
                  </a:lnTo>
                  <a:lnTo>
                    <a:pt x="681803" y="905648"/>
                  </a:lnTo>
                  <a:lnTo>
                    <a:pt x="674376" y="854392"/>
                  </a:lnTo>
                  <a:lnTo>
                    <a:pt x="665616" y="803358"/>
                  </a:lnTo>
                  <a:lnTo>
                    <a:pt x="655527" y="752573"/>
                  </a:lnTo>
                  <a:lnTo>
                    <a:pt x="644115" y="702063"/>
                  </a:lnTo>
                  <a:lnTo>
                    <a:pt x="631385" y="651855"/>
                  </a:lnTo>
                  <a:lnTo>
                    <a:pt x="617343" y="601975"/>
                  </a:lnTo>
                  <a:lnTo>
                    <a:pt x="601993" y="552450"/>
                  </a:lnTo>
                  <a:lnTo>
                    <a:pt x="585342" y="503162"/>
                  </a:lnTo>
                  <a:lnTo>
                    <a:pt x="567403" y="454377"/>
                  </a:lnTo>
                  <a:lnTo>
                    <a:pt x="548188" y="406122"/>
                  </a:lnTo>
                  <a:lnTo>
                    <a:pt x="527712" y="358422"/>
                  </a:lnTo>
                  <a:lnTo>
                    <a:pt x="505986" y="311304"/>
                  </a:lnTo>
                  <a:lnTo>
                    <a:pt x="483025" y="264794"/>
                  </a:lnTo>
                  <a:lnTo>
                    <a:pt x="458842" y="218920"/>
                  </a:lnTo>
                  <a:lnTo>
                    <a:pt x="433449" y="173707"/>
                  </a:lnTo>
                  <a:lnTo>
                    <a:pt x="406861" y="129182"/>
                  </a:lnTo>
                  <a:lnTo>
                    <a:pt x="379090" y="85372"/>
                  </a:lnTo>
                  <a:lnTo>
                    <a:pt x="350150" y="42302"/>
                  </a:lnTo>
                  <a:lnTo>
                    <a:pt x="320053" y="0"/>
                  </a:lnTo>
                  <a:lnTo>
                    <a:pt x="0" y="232409"/>
                  </a:lnTo>
                  <a:lnTo>
                    <a:pt x="28620" y="273300"/>
                  </a:lnTo>
                  <a:lnTo>
                    <a:pt x="55937" y="315022"/>
                  </a:lnTo>
                  <a:lnTo>
                    <a:pt x="81927" y="357540"/>
                  </a:lnTo>
                  <a:lnTo>
                    <a:pt x="106568" y="400817"/>
                  </a:lnTo>
                  <a:lnTo>
                    <a:pt x="129837" y="444817"/>
                  </a:lnTo>
                  <a:lnTo>
                    <a:pt x="151711" y="489502"/>
                  </a:lnTo>
                  <a:lnTo>
                    <a:pt x="172167" y="534837"/>
                  </a:lnTo>
                  <a:lnTo>
                    <a:pt x="191183" y="580784"/>
                  </a:lnTo>
                  <a:lnTo>
                    <a:pt x="208736" y="627307"/>
                  </a:lnTo>
                  <a:lnTo>
                    <a:pt x="224803" y="674370"/>
                  </a:lnTo>
                  <a:lnTo>
                    <a:pt x="239570" y="722118"/>
                  </a:lnTo>
                  <a:lnTo>
                    <a:pt x="252784" y="770241"/>
                  </a:lnTo>
                  <a:lnTo>
                    <a:pt x="264442" y="818703"/>
                  </a:lnTo>
                  <a:lnTo>
                    <a:pt x="274546" y="867467"/>
                  </a:lnTo>
                  <a:lnTo>
                    <a:pt x="283096" y="916495"/>
                  </a:lnTo>
                  <a:lnTo>
                    <a:pt x="290091" y="965752"/>
                  </a:lnTo>
                  <a:lnTo>
                    <a:pt x="295532" y="1015201"/>
                  </a:lnTo>
                  <a:lnTo>
                    <a:pt x="299418" y="1064806"/>
                  </a:lnTo>
                  <a:lnTo>
                    <a:pt x="301750" y="1114530"/>
                  </a:lnTo>
                  <a:lnTo>
                    <a:pt x="302527" y="1164335"/>
                  </a:lnTo>
                  <a:lnTo>
                    <a:pt x="698754" y="1164335"/>
                  </a:lnTo>
                  <a:close/>
                </a:path>
              </a:pathLst>
            </a:custGeom>
            <a:solidFill>
              <a:srgbClr val="618FFD"/>
            </a:solidFill>
          </p:spPr>
          <p:txBody>
            <a:bodyPr wrap="square" lIns="0" tIns="0" rIns="0" bIns="0" rtlCol="0"/>
            <a:lstStyle/>
            <a:p>
              <a:endParaRPr sz="1810"/>
            </a:p>
          </p:txBody>
        </p:sp>
        <p:sp>
          <p:nvSpPr>
            <p:cNvPr id="12" name="object 12"/>
            <p:cNvSpPr/>
            <p:nvPr/>
          </p:nvSpPr>
          <p:spPr>
            <a:xfrm>
              <a:off x="8051672" y="2822194"/>
              <a:ext cx="699135" cy="1164590"/>
            </a:xfrm>
            <a:custGeom>
              <a:avLst/>
              <a:gdLst/>
              <a:ahLst/>
              <a:cxnLst/>
              <a:rect l="l" t="t" r="r" b="b"/>
              <a:pathLst>
                <a:path w="699134" h="1164589">
                  <a:moveTo>
                    <a:pt x="0" y="232409"/>
                  </a:moveTo>
                  <a:lnTo>
                    <a:pt x="28620" y="273300"/>
                  </a:lnTo>
                  <a:lnTo>
                    <a:pt x="55937" y="315022"/>
                  </a:lnTo>
                  <a:lnTo>
                    <a:pt x="81927" y="357540"/>
                  </a:lnTo>
                  <a:lnTo>
                    <a:pt x="106568" y="400817"/>
                  </a:lnTo>
                  <a:lnTo>
                    <a:pt x="129837" y="444817"/>
                  </a:lnTo>
                  <a:lnTo>
                    <a:pt x="151711" y="489502"/>
                  </a:lnTo>
                  <a:lnTo>
                    <a:pt x="172167" y="534837"/>
                  </a:lnTo>
                  <a:lnTo>
                    <a:pt x="191183" y="580784"/>
                  </a:lnTo>
                  <a:lnTo>
                    <a:pt x="208736" y="627307"/>
                  </a:lnTo>
                  <a:lnTo>
                    <a:pt x="224803" y="674370"/>
                  </a:lnTo>
                  <a:lnTo>
                    <a:pt x="239570" y="722118"/>
                  </a:lnTo>
                  <a:lnTo>
                    <a:pt x="252784" y="770241"/>
                  </a:lnTo>
                  <a:lnTo>
                    <a:pt x="264442" y="818703"/>
                  </a:lnTo>
                  <a:lnTo>
                    <a:pt x="274546" y="867467"/>
                  </a:lnTo>
                  <a:lnTo>
                    <a:pt x="283096" y="916495"/>
                  </a:lnTo>
                  <a:lnTo>
                    <a:pt x="290091" y="965752"/>
                  </a:lnTo>
                  <a:lnTo>
                    <a:pt x="295532" y="1015201"/>
                  </a:lnTo>
                  <a:lnTo>
                    <a:pt x="299418" y="1064806"/>
                  </a:lnTo>
                  <a:lnTo>
                    <a:pt x="301750" y="1114530"/>
                  </a:lnTo>
                  <a:lnTo>
                    <a:pt x="302527" y="1164335"/>
                  </a:lnTo>
                  <a:lnTo>
                    <a:pt x="698754" y="1164335"/>
                  </a:lnTo>
                  <a:lnTo>
                    <a:pt x="698072" y="1112365"/>
                  </a:lnTo>
                  <a:lnTo>
                    <a:pt x="696031" y="1060485"/>
                  </a:lnTo>
                  <a:lnTo>
                    <a:pt x="692636" y="1008721"/>
                  </a:lnTo>
                  <a:lnTo>
                    <a:pt x="687892" y="957100"/>
                  </a:lnTo>
                  <a:lnTo>
                    <a:pt x="681803" y="905648"/>
                  </a:lnTo>
                  <a:lnTo>
                    <a:pt x="674376" y="854392"/>
                  </a:lnTo>
                  <a:lnTo>
                    <a:pt x="665616" y="803358"/>
                  </a:lnTo>
                  <a:lnTo>
                    <a:pt x="655527" y="752573"/>
                  </a:lnTo>
                  <a:lnTo>
                    <a:pt x="644115" y="702063"/>
                  </a:lnTo>
                  <a:lnTo>
                    <a:pt x="631385" y="651855"/>
                  </a:lnTo>
                  <a:lnTo>
                    <a:pt x="617343" y="601975"/>
                  </a:lnTo>
                  <a:lnTo>
                    <a:pt x="601993" y="552450"/>
                  </a:lnTo>
                  <a:lnTo>
                    <a:pt x="585342" y="503162"/>
                  </a:lnTo>
                  <a:lnTo>
                    <a:pt x="567403" y="454377"/>
                  </a:lnTo>
                  <a:lnTo>
                    <a:pt x="548188" y="406122"/>
                  </a:lnTo>
                  <a:lnTo>
                    <a:pt x="527712" y="358422"/>
                  </a:lnTo>
                  <a:lnTo>
                    <a:pt x="505986" y="311304"/>
                  </a:lnTo>
                  <a:lnTo>
                    <a:pt x="483025" y="264794"/>
                  </a:lnTo>
                  <a:lnTo>
                    <a:pt x="458842" y="218920"/>
                  </a:lnTo>
                  <a:lnTo>
                    <a:pt x="433449" y="173707"/>
                  </a:lnTo>
                  <a:lnTo>
                    <a:pt x="406861" y="129182"/>
                  </a:lnTo>
                  <a:lnTo>
                    <a:pt x="379090" y="85372"/>
                  </a:lnTo>
                  <a:lnTo>
                    <a:pt x="350150" y="42302"/>
                  </a:lnTo>
                  <a:lnTo>
                    <a:pt x="320053" y="0"/>
                  </a:lnTo>
                  <a:lnTo>
                    <a:pt x="0" y="232409"/>
                  </a:lnTo>
                  <a:close/>
                </a:path>
              </a:pathLst>
            </a:custGeom>
            <a:ln w="9525">
              <a:solidFill>
                <a:srgbClr val="000000"/>
              </a:solidFill>
            </a:ln>
          </p:spPr>
          <p:txBody>
            <a:bodyPr wrap="square" lIns="0" tIns="0" rIns="0" bIns="0" rtlCol="0"/>
            <a:lstStyle/>
            <a:p>
              <a:endParaRPr sz="1810"/>
            </a:p>
          </p:txBody>
        </p:sp>
      </p:grpSp>
      <p:grpSp>
        <p:nvGrpSpPr>
          <p:cNvPr id="13" name="object 13"/>
          <p:cNvGrpSpPr/>
          <p:nvPr/>
        </p:nvGrpSpPr>
        <p:grpSpPr>
          <a:xfrm>
            <a:off x="8149708" y="5000526"/>
            <a:ext cx="1129591" cy="967399"/>
            <a:chOff x="7254443" y="4914455"/>
            <a:chExt cx="1123315" cy="962025"/>
          </a:xfrm>
        </p:grpSpPr>
        <p:sp>
          <p:nvSpPr>
            <p:cNvPr id="14" name="object 14"/>
            <p:cNvSpPr/>
            <p:nvPr/>
          </p:nvSpPr>
          <p:spPr>
            <a:xfrm>
              <a:off x="7259205" y="4919217"/>
              <a:ext cx="1113790" cy="952500"/>
            </a:xfrm>
            <a:custGeom>
              <a:avLst/>
              <a:gdLst/>
              <a:ahLst/>
              <a:cxnLst/>
              <a:rect l="l" t="t" r="r" b="b"/>
              <a:pathLst>
                <a:path w="1113790" h="952500">
                  <a:moveTo>
                    <a:pt x="1113269" y="232409"/>
                  </a:moveTo>
                  <a:lnTo>
                    <a:pt x="792467" y="0"/>
                  </a:lnTo>
                  <a:lnTo>
                    <a:pt x="762596" y="39749"/>
                  </a:lnTo>
                  <a:lnTo>
                    <a:pt x="731512" y="78516"/>
                  </a:lnTo>
                  <a:lnTo>
                    <a:pt x="699238" y="116277"/>
                  </a:lnTo>
                  <a:lnTo>
                    <a:pt x="665798" y="153009"/>
                  </a:lnTo>
                  <a:lnTo>
                    <a:pt x="631215" y="188690"/>
                  </a:lnTo>
                  <a:lnTo>
                    <a:pt x="595512" y="223296"/>
                  </a:lnTo>
                  <a:lnTo>
                    <a:pt x="558711" y="256805"/>
                  </a:lnTo>
                  <a:lnTo>
                    <a:pt x="520837" y="289194"/>
                  </a:lnTo>
                  <a:lnTo>
                    <a:pt x="481912" y="320440"/>
                  </a:lnTo>
                  <a:lnTo>
                    <a:pt x="441960" y="350520"/>
                  </a:lnTo>
                  <a:lnTo>
                    <a:pt x="401275" y="379136"/>
                  </a:lnTo>
                  <a:lnTo>
                    <a:pt x="359712" y="406450"/>
                  </a:lnTo>
                  <a:lnTo>
                    <a:pt x="317307" y="432438"/>
                  </a:lnTo>
                  <a:lnTo>
                    <a:pt x="274097" y="457078"/>
                  </a:lnTo>
                  <a:lnTo>
                    <a:pt x="230119" y="480345"/>
                  </a:lnTo>
                  <a:lnTo>
                    <a:pt x="185410" y="502218"/>
                  </a:lnTo>
                  <a:lnTo>
                    <a:pt x="140007" y="522674"/>
                  </a:lnTo>
                  <a:lnTo>
                    <a:pt x="93946" y="541690"/>
                  </a:lnTo>
                  <a:lnTo>
                    <a:pt x="47265" y="559243"/>
                  </a:lnTo>
                  <a:lnTo>
                    <a:pt x="0" y="575309"/>
                  </a:lnTo>
                  <a:lnTo>
                    <a:pt x="122669" y="952500"/>
                  </a:lnTo>
                  <a:lnTo>
                    <a:pt x="171944" y="935849"/>
                  </a:lnTo>
                  <a:lnTo>
                    <a:pt x="220693" y="917913"/>
                  </a:lnTo>
                  <a:lnTo>
                    <a:pt x="268895" y="898707"/>
                  </a:lnTo>
                  <a:lnTo>
                    <a:pt x="316533" y="878247"/>
                  </a:lnTo>
                  <a:lnTo>
                    <a:pt x="363588" y="856549"/>
                  </a:lnTo>
                  <a:lnTo>
                    <a:pt x="410043" y="833628"/>
                  </a:lnTo>
                  <a:lnTo>
                    <a:pt x="455878" y="809500"/>
                  </a:lnTo>
                  <a:lnTo>
                    <a:pt x="501075" y="784182"/>
                  </a:lnTo>
                  <a:lnTo>
                    <a:pt x="545616" y="757690"/>
                  </a:lnTo>
                  <a:lnTo>
                    <a:pt x="589483" y="730038"/>
                  </a:lnTo>
                  <a:lnTo>
                    <a:pt x="632656" y="701243"/>
                  </a:lnTo>
                  <a:lnTo>
                    <a:pt x="675119" y="671322"/>
                  </a:lnTo>
                  <a:lnTo>
                    <a:pt x="716788" y="640130"/>
                  </a:lnTo>
                  <a:lnTo>
                    <a:pt x="757582" y="607906"/>
                  </a:lnTo>
                  <a:lnTo>
                    <a:pt x="797481" y="574666"/>
                  </a:lnTo>
                  <a:lnTo>
                    <a:pt x="836468" y="540427"/>
                  </a:lnTo>
                  <a:lnTo>
                    <a:pt x="874524" y="505203"/>
                  </a:lnTo>
                  <a:lnTo>
                    <a:pt x="911630" y="469010"/>
                  </a:lnTo>
                  <a:lnTo>
                    <a:pt x="947767" y="431865"/>
                  </a:lnTo>
                  <a:lnTo>
                    <a:pt x="982916" y="393784"/>
                  </a:lnTo>
                  <a:lnTo>
                    <a:pt x="1017060" y="354782"/>
                  </a:lnTo>
                  <a:lnTo>
                    <a:pt x="1050179" y="314875"/>
                  </a:lnTo>
                  <a:lnTo>
                    <a:pt x="1082255" y="274079"/>
                  </a:lnTo>
                  <a:lnTo>
                    <a:pt x="1113269" y="232409"/>
                  </a:lnTo>
                  <a:close/>
                </a:path>
              </a:pathLst>
            </a:custGeom>
            <a:solidFill>
              <a:srgbClr val="618FFD"/>
            </a:solidFill>
          </p:spPr>
          <p:txBody>
            <a:bodyPr wrap="square" lIns="0" tIns="0" rIns="0" bIns="0" rtlCol="0"/>
            <a:lstStyle/>
            <a:p>
              <a:endParaRPr sz="1810"/>
            </a:p>
          </p:txBody>
        </p:sp>
        <p:sp>
          <p:nvSpPr>
            <p:cNvPr id="15" name="object 15"/>
            <p:cNvSpPr/>
            <p:nvPr/>
          </p:nvSpPr>
          <p:spPr>
            <a:xfrm>
              <a:off x="7259205" y="4919217"/>
              <a:ext cx="1113790" cy="952500"/>
            </a:xfrm>
            <a:custGeom>
              <a:avLst/>
              <a:gdLst/>
              <a:ahLst/>
              <a:cxnLst/>
              <a:rect l="l" t="t" r="r" b="b"/>
              <a:pathLst>
                <a:path w="1113790" h="952500">
                  <a:moveTo>
                    <a:pt x="792467" y="0"/>
                  </a:moveTo>
                  <a:lnTo>
                    <a:pt x="762596" y="39749"/>
                  </a:lnTo>
                  <a:lnTo>
                    <a:pt x="731512" y="78516"/>
                  </a:lnTo>
                  <a:lnTo>
                    <a:pt x="699238" y="116277"/>
                  </a:lnTo>
                  <a:lnTo>
                    <a:pt x="665798" y="153009"/>
                  </a:lnTo>
                  <a:lnTo>
                    <a:pt x="631215" y="188690"/>
                  </a:lnTo>
                  <a:lnTo>
                    <a:pt x="595512" y="223296"/>
                  </a:lnTo>
                  <a:lnTo>
                    <a:pt x="558711" y="256805"/>
                  </a:lnTo>
                  <a:lnTo>
                    <a:pt x="520837" y="289194"/>
                  </a:lnTo>
                  <a:lnTo>
                    <a:pt x="481912" y="320440"/>
                  </a:lnTo>
                  <a:lnTo>
                    <a:pt x="441960" y="350520"/>
                  </a:lnTo>
                  <a:lnTo>
                    <a:pt x="401275" y="379136"/>
                  </a:lnTo>
                  <a:lnTo>
                    <a:pt x="359712" y="406450"/>
                  </a:lnTo>
                  <a:lnTo>
                    <a:pt x="317307" y="432438"/>
                  </a:lnTo>
                  <a:lnTo>
                    <a:pt x="274097" y="457078"/>
                  </a:lnTo>
                  <a:lnTo>
                    <a:pt x="230119" y="480345"/>
                  </a:lnTo>
                  <a:lnTo>
                    <a:pt x="185410" y="502218"/>
                  </a:lnTo>
                  <a:lnTo>
                    <a:pt x="140007" y="522674"/>
                  </a:lnTo>
                  <a:lnTo>
                    <a:pt x="93946" y="541690"/>
                  </a:lnTo>
                  <a:lnTo>
                    <a:pt x="47265" y="559243"/>
                  </a:lnTo>
                  <a:lnTo>
                    <a:pt x="0" y="575309"/>
                  </a:lnTo>
                  <a:lnTo>
                    <a:pt x="122669" y="952500"/>
                  </a:lnTo>
                  <a:lnTo>
                    <a:pt x="171944" y="935849"/>
                  </a:lnTo>
                  <a:lnTo>
                    <a:pt x="220693" y="917913"/>
                  </a:lnTo>
                  <a:lnTo>
                    <a:pt x="268895" y="898707"/>
                  </a:lnTo>
                  <a:lnTo>
                    <a:pt x="316533" y="878247"/>
                  </a:lnTo>
                  <a:lnTo>
                    <a:pt x="363588" y="856549"/>
                  </a:lnTo>
                  <a:lnTo>
                    <a:pt x="410043" y="833628"/>
                  </a:lnTo>
                  <a:lnTo>
                    <a:pt x="455878" y="809500"/>
                  </a:lnTo>
                  <a:lnTo>
                    <a:pt x="501075" y="784182"/>
                  </a:lnTo>
                  <a:lnTo>
                    <a:pt x="545616" y="757690"/>
                  </a:lnTo>
                  <a:lnTo>
                    <a:pt x="589483" y="730038"/>
                  </a:lnTo>
                  <a:lnTo>
                    <a:pt x="632656" y="701243"/>
                  </a:lnTo>
                  <a:lnTo>
                    <a:pt x="675119" y="671322"/>
                  </a:lnTo>
                  <a:lnTo>
                    <a:pt x="716788" y="640130"/>
                  </a:lnTo>
                  <a:lnTo>
                    <a:pt x="757582" y="607906"/>
                  </a:lnTo>
                  <a:lnTo>
                    <a:pt x="797481" y="574666"/>
                  </a:lnTo>
                  <a:lnTo>
                    <a:pt x="836468" y="540427"/>
                  </a:lnTo>
                  <a:lnTo>
                    <a:pt x="874524" y="505203"/>
                  </a:lnTo>
                  <a:lnTo>
                    <a:pt x="911630" y="469010"/>
                  </a:lnTo>
                  <a:lnTo>
                    <a:pt x="947767" y="431865"/>
                  </a:lnTo>
                  <a:lnTo>
                    <a:pt x="982916" y="393784"/>
                  </a:lnTo>
                  <a:lnTo>
                    <a:pt x="1017060" y="354782"/>
                  </a:lnTo>
                  <a:lnTo>
                    <a:pt x="1050179" y="314875"/>
                  </a:lnTo>
                  <a:lnTo>
                    <a:pt x="1082255" y="274079"/>
                  </a:lnTo>
                  <a:lnTo>
                    <a:pt x="1113269" y="232409"/>
                  </a:lnTo>
                  <a:lnTo>
                    <a:pt x="792467" y="0"/>
                  </a:lnTo>
                  <a:close/>
                </a:path>
              </a:pathLst>
            </a:custGeom>
            <a:ln w="9525">
              <a:solidFill>
                <a:srgbClr val="000000"/>
              </a:solidFill>
            </a:ln>
          </p:spPr>
          <p:txBody>
            <a:bodyPr wrap="square" lIns="0" tIns="0" rIns="0" bIns="0" rtlCol="0"/>
            <a:lstStyle/>
            <a:p>
              <a:endParaRPr sz="1810"/>
            </a:p>
          </p:txBody>
        </p:sp>
      </p:grpSp>
      <p:grpSp>
        <p:nvGrpSpPr>
          <p:cNvPr id="16" name="object 16"/>
          <p:cNvGrpSpPr/>
          <p:nvPr/>
        </p:nvGrpSpPr>
        <p:grpSpPr>
          <a:xfrm>
            <a:off x="6044800" y="5000526"/>
            <a:ext cx="1129591" cy="967399"/>
            <a:chOff x="5161229" y="4914455"/>
            <a:chExt cx="1123315" cy="962025"/>
          </a:xfrm>
        </p:grpSpPr>
        <p:sp>
          <p:nvSpPr>
            <p:cNvPr id="17" name="object 17"/>
            <p:cNvSpPr/>
            <p:nvPr/>
          </p:nvSpPr>
          <p:spPr>
            <a:xfrm>
              <a:off x="5165992" y="4919217"/>
              <a:ext cx="1113790" cy="952500"/>
            </a:xfrm>
            <a:custGeom>
              <a:avLst/>
              <a:gdLst/>
              <a:ahLst/>
              <a:cxnLst/>
              <a:rect l="l" t="t" r="r" b="b"/>
              <a:pathLst>
                <a:path w="1113789" h="952500">
                  <a:moveTo>
                    <a:pt x="1113268" y="575309"/>
                  </a:moveTo>
                  <a:lnTo>
                    <a:pt x="1066024" y="559243"/>
                  </a:lnTo>
                  <a:lnTo>
                    <a:pt x="1019395" y="541690"/>
                  </a:lnTo>
                  <a:lnTo>
                    <a:pt x="973405" y="522674"/>
                  </a:lnTo>
                  <a:lnTo>
                    <a:pt x="928078" y="502218"/>
                  </a:lnTo>
                  <a:lnTo>
                    <a:pt x="883435" y="480345"/>
                  </a:lnTo>
                  <a:lnTo>
                    <a:pt x="839501" y="457078"/>
                  </a:lnTo>
                  <a:lnTo>
                    <a:pt x="796298" y="432438"/>
                  </a:lnTo>
                  <a:lnTo>
                    <a:pt x="753850" y="406450"/>
                  </a:lnTo>
                  <a:lnTo>
                    <a:pt x="712179" y="379136"/>
                  </a:lnTo>
                  <a:lnTo>
                    <a:pt x="671308" y="350520"/>
                  </a:lnTo>
                  <a:lnTo>
                    <a:pt x="631353" y="320625"/>
                  </a:lnTo>
                  <a:lnTo>
                    <a:pt x="592427" y="289486"/>
                  </a:lnTo>
                  <a:lnTo>
                    <a:pt x="554554" y="257141"/>
                  </a:lnTo>
                  <a:lnTo>
                    <a:pt x="517755" y="223625"/>
                  </a:lnTo>
                  <a:lnTo>
                    <a:pt x="482053" y="188975"/>
                  </a:lnTo>
                  <a:lnTo>
                    <a:pt x="447472" y="153228"/>
                  </a:lnTo>
                  <a:lnTo>
                    <a:pt x="414033" y="116421"/>
                  </a:lnTo>
                  <a:lnTo>
                    <a:pt x="381760" y="78589"/>
                  </a:lnTo>
                  <a:lnTo>
                    <a:pt x="350675" y="39770"/>
                  </a:lnTo>
                  <a:lnTo>
                    <a:pt x="320802" y="0"/>
                  </a:lnTo>
                  <a:lnTo>
                    <a:pt x="0" y="232409"/>
                  </a:lnTo>
                  <a:lnTo>
                    <a:pt x="31016" y="274079"/>
                  </a:lnTo>
                  <a:lnTo>
                    <a:pt x="63094" y="314875"/>
                  </a:lnTo>
                  <a:lnTo>
                    <a:pt x="96214" y="354782"/>
                  </a:lnTo>
                  <a:lnTo>
                    <a:pt x="130358" y="393784"/>
                  </a:lnTo>
                  <a:lnTo>
                    <a:pt x="165507" y="431865"/>
                  </a:lnTo>
                  <a:lnTo>
                    <a:pt x="201644" y="469010"/>
                  </a:lnTo>
                  <a:lnTo>
                    <a:pt x="238748" y="505203"/>
                  </a:lnTo>
                  <a:lnTo>
                    <a:pt x="276803" y="540427"/>
                  </a:lnTo>
                  <a:lnTo>
                    <a:pt x="315789" y="574666"/>
                  </a:lnTo>
                  <a:lnTo>
                    <a:pt x="355688" y="607906"/>
                  </a:lnTo>
                  <a:lnTo>
                    <a:pt x="396481" y="640130"/>
                  </a:lnTo>
                  <a:lnTo>
                    <a:pt x="438150" y="671322"/>
                  </a:lnTo>
                  <a:lnTo>
                    <a:pt x="480612" y="701243"/>
                  </a:lnTo>
                  <a:lnTo>
                    <a:pt x="523786" y="730038"/>
                  </a:lnTo>
                  <a:lnTo>
                    <a:pt x="567654" y="757690"/>
                  </a:lnTo>
                  <a:lnTo>
                    <a:pt x="612196" y="784182"/>
                  </a:lnTo>
                  <a:lnTo>
                    <a:pt x="657394" y="809500"/>
                  </a:lnTo>
                  <a:lnTo>
                    <a:pt x="703230" y="833628"/>
                  </a:lnTo>
                  <a:lnTo>
                    <a:pt x="749685" y="856549"/>
                  </a:lnTo>
                  <a:lnTo>
                    <a:pt x="796741" y="878247"/>
                  </a:lnTo>
                  <a:lnTo>
                    <a:pt x="844379" y="898707"/>
                  </a:lnTo>
                  <a:lnTo>
                    <a:pt x="892580" y="917913"/>
                  </a:lnTo>
                  <a:lnTo>
                    <a:pt x="941326" y="935849"/>
                  </a:lnTo>
                  <a:lnTo>
                    <a:pt x="990599" y="952500"/>
                  </a:lnTo>
                  <a:lnTo>
                    <a:pt x="1113268" y="575309"/>
                  </a:lnTo>
                  <a:close/>
                </a:path>
              </a:pathLst>
            </a:custGeom>
            <a:solidFill>
              <a:srgbClr val="618FFD"/>
            </a:solidFill>
          </p:spPr>
          <p:txBody>
            <a:bodyPr wrap="square" lIns="0" tIns="0" rIns="0" bIns="0" rtlCol="0"/>
            <a:lstStyle/>
            <a:p>
              <a:endParaRPr sz="1810"/>
            </a:p>
          </p:txBody>
        </p:sp>
        <p:sp>
          <p:nvSpPr>
            <p:cNvPr id="18" name="object 18"/>
            <p:cNvSpPr/>
            <p:nvPr/>
          </p:nvSpPr>
          <p:spPr>
            <a:xfrm>
              <a:off x="5165992" y="4919217"/>
              <a:ext cx="1113790" cy="952500"/>
            </a:xfrm>
            <a:custGeom>
              <a:avLst/>
              <a:gdLst/>
              <a:ahLst/>
              <a:cxnLst/>
              <a:rect l="l" t="t" r="r" b="b"/>
              <a:pathLst>
                <a:path w="1113789" h="952500">
                  <a:moveTo>
                    <a:pt x="1113268" y="575309"/>
                  </a:moveTo>
                  <a:lnTo>
                    <a:pt x="1066024" y="559243"/>
                  </a:lnTo>
                  <a:lnTo>
                    <a:pt x="1019395" y="541690"/>
                  </a:lnTo>
                  <a:lnTo>
                    <a:pt x="973405" y="522674"/>
                  </a:lnTo>
                  <a:lnTo>
                    <a:pt x="928078" y="502218"/>
                  </a:lnTo>
                  <a:lnTo>
                    <a:pt x="883435" y="480345"/>
                  </a:lnTo>
                  <a:lnTo>
                    <a:pt x="839501" y="457078"/>
                  </a:lnTo>
                  <a:lnTo>
                    <a:pt x="796298" y="432438"/>
                  </a:lnTo>
                  <a:lnTo>
                    <a:pt x="753850" y="406450"/>
                  </a:lnTo>
                  <a:lnTo>
                    <a:pt x="712179" y="379136"/>
                  </a:lnTo>
                  <a:lnTo>
                    <a:pt x="671308" y="350520"/>
                  </a:lnTo>
                  <a:lnTo>
                    <a:pt x="631353" y="320625"/>
                  </a:lnTo>
                  <a:lnTo>
                    <a:pt x="592427" y="289486"/>
                  </a:lnTo>
                  <a:lnTo>
                    <a:pt x="554554" y="257141"/>
                  </a:lnTo>
                  <a:lnTo>
                    <a:pt x="517755" y="223625"/>
                  </a:lnTo>
                  <a:lnTo>
                    <a:pt x="482053" y="188975"/>
                  </a:lnTo>
                  <a:lnTo>
                    <a:pt x="447472" y="153228"/>
                  </a:lnTo>
                  <a:lnTo>
                    <a:pt x="414033" y="116421"/>
                  </a:lnTo>
                  <a:lnTo>
                    <a:pt x="381760" y="78589"/>
                  </a:lnTo>
                  <a:lnTo>
                    <a:pt x="350675" y="39770"/>
                  </a:lnTo>
                  <a:lnTo>
                    <a:pt x="320802" y="0"/>
                  </a:lnTo>
                  <a:lnTo>
                    <a:pt x="0" y="232409"/>
                  </a:lnTo>
                  <a:lnTo>
                    <a:pt x="31016" y="274079"/>
                  </a:lnTo>
                  <a:lnTo>
                    <a:pt x="63094" y="314875"/>
                  </a:lnTo>
                  <a:lnTo>
                    <a:pt x="96214" y="354782"/>
                  </a:lnTo>
                  <a:lnTo>
                    <a:pt x="130358" y="393784"/>
                  </a:lnTo>
                  <a:lnTo>
                    <a:pt x="165507" y="431865"/>
                  </a:lnTo>
                  <a:lnTo>
                    <a:pt x="201644" y="469010"/>
                  </a:lnTo>
                  <a:lnTo>
                    <a:pt x="238748" y="505203"/>
                  </a:lnTo>
                  <a:lnTo>
                    <a:pt x="276803" y="540427"/>
                  </a:lnTo>
                  <a:lnTo>
                    <a:pt x="315789" y="574666"/>
                  </a:lnTo>
                  <a:lnTo>
                    <a:pt x="355688" y="607906"/>
                  </a:lnTo>
                  <a:lnTo>
                    <a:pt x="396481" y="640130"/>
                  </a:lnTo>
                  <a:lnTo>
                    <a:pt x="438150" y="671322"/>
                  </a:lnTo>
                  <a:lnTo>
                    <a:pt x="480612" y="701243"/>
                  </a:lnTo>
                  <a:lnTo>
                    <a:pt x="523786" y="730038"/>
                  </a:lnTo>
                  <a:lnTo>
                    <a:pt x="567654" y="757690"/>
                  </a:lnTo>
                  <a:lnTo>
                    <a:pt x="612196" y="784182"/>
                  </a:lnTo>
                  <a:lnTo>
                    <a:pt x="657394" y="809500"/>
                  </a:lnTo>
                  <a:lnTo>
                    <a:pt x="703230" y="833628"/>
                  </a:lnTo>
                  <a:lnTo>
                    <a:pt x="749685" y="856549"/>
                  </a:lnTo>
                  <a:lnTo>
                    <a:pt x="796741" y="878247"/>
                  </a:lnTo>
                  <a:lnTo>
                    <a:pt x="844379" y="898707"/>
                  </a:lnTo>
                  <a:lnTo>
                    <a:pt x="892580" y="917913"/>
                  </a:lnTo>
                  <a:lnTo>
                    <a:pt x="941326" y="935849"/>
                  </a:lnTo>
                  <a:lnTo>
                    <a:pt x="990599" y="952500"/>
                  </a:lnTo>
                  <a:lnTo>
                    <a:pt x="1113268" y="575309"/>
                  </a:lnTo>
                  <a:close/>
                </a:path>
              </a:pathLst>
            </a:custGeom>
            <a:ln w="9525">
              <a:solidFill>
                <a:srgbClr val="000000"/>
              </a:solidFill>
            </a:ln>
          </p:spPr>
          <p:txBody>
            <a:bodyPr wrap="square" lIns="0" tIns="0" rIns="0" bIns="0" rtlCol="0"/>
            <a:lstStyle/>
            <a:p>
              <a:endParaRPr sz="1810"/>
            </a:p>
          </p:txBody>
        </p:sp>
      </p:grpSp>
      <p:grpSp>
        <p:nvGrpSpPr>
          <p:cNvPr id="19" name="object 19"/>
          <p:cNvGrpSpPr/>
          <p:nvPr/>
        </p:nvGrpSpPr>
        <p:grpSpPr>
          <a:xfrm>
            <a:off x="5664736" y="2891786"/>
            <a:ext cx="730498" cy="1331372"/>
            <a:chOff x="4783277" y="2817431"/>
            <a:chExt cx="726440" cy="1323975"/>
          </a:xfrm>
        </p:grpSpPr>
        <p:sp>
          <p:nvSpPr>
            <p:cNvPr id="20" name="object 20"/>
            <p:cNvSpPr/>
            <p:nvPr/>
          </p:nvSpPr>
          <p:spPr>
            <a:xfrm>
              <a:off x="4788039" y="2822194"/>
              <a:ext cx="699135" cy="1165225"/>
            </a:xfrm>
            <a:custGeom>
              <a:avLst/>
              <a:gdLst/>
              <a:ahLst/>
              <a:cxnLst/>
              <a:rect l="l" t="t" r="r" b="b"/>
              <a:pathLst>
                <a:path w="699135" h="1165225">
                  <a:moveTo>
                    <a:pt x="698754" y="233171"/>
                  </a:moveTo>
                  <a:lnTo>
                    <a:pt x="377952" y="0"/>
                  </a:lnTo>
                  <a:lnTo>
                    <a:pt x="348044" y="42462"/>
                  </a:lnTo>
                  <a:lnTo>
                    <a:pt x="319288" y="85636"/>
                  </a:lnTo>
                  <a:lnTo>
                    <a:pt x="291691" y="129504"/>
                  </a:lnTo>
                  <a:lnTo>
                    <a:pt x="265260" y="174046"/>
                  </a:lnTo>
                  <a:lnTo>
                    <a:pt x="240004" y="219244"/>
                  </a:lnTo>
                  <a:lnTo>
                    <a:pt x="215931" y="265080"/>
                  </a:lnTo>
                  <a:lnTo>
                    <a:pt x="193049" y="311535"/>
                  </a:lnTo>
                  <a:lnTo>
                    <a:pt x="171365" y="358591"/>
                  </a:lnTo>
                  <a:lnTo>
                    <a:pt x="150887" y="406229"/>
                  </a:lnTo>
                  <a:lnTo>
                    <a:pt x="131624" y="454430"/>
                  </a:lnTo>
                  <a:lnTo>
                    <a:pt x="113584" y="503177"/>
                  </a:lnTo>
                  <a:lnTo>
                    <a:pt x="96773" y="552450"/>
                  </a:lnTo>
                  <a:lnTo>
                    <a:pt x="81423" y="601990"/>
                  </a:lnTo>
                  <a:lnTo>
                    <a:pt x="67380" y="651912"/>
                  </a:lnTo>
                  <a:lnTo>
                    <a:pt x="54649" y="702182"/>
                  </a:lnTo>
                  <a:lnTo>
                    <a:pt x="43236" y="752771"/>
                  </a:lnTo>
                  <a:lnTo>
                    <a:pt x="33146" y="803645"/>
                  </a:lnTo>
                  <a:lnTo>
                    <a:pt x="24384" y="854773"/>
                  </a:lnTo>
                  <a:lnTo>
                    <a:pt x="16955" y="906123"/>
                  </a:lnTo>
                  <a:lnTo>
                    <a:pt x="10865" y="957664"/>
                  </a:lnTo>
                  <a:lnTo>
                    <a:pt x="6119" y="1009364"/>
                  </a:lnTo>
                  <a:lnTo>
                    <a:pt x="2723" y="1061190"/>
                  </a:lnTo>
                  <a:lnTo>
                    <a:pt x="681" y="1113112"/>
                  </a:lnTo>
                  <a:lnTo>
                    <a:pt x="0" y="1165097"/>
                  </a:lnTo>
                  <a:lnTo>
                    <a:pt x="396240" y="1164335"/>
                  </a:lnTo>
                  <a:lnTo>
                    <a:pt x="397017" y="1114530"/>
                  </a:lnTo>
                  <a:lnTo>
                    <a:pt x="399349" y="1064812"/>
                  </a:lnTo>
                  <a:lnTo>
                    <a:pt x="403235" y="1015222"/>
                  </a:lnTo>
                  <a:lnTo>
                    <a:pt x="408675" y="965801"/>
                  </a:lnTo>
                  <a:lnTo>
                    <a:pt x="415671" y="916590"/>
                  </a:lnTo>
                  <a:lnTo>
                    <a:pt x="424220" y="867631"/>
                  </a:lnTo>
                  <a:lnTo>
                    <a:pt x="434324" y="818964"/>
                  </a:lnTo>
                  <a:lnTo>
                    <a:pt x="445983" y="770632"/>
                  </a:lnTo>
                  <a:lnTo>
                    <a:pt x="459196" y="722674"/>
                  </a:lnTo>
                  <a:lnTo>
                    <a:pt x="473964" y="675131"/>
                  </a:lnTo>
                  <a:lnTo>
                    <a:pt x="490030" y="627863"/>
                  </a:lnTo>
                  <a:lnTo>
                    <a:pt x="507583" y="581180"/>
                  </a:lnTo>
                  <a:lnTo>
                    <a:pt x="526599" y="535118"/>
                  </a:lnTo>
                  <a:lnTo>
                    <a:pt x="547054" y="489715"/>
                  </a:lnTo>
                  <a:lnTo>
                    <a:pt x="568928" y="445007"/>
                  </a:lnTo>
                  <a:lnTo>
                    <a:pt x="592195" y="401031"/>
                  </a:lnTo>
                  <a:lnTo>
                    <a:pt x="616835" y="357822"/>
                  </a:lnTo>
                  <a:lnTo>
                    <a:pt x="642823" y="315419"/>
                  </a:lnTo>
                  <a:lnTo>
                    <a:pt x="670137" y="273856"/>
                  </a:lnTo>
                  <a:lnTo>
                    <a:pt x="698754" y="233171"/>
                  </a:lnTo>
                  <a:close/>
                </a:path>
              </a:pathLst>
            </a:custGeom>
            <a:solidFill>
              <a:srgbClr val="618FFD"/>
            </a:solidFill>
          </p:spPr>
          <p:txBody>
            <a:bodyPr wrap="square" lIns="0" tIns="0" rIns="0" bIns="0" rtlCol="0"/>
            <a:lstStyle/>
            <a:p>
              <a:endParaRPr sz="1810"/>
            </a:p>
          </p:txBody>
        </p:sp>
        <p:sp>
          <p:nvSpPr>
            <p:cNvPr id="21" name="object 21"/>
            <p:cNvSpPr/>
            <p:nvPr/>
          </p:nvSpPr>
          <p:spPr>
            <a:xfrm>
              <a:off x="4788039" y="2822194"/>
              <a:ext cx="699135" cy="1165225"/>
            </a:xfrm>
            <a:custGeom>
              <a:avLst/>
              <a:gdLst/>
              <a:ahLst/>
              <a:cxnLst/>
              <a:rect l="l" t="t" r="r" b="b"/>
              <a:pathLst>
                <a:path w="699135" h="1165225">
                  <a:moveTo>
                    <a:pt x="396240" y="1164335"/>
                  </a:moveTo>
                  <a:lnTo>
                    <a:pt x="397017" y="1114530"/>
                  </a:lnTo>
                  <a:lnTo>
                    <a:pt x="399349" y="1064812"/>
                  </a:lnTo>
                  <a:lnTo>
                    <a:pt x="403235" y="1015222"/>
                  </a:lnTo>
                  <a:lnTo>
                    <a:pt x="408675" y="965801"/>
                  </a:lnTo>
                  <a:lnTo>
                    <a:pt x="415671" y="916590"/>
                  </a:lnTo>
                  <a:lnTo>
                    <a:pt x="424220" y="867631"/>
                  </a:lnTo>
                  <a:lnTo>
                    <a:pt x="434324" y="818964"/>
                  </a:lnTo>
                  <a:lnTo>
                    <a:pt x="445983" y="770632"/>
                  </a:lnTo>
                  <a:lnTo>
                    <a:pt x="459196" y="722674"/>
                  </a:lnTo>
                  <a:lnTo>
                    <a:pt x="473964" y="675131"/>
                  </a:lnTo>
                  <a:lnTo>
                    <a:pt x="490030" y="627863"/>
                  </a:lnTo>
                  <a:lnTo>
                    <a:pt x="507583" y="581180"/>
                  </a:lnTo>
                  <a:lnTo>
                    <a:pt x="526599" y="535118"/>
                  </a:lnTo>
                  <a:lnTo>
                    <a:pt x="547054" y="489715"/>
                  </a:lnTo>
                  <a:lnTo>
                    <a:pt x="568928" y="445007"/>
                  </a:lnTo>
                  <a:lnTo>
                    <a:pt x="592195" y="401031"/>
                  </a:lnTo>
                  <a:lnTo>
                    <a:pt x="616835" y="357822"/>
                  </a:lnTo>
                  <a:lnTo>
                    <a:pt x="642823" y="315419"/>
                  </a:lnTo>
                  <a:lnTo>
                    <a:pt x="670137" y="273856"/>
                  </a:lnTo>
                  <a:lnTo>
                    <a:pt x="698754" y="233171"/>
                  </a:lnTo>
                  <a:lnTo>
                    <a:pt x="377952" y="0"/>
                  </a:lnTo>
                  <a:lnTo>
                    <a:pt x="348044" y="42462"/>
                  </a:lnTo>
                  <a:lnTo>
                    <a:pt x="319288" y="85636"/>
                  </a:lnTo>
                  <a:lnTo>
                    <a:pt x="291691" y="129504"/>
                  </a:lnTo>
                  <a:lnTo>
                    <a:pt x="265260" y="174046"/>
                  </a:lnTo>
                  <a:lnTo>
                    <a:pt x="240004" y="219244"/>
                  </a:lnTo>
                  <a:lnTo>
                    <a:pt x="215931" y="265080"/>
                  </a:lnTo>
                  <a:lnTo>
                    <a:pt x="193049" y="311535"/>
                  </a:lnTo>
                  <a:lnTo>
                    <a:pt x="171365" y="358591"/>
                  </a:lnTo>
                  <a:lnTo>
                    <a:pt x="150887" y="406229"/>
                  </a:lnTo>
                  <a:lnTo>
                    <a:pt x="131624" y="454430"/>
                  </a:lnTo>
                  <a:lnTo>
                    <a:pt x="113584" y="503177"/>
                  </a:lnTo>
                  <a:lnTo>
                    <a:pt x="96773" y="552450"/>
                  </a:lnTo>
                  <a:lnTo>
                    <a:pt x="81423" y="601990"/>
                  </a:lnTo>
                  <a:lnTo>
                    <a:pt x="67380" y="651912"/>
                  </a:lnTo>
                  <a:lnTo>
                    <a:pt x="54649" y="702182"/>
                  </a:lnTo>
                  <a:lnTo>
                    <a:pt x="43236" y="752771"/>
                  </a:lnTo>
                  <a:lnTo>
                    <a:pt x="33146" y="803645"/>
                  </a:lnTo>
                  <a:lnTo>
                    <a:pt x="24384" y="854773"/>
                  </a:lnTo>
                  <a:lnTo>
                    <a:pt x="16955" y="906123"/>
                  </a:lnTo>
                  <a:lnTo>
                    <a:pt x="10865" y="957664"/>
                  </a:lnTo>
                  <a:lnTo>
                    <a:pt x="6119" y="1009364"/>
                  </a:lnTo>
                  <a:lnTo>
                    <a:pt x="2723" y="1061190"/>
                  </a:lnTo>
                  <a:lnTo>
                    <a:pt x="681" y="1113112"/>
                  </a:lnTo>
                  <a:lnTo>
                    <a:pt x="0" y="1165097"/>
                  </a:lnTo>
                  <a:lnTo>
                    <a:pt x="396240" y="1164335"/>
                  </a:lnTo>
                  <a:close/>
                </a:path>
              </a:pathLst>
            </a:custGeom>
            <a:ln w="9525">
              <a:solidFill>
                <a:srgbClr val="000000"/>
              </a:solidFill>
            </a:ln>
          </p:spPr>
          <p:txBody>
            <a:bodyPr wrap="square" lIns="0" tIns="0" rIns="0" bIns="0" rtlCol="0"/>
            <a:lstStyle/>
            <a:p>
              <a:endParaRPr sz="1810"/>
            </a:p>
          </p:txBody>
        </p:sp>
        <p:sp>
          <p:nvSpPr>
            <p:cNvPr id="22" name="object 22"/>
            <p:cNvSpPr/>
            <p:nvPr/>
          </p:nvSpPr>
          <p:spPr>
            <a:xfrm>
              <a:off x="5296675" y="3710304"/>
              <a:ext cx="212597" cy="430911"/>
            </a:xfrm>
            <a:prstGeom prst="rect">
              <a:avLst/>
            </a:prstGeom>
            <a:blipFill>
              <a:blip r:embed="rId2" cstate="print"/>
              <a:stretch>
                <a:fillRect/>
              </a:stretch>
            </a:blipFill>
          </p:spPr>
          <p:txBody>
            <a:bodyPr wrap="square" lIns="0" tIns="0" rIns="0" bIns="0" rtlCol="0"/>
            <a:lstStyle/>
            <a:p>
              <a:endParaRPr sz="1810"/>
            </a:p>
          </p:txBody>
        </p:sp>
        <p:sp>
          <p:nvSpPr>
            <p:cNvPr id="23" name="object 23"/>
            <p:cNvSpPr/>
            <p:nvPr/>
          </p:nvSpPr>
          <p:spPr>
            <a:xfrm>
              <a:off x="5327536" y="3741165"/>
              <a:ext cx="181355" cy="400050"/>
            </a:xfrm>
            <a:prstGeom prst="rect">
              <a:avLst/>
            </a:prstGeom>
            <a:blipFill>
              <a:blip r:embed="rId3" cstate="print"/>
              <a:stretch>
                <a:fillRect/>
              </a:stretch>
            </a:blipFill>
          </p:spPr>
          <p:txBody>
            <a:bodyPr wrap="square" lIns="0" tIns="0" rIns="0" bIns="0" rtlCol="0"/>
            <a:lstStyle/>
            <a:p>
              <a:endParaRPr sz="1810"/>
            </a:p>
          </p:txBody>
        </p:sp>
      </p:grpSp>
      <p:sp>
        <p:nvSpPr>
          <p:cNvPr id="24" name="object 24"/>
          <p:cNvSpPr txBox="1"/>
          <p:nvPr/>
        </p:nvSpPr>
        <p:spPr>
          <a:xfrm>
            <a:off x="8248996" y="2319073"/>
            <a:ext cx="880557" cy="577247"/>
          </a:xfrm>
          <a:prstGeom prst="rect">
            <a:avLst/>
          </a:prstGeom>
        </p:spPr>
        <p:txBody>
          <a:bodyPr vert="horz" wrap="square" lIns="0" tIns="12771" rIns="0" bIns="0" rtlCol="0">
            <a:spAutoFit/>
          </a:bodyPr>
          <a:lstStyle/>
          <a:p>
            <a:pPr marL="127711" marR="5108" indent="-114940">
              <a:spcBef>
                <a:spcPts val="101"/>
              </a:spcBef>
            </a:pPr>
            <a:r>
              <a:rPr sz="1810" spc="-5" dirty="0">
                <a:cs typeface="Georgia"/>
              </a:rPr>
              <a:t>Clearing  </a:t>
            </a:r>
            <a:r>
              <a:rPr sz="1810" spc="-10" dirty="0">
                <a:cs typeface="Georgia"/>
              </a:rPr>
              <a:t>Tracks</a:t>
            </a:r>
            <a:endParaRPr sz="1810">
              <a:cs typeface="Georgia"/>
            </a:endParaRPr>
          </a:p>
        </p:txBody>
      </p:sp>
      <p:sp>
        <p:nvSpPr>
          <p:cNvPr id="25" name="object 25"/>
          <p:cNvSpPr txBox="1"/>
          <p:nvPr/>
        </p:nvSpPr>
        <p:spPr>
          <a:xfrm>
            <a:off x="8701095" y="4322061"/>
            <a:ext cx="1277734" cy="578524"/>
          </a:xfrm>
          <a:prstGeom prst="rect">
            <a:avLst/>
          </a:prstGeom>
        </p:spPr>
        <p:txBody>
          <a:bodyPr vert="horz" wrap="square" lIns="0" tIns="12771" rIns="0" bIns="0" rtlCol="0">
            <a:spAutoFit/>
          </a:bodyPr>
          <a:lstStyle/>
          <a:p>
            <a:pPr marL="330133" marR="5108" indent="-318001">
              <a:spcBef>
                <a:spcPts val="101"/>
              </a:spcBef>
            </a:pPr>
            <a:r>
              <a:rPr sz="1810" spc="-5" dirty="0">
                <a:cs typeface="Georgia"/>
              </a:rPr>
              <a:t>Maintaining  Access</a:t>
            </a:r>
            <a:endParaRPr sz="1810">
              <a:cs typeface="Georgia"/>
            </a:endParaRPr>
          </a:p>
        </p:txBody>
      </p:sp>
      <p:sp>
        <p:nvSpPr>
          <p:cNvPr id="26" name="object 26"/>
          <p:cNvSpPr txBox="1"/>
          <p:nvPr/>
        </p:nvSpPr>
        <p:spPr>
          <a:xfrm>
            <a:off x="7219905" y="5561098"/>
            <a:ext cx="831388" cy="577247"/>
          </a:xfrm>
          <a:prstGeom prst="rect">
            <a:avLst/>
          </a:prstGeom>
        </p:spPr>
        <p:txBody>
          <a:bodyPr vert="horz" wrap="square" lIns="0" tIns="12771" rIns="0" bIns="0" rtlCol="0">
            <a:spAutoFit/>
          </a:bodyPr>
          <a:lstStyle/>
          <a:p>
            <a:pPr marL="106639" marR="5108" indent="-94506">
              <a:spcBef>
                <a:spcPts val="101"/>
              </a:spcBef>
            </a:pPr>
            <a:r>
              <a:rPr sz="1810" spc="-10" dirty="0">
                <a:cs typeface="Georgia"/>
              </a:rPr>
              <a:t>Gaining  </a:t>
            </a:r>
            <a:r>
              <a:rPr sz="1810" spc="-5" dirty="0">
                <a:cs typeface="Georgia"/>
              </a:rPr>
              <a:t>Access</a:t>
            </a:r>
            <a:endParaRPr sz="1810">
              <a:cs typeface="Georgia"/>
            </a:endParaRPr>
          </a:p>
        </p:txBody>
      </p:sp>
      <p:sp>
        <p:nvSpPr>
          <p:cNvPr id="27" name="object 27"/>
          <p:cNvSpPr txBox="1"/>
          <p:nvPr/>
        </p:nvSpPr>
        <p:spPr>
          <a:xfrm>
            <a:off x="5475138" y="4460746"/>
            <a:ext cx="966761" cy="301394"/>
          </a:xfrm>
          <a:prstGeom prst="rect">
            <a:avLst/>
          </a:prstGeom>
        </p:spPr>
        <p:txBody>
          <a:bodyPr vert="horz" wrap="square" lIns="0" tIns="12771" rIns="0" bIns="0" rtlCol="0">
            <a:spAutoFit/>
          </a:bodyPr>
          <a:lstStyle/>
          <a:p>
            <a:pPr marL="12771">
              <a:spcBef>
                <a:spcPts val="101"/>
              </a:spcBef>
            </a:pPr>
            <a:r>
              <a:rPr sz="1810" spc="-10" dirty="0">
                <a:cs typeface="Georgia"/>
              </a:rPr>
              <a:t>Scanning</a:t>
            </a:r>
            <a:endParaRPr sz="1810">
              <a:cs typeface="Georgia"/>
            </a:endParaRPr>
          </a:p>
        </p:txBody>
      </p:sp>
      <p:sp>
        <p:nvSpPr>
          <p:cNvPr id="28" name="object 28"/>
          <p:cNvSpPr txBox="1"/>
          <p:nvPr/>
        </p:nvSpPr>
        <p:spPr>
          <a:xfrm>
            <a:off x="5786231" y="2457758"/>
            <a:ext cx="1646813" cy="301394"/>
          </a:xfrm>
          <a:prstGeom prst="rect">
            <a:avLst/>
          </a:prstGeom>
        </p:spPr>
        <p:txBody>
          <a:bodyPr vert="horz" wrap="square" lIns="0" tIns="12771" rIns="0" bIns="0" rtlCol="0">
            <a:spAutoFit/>
          </a:bodyPr>
          <a:lstStyle/>
          <a:p>
            <a:pPr marL="12771">
              <a:spcBef>
                <a:spcPts val="101"/>
              </a:spcBef>
            </a:pPr>
            <a:r>
              <a:rPr sz="1810" spc="-5" dirty="0">
                <a:cs typeface="Georgia"/>
              </a:rPr>
              <a:t>Reconnaissance</a:t>
            </a:r>
            <a:endParaRPr sz="1810">
              <a:cs typeface="Georgia"/>
            </a:endParaRPr>
          </a:p>
        </p:txBody>
      </p:sp>
      <p:sp>
        <p:nvSpPr>
          <p:cNvPr id="29" name="object 29"/>
          <p:cNvSpPr/>
          <p:nvPr/>
        </p:nvSpPr>
        <p:spPr>
          <a:xfrm>
            <a:off x="7008177" y="3590803"/>
            <a:ext cx="1455122" cy="894222"/>
          </a:xfrm>
          <a:prstGeom prst="rect">
            <a:avLst/>
          </a:prstGeom>
          <a:blipFill>
            <a:blip r:embed="rId4" cstate="print"/>
            <a:stretch>
              <a:fillRect/>
            </a:stretch>
          </a:blipFill>
        </p:spPr>
        <p:txBody>
          <a:bodyPr wrap="square" lIns="0" tIns="0" rIns="0" bIns="0" rtlCol="0"/>
          <a:lstStyle/>
          <a:p>
            <a:endParaRPr sz="1810"/>
          </a:p>
        </p:txBody>
      </p:sp>
      <p:grpSp>
        <p:nvGrpSpPr>
          <p:cNvPr id="30" name="object 30"/>
          <p:cNvGrpSpPr/>
          <p:nvPr/>
        </p:nvGrpSpPr>
        <p:grpSpPr>
          <a:xfrm>
            <a:off x="6334254" y="1931474"/>
            <a:ext cx="213275" cy="433574"/>
            <a:chOff x="5449075" y="1862454"/>
            <a:chExt cx="212090" cy="431165"/>
          </a:xfrm>
        </p:grpSpPr>
        <p:sp>
          <p:nvSpPr>
            <p:cNvPr id="31" name="object 31"/>
            <p:cNvSpPr/>
            <p:nvPr/>
          </p:nvSpPr>
          <p:spPr>
            <a:xfrm>
              <a:off x="5611749" y="2241550"/>
              <a:ext cx="48895" cy="41275"/>
            </a:xfrm>
            <a:custGeom>
              <a:avLst/>
              <a:gdLst/>
              <a:ahLst/>
              <a:cxnLst/>
              <a:rect l="l" t="t" r="r" b="b"/>
              <a:pathLst>
                <a:path w="48895" h="41275">
                  <a:moveTo>
                    <a:pt x="48781" y="41147"/>
                  </a:moveTo>
                  <a:lnTo>
                    <a:pt x="13728" y="761"/>
                  </a:lnTo>
                  <a:lnTo>
                    <a:pt x="0" y="0"/>
                  </a:lnTo>
                  <a:lnTo>
                    <a:pt x="35051" y="40385"/>
                  </a:lnTo>
                  <a:lnTo>
                    <a:pt x="48781" y="41147"/>
                  </a:lnTo>
                  <a:close/>
                </a:path>
              </a:pathLst>
            </a:custGeom>
            <a:solidFill>
              <a:srgbClr val="8B8B8B"/>
            </a:solidFill>
          </p:spPr>
          <p:txBody>
            <a:bodyPr wrap="square" lIns="0" tIns="0" rIns="0" bIns="0" rtlCol="0"/>
            <a:lstStyle/>
            <a:p>
              <a:endParaRPr sz="1810"/>
            </a:p>
          </p:txBody>
        </p:sp>
        <p:sp>
          <p:nvSpPr>
            <p:cNvPr id="32" name="object 32"/>
            <p:cNvSpPr/>
            <p:nvPr/>
          </p:nvSpPr>
          <p:spPr>
            <a:xfrm>
              <a:off x="5625478" y="2242312"/>
              <a:ext cx="35560" cy="40640"/>
            </a:xfrm>
            <a:custGeom>
              <a:avLst/>
              <a:gdLst/>
              <a:ahLst/>
              <a:cxnLst/>
              <a:rect l="l" t="t" r="r" b="b"/>
              <a:pathLst>
                <a:path w="35560" h="40639">
                  <a:moveTo>
                    <a:pt x="35052" y="40385"/>
                  </a:moveTo>
                  <a:lnTo>
                    <a:pt x="0" y="0"/>
                  </a:lnTo>
                </a:path>
              </a:pathLst>
            </a:custGeom>
            <a:ln w="3175">
              <a:solidFill>
                <a:srgbClr val="8B8B8B"/>
              </a:solidFill>
            </a:ln>
          </p:spPr>
          <p:txBody>
            <a:bodyPr wrap="square" lIns="0" tIns="0" rIns="0" bIns="0" rtlCol="0"/>
            <a:lstStyle/>
            <a:p>
              <a:endParaRPr sz="1810"/>
            </a:p>
          </p:txBody>
        </p:sp>
        <p:sp>
          <p:nvSpPr>
            <p:cNvPr id="33" name="object 33"/>
            <p:cNvSpPr/>
            <p:nvPr/>
          </p:nvSpPr>
          <p:spPr>
            <a:xfrm>
              <a:off x="5600332" y="2240788"/>
              <a:ext cx="46990" cy="41275"/>
            </a:xfrm>
            <a:custGeom>
              <a:avLst/>
              <a:gdLst/>
              <a:ahLst/>
              <a:cxnLst/>
              <a:rect l="l" t="t" r="r" b="b"/>
              <a:pathLst>
                <a:path w="46989" h="41275">
                  <a:moveTo>
                    <a:pt x="46468" y="41147"/>
                  </a:moveTo>
                  <a:lnTo>
                    <a:pt x="11416" y="762"/>
                  </a:lnTo>
                  <a:lnTo>
                    <a:pt x="0" y="0"/>
                  </a:lnTo>
                  <a:lnTo>
                    <a:pt x="34289" y="40386"/>
                  </a:lnTo>
                  <a:lnTo>
                    <a:pt x="46468" y="41147"/>
                  </a:lnTo>
                  <a:close/>
                </a:path>
              </a:pathLst>
            </a:custGeom>
            <a:solidFill>
              <a:srgbClr val="8A8A8A"/>
            </a:solidFill>
          </p:spPr>
          <p:txBody>
            <a:bodyPr wrap="square" lIns="0" tIns="0" rIns="0" bIns="0" rtlCol="0"/>
            <a:lstStyle/>
            <a:p>
              <a:endParaRPr sz="1810"/>
            </a:p>
          </p:txBody>
        </p:sp>
        <p:sp>
          <p:nvSpPr>
            <p:cNvPr id="34" name="object 34"/>
            <p:cNvSpPr/>
            <p:nvPr/>
          </p:nvSpPr>
          <p:spPr>
            <a:xfrm>
              <a:off x="5611749" y="2241550"/>
              <a:ext cx="35560" cy="40640"/>
            </a:xfrm>
            <a:custGeom>
              <a:avLst/>
              <a:gdLst/>
              <a:ahLst/>
              <a:cxnLst/>
              <a:rect l="l" t="t" r="r" b="b"/>
              <a:pathLst>
                <a:path w="35560" h="40639">
                  <a:moveTo>
                    <a:pt x="35051" y="40385"/>
                  </a:moveTo>
                  <a:lnTo>
                    <a:pt x="0" y="0"/>
                  </a:lnTo>
                </a:path>
              </a:pathLst>
            </a:custGeom>
            <a:ln w="3175">
              <a:solidFill>
                <a:srgbClr val="8A8A8A"/>
              </a:solidFill>
            </a:ln>
          </p:spPr>
          <p:txBody>
            <a:bodyPr wrap="square" lIns="0" tIns="0" rIns="0" bIns="0" rtlCol="0"/>
            <a:lstStyle/>
            <a:p>
              <a:endParaRPr sz="1810"/>
            </a:p>
          </p:txBody>
        </p:sp>
        <p:sp>
          <p:nvSpPr>
            <p:cNvPr id="35" name="object 35"/>
            <p:cNvSpPr/>
            <p:nvPr/>
          </p:nvSpPr>
          <p:spPr>
            <a:xfrm>
              <a:off x="5591175" y="2239263"/>
              <a:ext cx="43815" cy="41910"/>
            </a:xfrm>
            <a:custGeom>
              <a:avLst/>
              <a:gdLst/>
              <a:ahLst/>
              <a:cxnLst/>
              <a:rect l="l" t="t" r="r" b="b"/>
              <a:pathLst>
                <a:path w="43814" h="41910">
                  <a:moveTo>
                    <a:pt x="43446" y="41910"/>
                  </a:moveTo>
                  <a:lnTo>
                    <a:pt x="9157" y="1524"/>
                  </a:lnTo>
                  <a:lnTo>
                    <a:pt x="0" y="0"/>
                  </a:lnTo>
                  <a:lnTo>
                    <a:pt x="35051" y="40386"/>
                  </a:lnTo>
                  <a:lnTo>
                    <a:pt x="43446" y="41910"/>
                  </a:lnTo>
                  <a:close/>
                </a:path>
              </a:pathLst>
            </a:custGeom>
            <a:solidFill>
              <a:srgbClr val="8A8A8A"/>
            </a:solidFill>
          </p:spPr>
          <p:txBody>
            <a:bodyPr wrap="square" lIns="0" tIns="0" rIns="0" bIns="0" rtlCol="0"/>
            <a:lstStyle/>
            <a:p>
              <a:endParaRPr sz="1810"/>
            </a:p>
          </p:txBody>
        </p:sp>
        <p:sp>
          <p:nvSpPr>
            <p:cNvPr id="36" name="object 36"/>
            <p:cNvSpPr/>
            <p:nvPr/>
          </p:nvSpPr>
          <p:spPr>
            <a:xfrm>
              <a:off x="5600332" y="2240788"/>
              <a:ext cx="34290" cy="40640"/>
            </a:xfrm>
            <a:custGeom>
              <a:avLst/>
              <a:gdLst/>
              <a:ahLst/>
              <a:cxnLst/>
              <a:rect l="l" t="t" r="r" b="b"/>
              <a:pathLst>
                <a:path w="34289" h="40639">
                  <a:moveTo>
                    <a:pt x="34289" y="40386"/>
                  </a:moveTo>
                  <a:lnTo>
                    <a:pt x="0" y="0"/>
                  </a:lnTo>
                </a:path>
              </a:pathLst>
            </a:custGeom>
            <a:ln w="3175">
              <a:solidFill>
                <a:srgbClr val="8A8A8A"/>
              </a:solidFill>
            </a:ln>
          </p:spPr>
          <p:txBody>
            <a:bodyPr wrap="square" lIns="0" tIns="0" rIns="0" bIns="0" rtlCol="0"/>
            <a:lstStyle/>
            <a:p>
              <a:endParaRPr sz="1810"/>
            </a:p>
          </p:txBody>
        </p:sp>
        <p:sp>
          <p:nvSpPr>
            <p:cNvPr id="37" name="object 37"/>
            <p:cNvSpPr/>
            <p:nvPr/>
          </p:nvSpPr>
          <p:spPr>
            <a:xfrm>
              <a:off x="5595760" y="2240025"/>
              <a:ext cx="39370" cy="41275"/>
            </a:xfrm>
            <a:custGeom>
              <a:avLst/>
              <a:gdLst/>
              <a:ahLst/>
              <a:cxnLst/>
              <a:rect l="l" t="t" r="r" b="b"/>
              <a:pathLst>
                <a:path w="39370" h="41275">
                  <a:moveTo>
                    <a:pt x="38862" y="41148"/>
                  </a:moveTo>
                  <a:lnTo>
                    <a:pt x="4572" y="762"/>
                  </a:lnTo>
                  <a:lnTo>
                    <a:pt x="0" y="0"/>
                  </a:lnTo>
                  <a:lnTo>
                    <a:pt x="35039" y="40386"/>
                  </a:lnTo>
                  <a:lnTo>
                    <a:pt x="38862" y="41148"/>
                  </a:lnTo>
                  <a:close/>
                </a:path>
              </a:pathLst>
            </a:custGeom>
            <a:solidFill>
              <a:srgbClr val="8A8A8A"/>
            </a:solidFill>
          </p:spPr>
          <p:txBody>
            <a:bodyPr wrap="square" lIns="0" tIns="0" rIns="0" bIns="0" rtlCol="0"/>
            <a:lstStyle/>
            <a:p>
              <a:endParaRPr sz="1810"/>
            </a:p>
          </p:txBody>
        </p:sp>
        <p:sp>
          <p:nvSpPr>
            <p:cNvPr id="38" name="object 38"/>
            <p:cNvSpPr/>
            <p:nvPr/>
          </p:nvSpPr>
          <p:spPr>
            <a:xfrm>
              <a:off x="5591175" y="2239263"/>
              <a:ext cx="40005" cy="41275"/>
            </a:xfrm>
            <a:custGeom>
              <a:avLst/>
              <a:gdLst/>
              <a:ahLst/>
              <a:cxnLst/>
              <a:rect l="l" t="t" r="r" b="b"/>
              <a:pathLst>
                <a:path w="40004" h="41275">
                  <a:moveTo>
                    <a:pt x="39624" y="41148"/>
                  </a:moveTo>
                  <a:lnTo>
                    <a:pt x="4584" y="762"/>
                  </a:lnTo>
                  <a:lnTo>
                    <a:pt x="0" y="0"/>
                  </a:lnTo>
                  <a:lnTo>
                    <a:pt x="35051" y="40386"/>
                  </a:lnTo>
                  <a:lnTo>
                    <a:pt x="39624" y="41148"/>
                  </a:lnTo>
                  <a:close/>
                </a:path>
              </a:pathLst>
            </a:custGeom>
            <a:solidFill>
              <a:srgbClr val="898989"/>
            </a:solidFill>
          </p:spPr>
          <p:txBody>
            <a:bodyPr wrap="square" lIns="0" tIns="0" rIns="0" bIns="0" rtlCol="0"/>
            <a:lstStyle/>
            <a:p>
              <a:endParaRPr sz="1810"/>
            </a:p>
          </p:txBody>
        </p:sp>
        <p:sp>
          <p:nvSpPr>
            <p:cNvPr id="39" name="object 39"/>
            <p:cNvSpPr/>
            <p:nvPr/>
          </p:nvSpPr>
          <p:spPr>
            <a:xfrm>
              <a:off x="5585092" y="2236978"/>
              <a:ext cx="41275" cy="43180"/>
            </a:xfrm>
            <a:custGeom>
              <a:avLst/>
              <a:gdLst/>
              <a:ahLst/>
              <a:cxnLst/>
              <a:rect l="l" t="t" r="r" b="b"/>
              <a:pathLst>
                <a:path w="41275" h="43180">
                  <a:moveTo>
                    <a:pt x="41134" y="42671"/>
                  </a:moveTo>
                  <a:lnTo>
                    <a:pt x="6082" y="2285"/>
                  </a:lnTo>
                  <a:lnTo>
                    <a:pt x="0" y="0"/>
                  </a:lnTo>
                  <a:lnTo>
                    <a:pt x="34290" y="41147"/>
                  </a:lnTo>
                  <a:lnTo>
                    <a:pt x="41134" y="42671"/>
                  </a:lnTo>
                  <a:close/>
                </a:path>
              </a:pathLst>
            </a:custGeom>
            <a:solidFill>
              <a:srgbClr val="888888"/>
            </a:solidFill>
          </p:spPr>
          <p:txBody>
            <a:bodyPr wrap="square" lIns="0" tIns="0" rIns="0" bIns="0" rtlCol="0"/>
            <a:lstStyle/>
            <a:p>
              <a:endParaRPr sz="1810"/>
            </a:p>
          </p:txBody>
        </p:sp>
        <p:sp>
          <p:nvSpPr>
            <p:cNvPr id="40" name="object 40"/>
            <p:cNvSpPr/>
            <p:nvPr/>
          </p:nvSpPr>
          <p:spPr>
            <a:xfrm>
              <a:off x="5591175" y="2239263"/>
              <a:ext cx="35560" cy="40640"/>
            </a:xfrm>
            <a:custGeom>
              <a:avLst/>
              <a:gdLst/>
              <a:ahLst/>
              <a:cxnLst/>
              <a:rect l="l" t="t" r="r" b="b"/>
              <a:pathLst>
                <a:path w="35560" h="40639">
                  <a:moveTo>
                    <a:pt x="35051" y="40386"/>
                  </a:moveTo>
                  <a:lnTo>
                    <a:pt x="0" y="0"/>
                  </a:lnTo>
                </a:path>
              </a:pathLst>
            </a:custGeom>
            <a:ln w="3175">
              <a:solidFill>
                <a:srgbClr val="888888"/>
              </a:solidFill>
            </a:ln>
          </p:spPr>
          <p:txBody>
            <a:bodyPr wrap="square" lIns="0" tIns="0" rIns="0" bIns="0" rtlCol="0"/>
            <a:lstStyle/>
            <a:p>
              <a:endParaRPr sz="1810"/>
            </a:p>
          </p:txBody>
        </p:sp>
        <p:sp>
          <p:nvSpPr>
            <p:cNvPr id="41" name="object 41"/>
            <p:cNvSpPr/>
            <p:nvPr/>
          </p:nvSpPr>
          <p:spPr>
            <a:xfrm>
              <a:off x="5588888" y="2238501"/>
              <a:ext cx="37465" cy="41275"/>
            </a:xfrm>
            <a:custGeom>
              <a:avLst/>
              <a:gdLst/>
              <a:ahLst/>
              <a:cxnLst/>
              <a:rect l="l" t="t" r="r" b="b"/>
              <a:pathLst>
                <a:path w="37464" h="41275">
                  <a:moveTo>
                    <a:pt x="37337" y="41148"/>
                  </a:moveTo>
                  <a:lnTo>
                    <a:pt x="2286" y="762"/>
                  </a:lnTo>
                  <a:lnTo>
                    <a:pt x="0" y="0"/>
                  </a:lnTo>
                  <a:lnTo>
                    <a:pt x="35065" y="40386"/>
                  </a:lnTo>
                  <a:lnTo>
                    <a:pt x="37337" y="41148"/>
                  </a:lnTo>
                  <a:close/>
                </a:path>
              </a:pathLst>
            </a:custGeom>
            <a:solidFill>
              <a:srgbClr val="888888"/>
            </a:solidFill>
          </p:spPr>
          <p:txBody>
            <a:bodyPr wrap="square" lIns="0" tIns="0" rIns="0" bIns="0" rtlCol="0"/>
            <a:lstStyle/>
            <a:p>
              <a:endParaRPr sz="1810"/>
            </a:p>
          </p:txBody>
        </p:sp>
        <p:sp>
          <p:nvSpPr>
            <p:cNvPr id="42" name="object 42"/>
            <p:cNvSpPr/>
            <p:nvPr/>
          </p:nvSpPr>
          <p:spPr>
            <a:xfrm>
              <a:off x="5587378" y="2237740"/>
              <a:ext cx="36830" cy="41275"/>
            </a:xfrm>
            <a:custGeom>
              <a:avLst/>
              <a:gdLst/>
              <a:ahLst/>
              <a:cxnLst/>
              <a:rect l="l" t="t" r="r" b="b"/>
              <a:pathLst>
                <a:path w="36829" h="41275">
                  <a:moveTo>
                    <a:pt x="36575" y="41148"/>
                  </a:moveTo>
                  <a:lnTo>
                    <a:pt x="1510" y="761"/>
                  </a:lnTo>
                  <a:lnTo>
                    <a:pt x="0" y="0"/>
                  </a:lnTo>
                  <a:lnTo>
                    <a:pt x="34290" y="40385"/>
                  </a:lnTo>
                  <a:lnTo>
                    <a:pt x="36575" y="41148"/>
                  </a:lnTo>
                  <a:close/>
                </a:path>
              </a:pathLst>
            </a:custGeom>
            <a:solidFill>
              <a:srgbClr val="868686"/>
            </a:solidFill>
          </p:spPr>
          <p:txBody>
            <a:bodyPr wrap="square" lIns="0" tIns="0" rIns="0" bIns="0" rtlCol="0"/>
            <a:lstStyle/>
            <a:p>
              <a:endParaRPr sz="1810"/>
            </a:p>
          </p:txBody>
        </p:sp>
        <p:sp>
          <p:nvSpPr>
            <p:cNvPr id="43" name="object 43"/>
            <p:cNvSpPr/>
            <p:nvPr/>
          </p:nvSpPr>
          <p:spPr>
            <a:xfrm>
              <a:off x="5585092" y="2236978"/>
              <a:ext cx="36830" cy="41275"/>
            </a:xfrm>
            <a:custGeom>
              <a:avLst/>
              <a:gdLst/>
              <a:ahLst/>
              <a:cxnLst/>
              <a:rect l="l" t="t" r="r" b="b"/>
              <a:pathLst>
                <a:path w="36829" h="41275">
                  <a:moveTo>
                    <a:pt x="36575" y="41147"/>
                  </a:moveTo>
                  <a:lnTo>
                    <a:pt x="2285" y="761"/>
                  </a:lnTo>
                  <a:lnTo>
                    <a:pt x="0" y="0"/>
                  </a:lnTo>
                  <a:lnTo>
                    <a:pt x="34290" y="41147"/>
                  </a:lnTo>
                  <a:lnTo>
                    <a:pt x="36575" y="41147"/>
                  </a:lnTo>
                  <a:close/>
                </a:path>
              </a:pathLst>
            </a:custGeom>
            <a:solidFill>
              <a:srgbClr val="858585"/>
            </a:solidFill>
          </p:spPr>
          <p:txBody>
            <a:bodyPr wrap="square" lIns="0" tIns="0" rIns="0" bIns="0" rtlCol="0"/>
            <a:lstStyle/>
            <a:p>
              <a:endParaRPr sz="1810"/>
            </a:p>
          </p:txBody>
        </p:sp>
        <p:sp>
          <p:nvSpPr>
            <p:cNvPr id="44" name="object 44"/>
            <p:cNvSpPr/>
            <p:nvPr/>
          </p:nvSpPr>
          <p:spPr>
            <a:xfrm>
              <a:off x="5580507" y="2234691"/>
              <a:ext cx="39370" cy="43815"/>
            </a:xfrm>
            <a:custGeom>
              <a:avLst/>
              <a:gdLst/>
              <a:ahLst/>
              <a:cxnLst/>
              <a:rect l="l" t="t" r="r" b="b"/>
              <a:pathLst>
                <a:path w="39370" h="43814">
                  <a:moveTo>
                    <a:pt x="38875" y="43434"/>
                  </a:moveTo>
                  <a:lnTo>
                    <a:pt x="4585" y="2286"/>
                  </a:lnTo>
                  <a:lnTo>
                    <a:pt x="0" y="0"/>
                  </a:lnTo>
                  <a:lnTo>
                    <a:pt x="34302" y="40386"/>
                  </a:lnTo>
                  <a:lnTo>
                    <a:pt x="38875" y="43434"/>
                  </a:lnTo>
                  <a:close/>
                </a:path>
              </a:pathLst>
            </a:custGeom>
            <a:solidFill>
              <a:srgbClr val="848484"/>
            </a:solidFill>
          </p:spPr>
          <p:txBody>
            <a:bodyPr wrap="square" lIns="0" tIns="0" rIns="0" bIns="0" rtlCol="0"/>
            <a:lstStyle/>
            <a:p>
              <a:endParaRPr sz="1810"/>
            </a:p>
          </p:txBody>
        </p:sp>
        <p:sp>
          <p:nvSpPr>
            <p:cNvPr id="45" name="object 45"/>
            <p:cNvSpPr/>
            <p:nvPr/>
          </p:nvSpPr>
          <p:spPr>
            <a:xfrm>
              <a:off x="5585092" y="2236978"/>
              <a:ext cx="34290" cy="41275"/>
            </a:xfrm>
            <a:custGeom>
              <a:avLst/>
              <a:gdLst/>
              <a:ahLst/>
              <a:cxnLst/>
              <a:rect l="l" t="t" r="r" b="b"/>
              <a:pathLst>
                <a:path w="34289" h="41275">
                  <a:moveTo>
                    <a:pt x="34290" y="41147"/>
                  </a:moveTo>
                  <a:lnTo>
                    <a:pt x="0" y="0"/>
                  </a:lnTo>
                </a:path>
              </a:pathLst>
            </a:custGeom>
            <a:ln w="3175">
              <a:solidFill>
                <a:srgbClr val="848484"/>
              </a:solidFill>
            </a:ln>
          </p:spPr>
          <p:txBody>
            <a:bodyPr wrap="square" lIns="0" tIns="0" rIns="0" bIns="0" rtlCol="0"/>
            <a:lstStyle/>
            <a:p>
              <a:endParaRPr sz="1810"/>
            </a:p>
          </p:txBody>
        </p:sp>
        <p:sp>
          <p:nvSpPr>
            <p:cNvPr id="46" name="object 46"/>
            <p:cNvSpPr/>
            <p:nvPr/>
          </p:nvSpPr>
          <p:spPr>
            <a:xfrm>
              <a:off x="5576710" y="2232406"/>
              <a:ext cx="38100" cy="43180"/>
            </a:xfrm>
            <a:custGeom>
              <a:avLst/>
              <a:gdLst/>
              <a:ahLst/>
              <a:cxnLst/>
              <a:rect l="l" t="t" r="r" b="b"/>
              <a:pathLst>
                <a:path w="38100" h="43180">
                  <a:moveTo>
                    <a:pt x="38100" y="42671"/>
                  </a:moveTo>
                  <a:lnTo>
                    <a:pt x="3797" y="2285"/>
                  </a:lnTo>
                  <a:lnTo>
                    <a:pt x="0" y="0"/>
                  </a:lnTo>
                  <a:lnTo>
                    <a:pt x="34277" y="40385"/>
                  </a:lnTo>
                  <a:lnTo>
                    <a:pt x="38100" y="42671"/>
                  </a:lnTo>
                  <a:close/>
                </a:path>
              </a:pathLst>
            </a:custGeom>
            <a:solidFill>
              <a:srgbClr val="7E7E7E"/>
            </a:solidFill>
          </p:spPr>
          <p:txBody>
            <a:bodyPr wrap="square" lIns="0" tIns="0" rIns="0" bIns="0" rtlCol="0"/>
            <a:lstStyle/>
            <a:p>
              <a:endParaRPr sz="1810"/>
            </a:p>
          </p:txBody>
        </p:sp>
        <p:sp>
          <p:nvSpPr>
            <p:cNvPr id="47" name="object 47"/>
            <p:cNvSpPr/>
            <p:nvPr/>
          </p:nvSpPr>
          <p:spPr>
            <a:xfrm>
              <a:off x="5580507" y="2234691"/>
              <a:ext cx="34925" cy="40640"/>
            </a:xfrm>
            <a:custGeom>
              <a:avLst/>
              <a:gdLst/>
              <a:ahLst/>
              <a:cxnLst/>
              <a:rect l="l" t="t" r="r" b="b"/>
              <a:pathLst>
                <a:path w="34925" h="40639">
                  <a:moveTo>
                    <a:pt x="34302" y="40386"/>
                  </a:moveTo>
                  <a:lnTo>
                    <a:pt x="0" y="0"/>
                  </a:lnTo>
                </a:path>
              </a:pathLst>
            </a:custGeom>
            <a:ln w="3175">
              <a:solidFill>
                <a:srgbClr val="7E7E7E"/>
              </a:solidFill>
            </a:ln>
          </p:spPr>
          <p:txBody>
            <a:bodyPr wrap="square" lIns="0" tIns="0" rIns="0" bIns="0" rtlCol="0"/>
            <a:lstStyle/>
            <a:p>
              <a:endParaRPr sz="1810"/>
            </a:p>
          </p:txBody>
        </p:sp>
        <p:sp>
          <p:nvSpPr>
            <p:cNvPr id="48" name="object 48"/>
            <p:cNvSpPr/>
            <p:nvPr/>
          </p:nvSpPr>
          <p:spPr>
            <a:xfrm>
              <a:off x="5574424" y="2228596"/>
              <a:ext cx="36830" cy="44450"/>
            </a:xfrm>
            <a:custGeom>
              <a:avLst/>
              <a:gdLst/>
              <a:ahLst/>
              <a:cxnLst/>
              <a:rect l="l" t="t" r="r" b="b"/>
              <a:pathLst>
                <a:path w="36829" h="44450">
                  <a:moveTo>
                    <a:pt x="36562" y="44195"/>
                  </a:moveTo>
                  <a:lnTo>
                    <a:pt x="0" y="0"/>
                  </a:lnTo>
                  <a:lnTo>
                    <a:pt x="2285" y="3810"/>
                  </a:lnTo>
                  <a:lnTo>
                    <a:pt x="36562" y="44195"/>
                  </a:lnTo>
                  <a:close/>
                </a:path>
              </a:pathLst>
            </a:custGeom>
            <a:solidFill>
              <a:srgbClr val="747474"/>
            </a:solidFill>
          </p:spPr>
          <p:txBody>
            <a:bodyPr wrap="square" lIns="0" tIns="0" rIns="0" bIns="0" rtlCol="0"/>
            <a:lstStyle/>
            <a:p>
              <a:endParaRPr sz="1810"/>
            </a:p>
          </p:txBody>
        </p:sp>
        <p:sp>
          <p:nvSpPr>
            <p:cNvPr id="49" name="object 49"/>
            <p:cNvSpPr/>
            <p:nvPr/>
          </p:nvSpPr>
          <p:spPr>
            <a:xfrm>
              <a:off x="5576710" y="2232406"/>
              <a:ext cx="34290" cy="40640"/>
            </a:xfrm>
            <a:custGeom>
              <a:avLst/>
              <a:gdLst/>
              <a:ahLst/>
              <a:cxnLst/>
              <a:rect l="l" t="t" r="r" b="b"/>
              <a:pathLst>
                <a:path w="34289" h="40639">
                  <a:moveTo>
                    <a:pt x="34277" y="40385"/>
                  </a:moveTo>
                  <a:lnTo>
                    <a:pt x="0" y="0"/>
                  </a:lnTo>
                </a:path>
              </a:pathLst>
            </a:custGeom>
            <a:ln w="3175">
              <a:solidFill>
                <a:srgbClr val="747474"/>
              </a:solidFill>
            </a:ln>
          </p:spPr>
          <p:txBody>
            <a:bodyPr wrap="square" lIns="0" tIns="0" rIns="0" bIns="0" rtlCol="0"/>
            <a:lstStyle/>
            <a:p>
              <a:endParaRPr sz="1810"/>
            </a:p>
          </p:txBody>
        </p:sp>
        <p:sp>
          <p:nvSpPr>
            <p:cNvPr id="50" name="object 50"/>
            <p:cNvSpPr/>
            <p:nvPr/>
          </p:nvSpPr>
          <p:spPr>
            <a:xfrm>
              <a:off x="5449075" y="1862454"/>
              <a:ext cx="153923" cy="430911"/>
            </a:xfrm>
            <a:prstGeom prst="rect">
              <a:avLst/>
            </a:prstGeom>
            <a:blipFill>
              <a:blip r:embed="rId5" cstate="print"/>
              <a:stretch>
                <a:fillRect/>
              </a:stretch>
            </a:blipFill>
          </p:spPr>
          <p:txBody>
            <a:bodyPr wrap="square" lIns="0" tIns="0" rIns="0" bIns="0" rtlCol="0"/>
            <a:lstStyle/>
            <a:p>
              <a:endParaRPr sz="1810"/>
            </a:p>
          </p:txBody>
        </p:sp>
        <p:sp>
          <p:nvSpPr>
            <p:cNvPr id="51" name="object 51"/>
            <p:cNvSpPr/>
            <p:nvPr/>
          </p:nvSpPr>
          <p:spPr>
            <a:xfrm>
              <a:off x="5479936" y="1893316"/>
              <a:ext cx="180593" cy="400050"/>
            </a:xfrm>
            <a:prstGeom prst="rect">
              <a:avLst/>
            </a:prstGeom>
            <a:blipFill>
              <a:blip r:embed="rId6" cstate="print"/>
              <a:stretch>
                <a:fillRect/>
              </a:stretch>
            </a:blipFill>
          </p:spPr>
          <p:txBody>
            <a:bodyPr wrap="square" lIns="0" tIns="0" rIns="0" bIns="0" rtlCol="0"/>
            <a:lstStyle/>
            <a:p>
              <a:endParaRPr sz="1810"/>
            </a:p>
          </p:txBody>
        </p:sp>
      </p:grpSp>
      <p:grpSp>
        <p:nvGrpSpPr>
          <p:cNvPr id="52" name="object 52"/>
          <p:cNvGrpSpPr/>
          <p:nvPr/>
        </p:nvGrpSpPr>
        <p:grpSpPr>
          <a:xfrm>
            <a:off x="7483638" y="5168910"/>
            <a:ext cx="212635" cy="433574"/>
            <a:chOff x="6592074" y="5081904"/>
            <a:chExt cx="211454" cy="431165"/>
          </a:xfrm>
        </p:grpSpPr>
        <p:sp>
          <p:nvSpPr>
            <p:cNvPr id="53" name="object 53"/>
            <p:cNvSpPr/>
            <p:nvPr/>
          </p:nvSpPr>
          <p:spPr>
            <a:xfrm>
              <a:off x="6592074" y="5081904"/>
              <a:ext cx="183629" cy="416433"/>
            </a:xfrm>
            <a:prstGeom prst="rect">
              <a:avLst/>
            </a:prstGeom>
            <a:blipFill>
              <a:blip r:embed="rId7" cstate="print"/>
              <a:stretch>
                <a:fillRect/>
              </a:stretch>
            </a:blipFill>
          </p:spPr>
          <p:txBody>
            <a:bodyPr wrap="square" lIns="0" tIns="0" rIns="0" bIns="0" rtlCol="0"/>
            <a:lstStyle/>
            <a:p>
              <a:endParaRPr sz="1810"/>
            </a:p>
          </p:txBody>
        </p:sp>
        <p:sp>
          <p:nvSpPr>
            <p:cNvPr id="54" name="object 54"/>
            <p:cNvSpPr/>
            <p:nvPr/>
          </p:nvSpPr>
          <p:spPr>
            <a:xfrm>
              <a:off x="6622922" y="5112765"/>
              <a:ext cx="180606" cy="400050"/>
            </a:xfrm>
            <a:prstGeom prst="rect">
              <a:avLst/>
            </a:prstGeom>
            <a:blipFill>
              <a:blip r:embed="rId8" cstate="print"/>
              <a:stretch>
                <a:fillRect/>
              </a:stretch>
            </a:blipFill>
          </p:spPr>
          <p:txBody>
            <a:bodyPr wrap="square" lIns="0" tIns="0" rIns="0" bIns="0" rtlCol="0"/>
            <a:lstStyle/>
            <a:p>
              <a:endParaRPr sz="1810"/>
            </a:p>
          </p:txBody>
        </p:sp>
      </p:grpSp>
      <p:grpSp>
        <p:nvGrpSpPr>
          <p:cNvPr id="55" name="object 55"/>
          <p:cNvGrpSpPr/>
          <p:nvPr/>
        </p:nvGrpSpPr>
        <p:grpSpPr>
          <a:xfrm>
            <a:off x="8814628" y="3789647"/>
            <a:ext cx="213913" cy="433574"/>
            <a:chOff x="7915669" y="3710304"/>
            <a:chExt cx="212725" cy="431165"/>
          </a:xfrm>
        </p:grpSpPr>
        <p:sp>
          <p:nvSpPr>
            <p:cNvPr id="56" name="object 56"/>
            <p:cNvSpPr/>
            <p:nvPr/>
          </p:nvSpPr>
          <p:spPr>
            <a:xfrm>
              <a:off x="7915669" y="3710304"/>
              <a:ext cx="212584" cy="430911"/>
            </a:xfrm>
            <a:prstGeom prst="rect">
              <a:avLst/>
            </a:prstGeom>
            <a:blipFill>
              <a:blip r:embed="rId9" cstate="print"/>
              <a:stretch>
                <a:fillRect/>
              </a:stretch>
            </a:blipFill>
          </p:spPr>
          <p:txBody>
            <a:bodyPr wrap="square" lIns="0" tIns="0" rIns="0" bIns="0" rtlCol="0"/>
            <a:lstStyle/>
            <a:p>
              <a:endParaRPr sz="1810"/>
            </a:p>
          </p:txBody>
        </p:sp>
        <p:sp>
          <p:nvSpPr>
            <p:cNvPr id="57" name="object 57"/>
            <p:cNvSpPr/>
            <p:nvPr/>
          </p:nvSpPr>
          <p:spPr>
            <a:xfrm>
              <a:off x="7947292" y="3741165"/>
              <a:ext cx="180580" cy="400050"/>
            </a:xfrm>
            <a:prstGeom prst="rect">
              <a:avLst/>
            </a:prstGeom>
            <a:blipFill>
              <a:blip r:embed="rId10" cstate="print"/>
              <a:stretch>
                <a:fillRect/>
              </a:stretch>
            </a:blipFill>
          </p:spPr>
          <p:txBody>
            <a:bodyPr wrap="square" lIns="0" tIns="0" rIns="0" bIns="0" rtlCol="0"/>
            <a:lstStyle/>
            <a:p>
              <a:endParaRPr sz="1810"/>
            </a:p>
          </p:txBody>
        </p:sp>
      </p:grpSp>
      <p:grpSp>
        <p:nvGrpSpPr>
          <p:cNvPr id="58" name="object 58"/>
          <p:cNvGrpSpPr/>
          <p:nvPr/>
        </p:nvGrpSpPr>
        <p:grpSpPr>
          <a:xfrm>
            <a:off x="8661364" y="1874005"/>
            <a:ext cx="213913" cy="433574"/>
            <a:chOff x="7763256" y="1805304"/>
            <a:chExt cx="212725" cy="431165"/>
          </a:xfrm>
        </p:grpSpPr>
        <p:sp>
          <p:nvSpPr>
            <p:cNvPr id="59" name="object 59"/>
            <p:cNvSpPr/>
            <p:nvPr/>
          </p:nvSpPr>
          <p:spPr>
            <a:xfrm>
              <a:off x="7763256" y="1805304"/>
              <a:ext cx="212597" cy="412623"/>
            </a:xfrm>
            <a:prstGeom prst="rect">
              <a:avLst/>
            </a:prstGeom>
            <a:blipFill>
              <a:blip r:embed="rId11" cstate="print"/>
              <a:stretch>
                <a:fillRect/>
              </a:stretch>
            </a:blipFill>
          </p:spPr>
          <p:txBody>
            <a:bodyPr wrap="square" lIns="0" tIns="0" rIns="0" bIns="0" rtlCol="0"/>
            <a:lstStyle/>
            <a:p>
              <a:endParaRPr sz="1810"/>
            </a:p>
          </p:txBody>
        </p:sp>
        <p:sp>
          <p:nvSpPr>
            <p:cNvPr id="60" name="object 60"/>
            <p:cNvSpPr/>
            <p:nvPr/>
          </p:nvSpPr>
          <p:spPr>
            <a:xfrm>
              <a:off x="7794892" y="1836166"/>
              <a:ext cx="180580" cy="400050"/>
            </a:xfrm>
            <a:prstGeom prst="rect">
              <a:avLst/>
            </a:prstGeom>
            <a:blipFill>
              <a:blip r:embed="rId12" cstate="print"/>
              <a:stretch>
                <a:fillRect/>
              </a:stretch>
            </a:blipFill>
          </p:spPr>
          <p:txBody>
            <a:bodyPr wrap="square" lIns="0" tIns="0" rIns="0" bIns="0" rtlCol="0"/>
            <a:lstStyle/>
            <a:p>
              <a:endParaRPr sz="1810"/>
            </a:p>
          </p:txBody>
        </p:sp>
      </p:grpSp>
    </p:spTree>
    <p:extLst>
      <p:ext uri="{BB962C8B-B14F-4D97-AF65-F5344CB8AC3E}">
        <p14:creationId xmlns:p14="http://schemas.microsoft.com/office/powerpoint/2010/main" val="1465501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79231" y="170133"/>
            <a:ext cx="6223987" cy="690004"/>
          </a:xfrm>
          <a:prstGeom prst="rect">
            <a:avLst/>
          </a:prstGeom>
        </p:spPr>
        <p:txBody>
          <a:bodyPr vert="horz" wrap="square" lIns="0" tIns="12771" rIns="0" bIns="0" rtlCol="0" anchor="ctr">
            <a:spAutoFit/>
          </a:bodyPr>
          <a:lstStyle/>
          <a:p>
            <a:pPr marL="12771">
              <a:lnSpc>
                <a:spcPct val="100000"/>
              </a:lnSpc>
              <a:spcBef>
                <a:spcPts val="101"/>
              </a:spcBef>
            </a:pPr>
            <a:r>
              <a:rPr spc="-5" dirty="0"/>
              <a:t>Phase </a:t>
            </a:r>
            <a:r>
              <a:rPr dirty="0"/>
              <a:t>1 -</a:t>
            </a:r>
            <a:r>
              <a:rPr spc="-45" dirty="0"/>
              <a:t> </a:t>
            </a:r>
            <a:r>
              <a:rPr spc="-10" dirty="0"/>
              <a:t>Reconnaissance</a:t>
            </a:r>
          </a:p>
        </p:txBody>
      </p:sp>
      <p:sp>
        <p:nvSpPr>
          <p:cNvPr id="5" name="object 3">
            <a:extLst>
              <a:ext uri="{FF2B5EF4-FFF2-40B4-BE49-F238E27FC236}">
                <a16:creationId xmlns:a16="http://schemas.microsoft.com/office/drawing/2014/main" id="{4F4BCC07-E26B-994E-A226-34888B87C882}"/>
              </a:ext>
            </a:extLst>
          </p:cNvPr>
          <p:cNvSpPr txBox="1"/>
          <p:nvPr/>
        </p:nvSpPr>
        <p:spPr>
          <a:xfrm>
            <a:off x="879231" y="1418347"/>
            <a:ext cx="7418006" cy="4474823"/>
          </a:xfrm>
          <a:prstGeom prst="rect">
            <a:avLst/>
          </a:prstGeom>
        </p:spPr>
        <p:txBody>
          <a:bodyPr vert="horz" wrap="square" lIns="0" tIns="12771" rIns="0" bIns="0" rtlCol="0">
            <a:spAutoFit/>
          </a:bodyPr>
          <a:lstStyle/>
          <a:p>
            <a:pPr marL="356953" marR="130904" indent="-344820">
              <a:spcBef>
                <a:spcPts val="101"/>
              </a:spcBef>
              <a:buClr>
                <a:srgbClr val="FC0128"/>
              </a:buClr>
              <a:buSzPct val="78571"/>
              <a:buFont typeface="Wingdings"/>
              <a:buChar char=""/>
              <a:tabLst>
                <a:tab pos="357591" algn="l"/>
              </a:tabLst>
            </a:pPr>
            <a:r>
              <a:rPr sz="2816" spc="-5" dirty="0">
                <a:cs typeface="Georgia"/>
              </a:rPr>
              <a:t>Passive </a:t>
            </a:r>
            <a:r>
              <a:rPr sz="2816" dirty="0">
                <a:cs typeface="Georgia"/>
              </a:rPr>
              <a:t>reconnaissance </a:t>
            </a:r>
            <a:r>
              <a:rPr sz="2816" spc="-5" dirty="0">
                <a:cs typeface="Georgia"/>
              </a:rPr>
              <a:t>involves monitoring  network data for patterns and</a:t>
            </a:r>
            <a:r>
              <a:rPr sz="2816" spc="5" dirty="0">
                <a:cs typeface="Georgia"/>
              </a:rPr>
              <a:t> </a:t>
            </a:r>
            <a:r>
              <a:rPr sz="2816" spc="-5" dirty="0">
                <a:cs typeface="Georgia"/>
              </a:rPr>
              <a:t>clues.</a:t>
            </a:r>
            <a:endParaRPr sz="2816" dirty="0">
              <a:cs typeface="Georgia"/>
            </a:endParaRPr>
          </a:p>
          <a:p>
            <a:pPr marL="759243" marR="5108" lvl="1" indent="-287350">
              <a:spcBef>
                <a:spcPts val="1031"/>
              </a:spcBef>
              <a:buClr>
                <a:srgbClr val="650033"/>
              </a:buClr>
              <a:buChar char="•"/>
              <a:tabLst>
                <a:tab pos="759243" algn="l"/>
                <a:tab pos="759882" algn="l"/>
              </a:tabLst>
            </a:pPr>
            <a:r>
              <a:rPr sz="2413" spc="-5" dirty="0">
                <a:cs typeface="Georgia"/>
              </a:rPr>
              <a:t>Examples include sniffing, information </a:t>
            </a:r>
            <a:r>
              <a:rPr sz="2413" spc="-10" dirty="0">
                <a:cs typeface="Georgia"/>
              </a:rPr>
              <a:t>gathering  </a:t>
            </a:r>
            <a:r>
              <a:rPr sz="2413" spc="-5" dirty="0">
                <a:cs typeface="Georgia"/>
              </a:rPr>
              <a:t>etc.</a:t>
            </a:r>
            <a:endParaRPr sz="2413" dirty="0">
              <a:cs typeface="Georgia"/>
            </a:endParaRPr>
          </a:p>
          <a:p>
            <a:pPr marL="356953" marR="269471" indent="-344820">
              <a:spcBef>
                <a:spcPts val="1166"/>
              </a:spcBef>
              <a:buClr>
                <a:srgbClr val="FC0128"/>
              </a:buClr>
              <a:buSzPct val="78571"/>
              <a:buFont typeface="Wingdings"/>
              <a:buChar char=""/>
              <a:tabLst>
                <a:tab pos="357591" algn="l"/>
              </a:tabLst>
            </a:pPr>
            <a:r>
              <a:rPr sz="2816" spc="-5" dirty="0">
                <a:cs typeface="Georgia"/>
              </a:rPr>
              <a:t>Active reconnaissance involves probing the  network to</a:t>
            </a:r>
            <a:r>
              <a:rPr sz="2816" dirty="0">
                <a:cs typeface="Georgia"/>
              </a:rPr>
              <a:t> </a:t>
            </a:r>
            <a:r>
              <a:rPr sz="2816" spc="-5" dirty="0">
                <a:cs typeface="Georgia"/>
              </a:rPr>
              <a:t>detect</a:t>
            </a:r>
            <a:endParaRPr sz="2816" dirty="0">
              <a:cs typeface="Georgia"/>
            </a:endParaRPr>
          </a:p>
          <a:p>
            <a:pPr marL="759882" lvl="1" indent="-287989">
              <a:spcBef>
                <a:spcPts val="1031"/>
              </a:spcBef>
              <a:buClr>
                <a:srgbClr val="650033"/>
              </a:buClr>
              <a:buChar char="•"/>
              <a:tabLst>
                <a:tab pos="759243" algn="l"/>
                <a:tab pos="759882" algn="l"/>
              </a:tabLst>
            </a:pPr>
            <a:r>
              <a:rPr sz="2413" spc="-5" dirty="0">
                <a:cs typeface="Georgia"/>
              </a:rPr>
              <a:t>accessible hosts</a:t>
            </a:r>
            <a:endParaRPr sz="2413" dirty="0">
              <a:cs typeface="Georgia"/>
            </a:endParaRPr>
          </a:p>
          <a:p>
            <a:pPr marL="759882" lvl="1" indent="-287989">
              <a:spcBef>
                <a:spcPts val="1011"/>
              </a:spcBef>
              <a:buClr>
                <a:srgbClr val="650033"/>
              </a:buClr>
              <a:buChar char="•"/>
              <a:tabLst>
                <a:tab pos="759243" algn="l"/>
                <a:tab pos="759882" algn="l"/>
              </a:tabLst>
            </a:pPr>
            <a:r>
              <a:rPr sz="2413" spc="-5" dirty="0">
                <a:cs typeface="Georgia"/>
              </a:rPr>
              <a:t>open</a:t>
            </a:r>
            <a:r>
              <a:rPr sz="2413" spc="-10" dirty="0">
                <a:cs typeface="Georgia"/>
              </a:rPr>
              <a:t> </a:t>
            </a:r>
            <a:r>
              <a:rPr sz="2413" spc="-5" dirty="0">
                <a:cs typeface="Georgia"/>
              </a:rPr>
              <a:t>ports</a:t>
            </a:r>
            <a:endParaRPr sz="2413" dirty="0">
              <a:cs typeface="Georgia"/>
            </a:endParaRPr>
          </a:p>
          <a:p>
            <a:pPr marL="759882" lvl="1" indent="-287989">
              <a:spcBef>
                <a:spcPts val="1016"/>
              </a:spcBef>
              <a:buClr>
                <a:srgbClr val="650033"/>
              </a:buClr>
              <a:buChar char="•"/>
              <a:tabLst>
                <a:tab pos="759243" algn="l"/>
                <a:tab pos="759882" algn="l"/>
              </a:tabLst>
            </a:pPr>
            <a:r>
              <a:rPr sz="2413" spc="-5" dirty="0">
                <a:cs typeface="Georgia"/>
              </a:rPr>
              <a:t>location of</a:t>
            </a:r>
            <a:r>
              <a:rPr sz="2413" spc="-10" dirty="0">
                <a:cs typeface="Georgia"/>
              </a:rPr>
              <a:t> </a:t>
            </a:r>
            <a:r>
              <a:rPr sz="2413" spc="-5" dirty="0">
                <a:cs typeface="Georgia"/>
              </a:rPr>
              <a:t>routers</a:t>
            </a:r>
            <a:endParaRPr sz="2413" dirty="0">
              <a:cs typeface="Georgia"/>
            </a:endParaRPr>
          </a:p>
          <a:p>
            <a:pPr marL="759882" lvl="1" indent="-287989">
              <a:spcBef>
                <a:spcPts val="1569"/>
              </a:spcBef>
              <a:buClr>
                <a:srgbClr val="650033"/>
              </a:buClr>
              <a:buChar char="•"/>
              <a:tabLst>
                <a:tab pos="759243" algn="l"/>
                <a:tab pos="759882" algn="l"/>
              </a:tabLst>
            </a:pPr>
            <a:r>
              <a:rPr sz="2413" spc="-5" dirty="0">
                <a:cs typeface="Georgia"/>
              </a:rPr>
              <a:t>details of operating systems and</a:t>
            </a:r>
            <a:r>
              <a:rPr sz="2413" spc="-15" dirty="0">
                <a:cs typeface="Georgia"/>
              </a:rPr>
              <a:t> </a:t>
            </a:r>
            <a:r>
              <a:rPr sz="2413" spc="-10" dirty="0">
                <a:cs typeface="Georgia"/>
              </a:rPr>
              <a:t>services</a:t>
            </a:r>
            <a:endParaRPr sz="2413" dirty="0">
              <a:cs typeface="Georgia"/>
            </a:endParaRPr>
          </a:p>
        </p:txBody>
      </p:sp>
    </p:spTree>
    <p:extLst>
      <p:ext uri="{BB962C8B-B14F-4D97-AF65-F5344CB8AC3E}">
        <p14:creationId xmlns:p14="http://schemas.microsoft.com/office/powerpoint/2010/main" val="1553626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61272" y="146686"/>
            <a:ext cx="5144988" cy="690004"/>
          </a:xfrm>
          <a:prstGeom prst="rect">
            <a:avLst/>
          </a:prstGeom>
        </p:spPr>
        <p:txBody>
          <a:bodyPr vert="horz" wrap="square" lIns="0" tIns="12771" rIns="0" bIns="0" rtlCol="0" anchor="ctr">
            <a:spAutoFit/>
          </a:bodyPr>
          <a:lstStyle/>
          <a:p>
            <a:pPr marL="12771">
              <a:lnSpc>
                <a:spcPct val="100000"/>
              </a:lnSpc>
              <a:spcBef>
                <a:spcPts val="101"/>
              </a:spcBef>
            </a:pPr>
            <a:r>
              <a:rPr spc="-5" dirty="0"/>
              <a:t>Phase </a:t>
            </a:r>
            <a:r>
              <a:rPr dirty="0"/>
              <a:t>2 -</a:t>
            </a:r>
            <a:r>
              <a:rPr spc="-106" dirty="0"/>
              <a:t> </a:t>
            </a:r>
            <a:r>
              <a:rPr spc="-5" dirty="0"/>
              <a:t>Scanning</a:t>
            </a:r>
          </a:p>
        </p:txBody>
      </p:sp>
      <p:sp>
        <p:nvSpPr>
          <p:cNvPr id="3" name="object 3"/>
          <p:cNvSpPr txBox="1"/>
          <p:nvPr/>
        </p:nvSpPr>
        <p:spPr>
          <a:xfrm>
            <a:off x="861272" y="1379805"/>
            <a:ext cx="7874568" cy="4369666"/>
          </a:xfrm>
          <a:prstGeom prst="rect">
            <a:avLst/>
          </a:prstGeom>
        </p:spPr>
        <p:txBody>
          <a:bodyPr vert="horz" wrap="square" lIns="0" tIns="12771" rIns="0" bIns="0" rtlCol="0">
            <a:spAutoFit/>
          </a:bodyPr>
          <a:lstStyle/>
          <a:p>
            <a:pPr marL="356953" marR="348652" indent="-344820" algn="just">
              <a:lnSpc>
                <a:spcPct val="139800"/>
              </a:lnSpc>
              <a:spcBef>
                <a:spcPts val="101"/>
              </a:spcBef>
              <a:buClr>
                <a:srgbClr val="FC0128"/>
              </a:buClr>
              <a:buSzPct val="79166"/>
              <a:buFont typeface="Wingdings"/>
              <a:buChar char=""/>
              <a:tabLst>
                <a:tab pos="357591" algn="l"/>
              </a:tabLst>
            </a:pPr>
            <a:r>
              <a:rPr sz="2413" spc="-5" dirty="0">
                <a:cs typeface="Georgia"/>
              </a:rPr>
              <a:t>Scanning refers to </a:t>
            </a:r>
            <a:r>
              <a:rPr sz="2413" dirty="0">
                <a:cs typeface="Georgia"/>
              </a:rPr>
              <a:t>pre-attack </a:t>
            </a:r>
            <a:r>
              <a:rPr sz="2413" spc="-5" dirty="0">
                <a:cs typeface="Georgia"/>
              </a:rPr>
              <a:t>phase when the hacker  scans the network with specific information </a:t>
            </a:r>
            <a:r>
              <a:rPr sz="2413" spc="-10" dirty="0">
                <a:cs typeface="Georgia"/>
              </a:rPr>
              <a:t>gathered  </a:t>
            </a:r>
            <a:r>
              <a:rPr sz="2413" spc="-5" dirty="0">
                <a:cs typeface="Georgia"/>
              </a:rPr>
              <a:t>during</a:t>
            </a:r>
            <a:r>
              <a:rPr sz="2413" spc="-10" dirty="0">
                <a:cs typeface="Georgia"/>
              </a:rPr>
              <a:t> reconnaissance.</a:t>
            </a:r>
            <a:endParaRPr sz="2413" dirty="0">
              <a:cs typeface="Georgia"/>
            </a:endParaRPr>
          </a:p>
          <a:p>
            <a:pPr marL="356953" marR="107277" indent="-344820">
              <a:lnSpc>
                <a:spcPct val="139700"/>
              </a:lnSpc>
              <a:spcBef>
                <a:spcPts val="1021"/>
              </a:spcBef>
              <a:buClr>
                <a:srgbClr val="FC0128"/>
              </a:buClr>
              <a:buSzPct val="79166"/>
              <a:buFont typeface="Wingdings"/>
              <a:buChar char=""/>
              <a:tabLst>
                <a:tab pos="356953" algn="l"/>
                <a:tab pos="357591" algn="l"/>
              </a:tabLst>
            </a:pPr>
            <a:r>
              <a:rPr sz="2413" spc="-5" dirty="0">
                <a:cs typeface="Georgia"/>
              </a:rPr>
              <a:t>Business </a:t>
            </a:r>
            <a:r>
              <a:rPr sz="2413" dirty="0">
                <a:cs typeface="Georgia"/>
              </a:rPr>
              <a:t>Risk </a:t>
            </a:r>
            <a:r>
              <a:rPr sz="2413" spc="-5" dirty="0">
                <a:cs typeface="Georgia"/>
              </a:rPr>
              <a:t>– ‘High’ – Hackers have to get </a:t>
            </a:r>
            <a:r>
              <a:rPr sz="2413" dirty="0">
                <a:cs typeface="Georgia"/>
              </a:rPr>
              <a:t>a </a:t>
            </a:r>
            <a:r>
              <a:rPr sz="2413" spc="-5" dirty="0">
                <a:cs typeface="Georgia"/>
              </a:rPr>
              <a:t>single  point of entry to launch an attack and could be point </a:t>
            </a:r>
            <a:r>
              <a:rPr sz="2413" spc="-10" dirty="0">
                <a:cs typeface="Georgia"/>
              </a:rPr>
              <a:t>of  </a:t>
            </a:r>
            <a:r>
              <a:rPr sz="2413" spc="-5" dirty="0">
                <a:cs typeface="Georgia"/>
              </a:rPr>
              <a:t>exploit when vulnerability of the system is</a:t>
            </a:r>
            <a:r>
              <a:rPr sz="2413" spc="5" dirty="0">
                <a:cs typeface="Georgia"/>
              </a:rPr>
              <a:t> </a:t>
            </a:r>
            <a:r>
              <a:rPr sz="2413" spc="-10" dirty="0">
                <a:cs typeface="Georgia"/>
              </a:rPr>
              <a:t>detected.</a:t>
            </a:r>
            <a:endParaRPr sz="2413" dirty="0">
              <a:cs typeface="Georgia"/>
            </a:endParaRPr>
          </a:p>
          <a:p>
            <a:pPr marL="356953" marR="5108" indent="-344820">
              <a:lnSpc>
                <a:spcPct val="139800"/>
              </a:lnSpc>
              <a:spcBef>
                <a:spcPts val="1021"/>
              </a:spcBef>
              <a:buClr>
                <a:srgbClr val="FC0128"/>
              </a:buClr>
              <a:buSzPct val="79166"/>
              <a:buFont typeface="Wingdings"/>
              <a:buChar char=""/>
              <a:tabLst>
                <a:tab pos="356953" algn="l"/>
                <a:tab pos="357591" algn="l"/>
              </a:tabLst>
            </a:pPr>
            <a:r>
              <a:rPr sz="2413" spc="-5" dirty="0">
                <a:cs typeface="Georgia"/>
              </a:rPr>
              <a:t>Scanning can include use of dialers, port </a:t>
            </a:r>
            <a:r>
              <a:rPr sz="2413" spc="-10" dirty="0">
                <a:cs typeface="Georgia"/>
              </a:rPr>
              <a:t>scanners,  </a:t>
            </a:r>
            <a:r>
              <a:rPr sz="2413" spc="-5" dirty="0">
                <a:cs typeface="Georgia"/>
              </a:rPr>
              <a:t>network mapping, sweeping, vulnerability scanners</a:t>
            </a:r>
            <a:r>
              <a:rPr sz="2413" spc="136" dirty="0">
                <a:cs typeface="Georgia"/>
              </a:rPr>
              <a:t> </a:t>
            </a:r>
            <a:r>
              <a:rPr sz="2413" spc="-5" dirty="0">
                <a:cs typeface="Georgia"/>
              </a:rPr>
              <a:t>etc.</a:t>
            </a:r>
            <a:endParaRPr sz="2413" dirty="0">
              <a:cs typeface="Georgia"/>
            </a:endParaRPr>
          </a:p>
        </p:txBody>
      </p:sp>
    </p:spTree>
    <p:extLst>
      <p:ext uri="{BB962C8B-B14F-4D97-AF65-F5344CB8AC3E}">
        <p14:creationId xmlns:p14="http://schemas.microsoft.com/office/powerpoint/2010/main" val="3624885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0954" y="205301"/>
            <a:ext cx="6212002" cy="690004"/>
          </a:xfrm>
          <a:prstGeom prst="rect">
            <a:avLst/>
          </a:prstGeom>
        </p:spPr>
        <p:txBody>
          <a:bodyPr vert="horz" wrap="square" lIns="0" tIns="12771" rIns="0" bIns="0" rtlCol="0" anchor="ctr">
            <a:spAutoFit/>
          </a:bodyPr>
          <a:lstStyle/>
          <a:p>
            <a:pPr marL="12771">
              <a:lnSpc>
                <a:spcPct val="100000"/>
              </a:lnSpc>
              <a:spcBef>
                <a:spcPts val="101"/>
              </a:spcBef>
            </a:pPr>
            <a:r>
              <a:rPr spc="-5" dirty="0"/>
              <a:t>Phase </a:t>
            </a:r>
            <a:r>
              <a:rPr dirty="0"/>
              <a:t>3 - </a:t>
            </a:r>
            <a:r>
              <a:rPr spc="-10" dirty="0"/>
              <a:t>Gaining</a:t>
            </a:r>
            <a:r>
              <a:rPr spc="-55" dirty="0"/>
              <a:t> </a:t>
            </a:r>
            <a:r>
              <a:rPr spc="-10" dirty="0"/>
              <a:t>Access</a:t>
            </a:r>
          </a:p>
        </p:txBody>
      </p:sp>
      <p:sp>
        <p:nvSpPr>
          <p:cNvPr id="3" name="object 3"/>
          <p:cNvSpPr txBox="1"/>
          <p:nvPr/>
        </p:nvSpPr>
        <p:spPr>
          <a:xfrm>
            <a:off x="890954" y="1572280"/>
            <a:ext cx="7821568" cy="4482133"/>
          </a:xfrm>
          <a:prstGeom prst="rect">
            <a:avLst/>
          </a:prstGeom>
        </p:spPr>
        <p:txBody>
          <a:bodyPr vert="horz" wrap="square" lIns="0" tIns="12771" rIns="0" bIns="0" rtlCol="0">
            <a:spAutoFit/>
          </a:bodyPr>
          <a:lstStyle/>
          <a:p>
            <a:pPr marL="356953" marR="646219" indent="-344820">
              <a:spcBef>
                <a:spcPts val="101"/>
              </a:spcBef>
              <a:buClr>
                <a:srgbClr val="FC0128"/>
              </a:buClr>
              <a:buSzPct val="79166"/>
              <a:buFont typeface="Wingdings"/>
              <a:buChar char=""/>
              <a:tabLst>
                <a:tab pos="356953" algn="l"/>
                <a:tab pos="357591" algn="l"/>
              </a:tabLst>
            </a:pPr>
            <a:r>
              <a:rPr sz="2413" spc="-5" dirty="0">
                <a:cs typeface="Georgia"/>
              </a:rPr>
              <a:t>Gaining Access refers to the true attack phase. The  hacker exploits the system.</a:t>
            </a:r>
            <a:endParaRPr sz="2413" dirty="0">
              <a:cs typeface="Georgia"/>
            </a:endParaRPr>
          </a:p>
          <a:p>
            <a:pPr marL="356953" marR="5108" indent="-344820">
              <a:spcBef>
                <a:spcPts val="1006"/>
              </a:spcBef>
              <a:buClr>
                <a:srgbClr val="FC0128"/>
              </a:buClr>
              <a:buSzPct val="79166"/>
              <a:buFont typeface="Wingdings"/>
              <a:buChar char=""/>
              <a:tabLst>
                <a:tab pos="356953" algn="l"/>
                <a:tab pos="357591" algn="l"/>
              </a:tabLst>
            </a:pPr>
            <a:r>
              <a:rPr sz="2413" spc="-5" dirty="0">
                <a:cs typeface="Georgia"/>
              </a:rPr>
              <a:t>The exploit </a:t>
            </a:r>
            <a:r>
              <a:rPr sz="2413" dirty="0">
                <a:cs typeface="Georgia"/>
              </a:rPr>
              <a:t>can </a:t>
            </a:r>
            <a:r>
              <a:rPr sz="2413" spc="-5" dirty="0">
                <a:cs typeface="Georgia"/>
              </a:rPr>
              <a:t>occur over </a:t>
            </a:r>
            <a:r>
              <a:rPr sz="2413" dirty="0">
                <a:cs typeface="Georgia"/>
              </a:rPr>
              <a:t>a LAN, </a:t>
            </a:r>
            <a:r>
              <a:rPr sz="2413" spc="-5" dirty="0">
                <a:cs typeface="Georgia"/>
              </a:rPr>
              <a:t>locally, Internet,  offline, as </a:t>
            </a:r>
            <a:r>
              <a:rPr sz="2413" dirty="0">
                <a:cs typeface="Georgia"/>
              </a:rPr>
              <a:t>a </a:t>
            </a:r>
            <a:r>
              <a:rPr sz="2413" spc="-5" dirty="0">
                <a:cs typeface="Georgia"/>
              </a:rPr>
              <a:t>deception or theft. Examples include </a:t>
            </a:r>
            <a:r>
              <a:rPr sz="2413" spc="-10" dirty="0">
                <a:cs typeface="Georgia"/>
              </a:rPr>
              <a:t>stack-  </a:t>
            </a:r>
            <a:r>
              <a:rPr sz="2413" spc="-5" dirty="0">
                <a:cs typeface="Georgia"/>
              </a:rPr>
              <a:t>based buffer overflows, denial of service, session  hijacking, password filtering etc.</a:t>
            </a:r>
            <a:endParaRPr sz="2413" dirty="0">
              <a:cs typeface="Georgia"/>
            </a:endParaRPr>
          </a:p>
          <a:p>
            <a:pPr marL="356953" marR="1142377" indent="-344820">
              <a:spcBef>
                <a:spcPts val="996"/>
              </a:spcBef>
              <a:buClr>
                <a:srgbClr val="FC0128"/>
              </a:buClr>
              <a:buSzPct val="79166"/>
              <a:buFont typeface="Wingdings"/>
              <a:buChar char=""/>
              <a:tabLst>
                <a:tab pos="356953" algn="l"/>
                <a:tab pos="357591" algn="l"/>
              </a:tabLst>
            </a:pPr>
            <a:r>
              <a:rPr sz="2413" spc="-5" dirty="0">
                <a:cs typeface="Georgia"/>
              </a:rPr>
              <a:t>Influencing factors include architecture </a:t>
            </a:r>
            <a:r>
              <a:rPr sz="2413" spc="-10" dirty="0">
                <a:cs typeface="Georgia"/>
              </a:rPr>
              <a:t>and  </a:t>
            </a:r>
            <a:r>
              <a:rPr sz="2413" spc="-5" dirty="0">
                <a:cs typeface="Georgia"/>
              </a:rPr>
              <a:t>configuration of target system, skill level of </a:t>
            </a:r>
            <a:r>
              <a:rPr sz="2413" spc="-10" dirty="0">
                <a:cs typeface="Georgia"/>
              </a:rPr>
              <a:t>the  </a:t>
            </a:r>
            <a:r>
              <a:rPr sz="2413" spc="-5" dirty="0">
                <a:cs typeface="Georgia"/>
              </a:rPr>
              <a:t>perpetrator and initial level of access</a:t>
            </a:r>
            <a:r>
              <a:rPr sz="2413" spc="91" dirty="0">
                <a:cs typeface="Georgia"/>
              </a:rPr>
              <a:t> </a:t>
            </a:r>
            <a:r>
              <a:rPr sz="2413" spc="-5" dirty="0">
                <a:cs typeface="Georgia"/>
              </a:rPr>
              <a:t>obtained.</a:t>
            </a:r>
            <a:endParaRPr sz="2413" dirty="0">
              <a:cs typeface="Georgia"/>
            </a:endParaRPr>
          </a:p>
          <a:p>
            <a:pPr marL="356953" marR="160278" indent="-344820" algn="just">
              <a:spcBef>
                <a:spcPts val="1000"/>
              </a:spcBef>
              <a:buClr>
                <a:srgbClr val="FC0128"/>
              </a:buClr>
              <a:buSzPct val="79166"/>
              <a:buFont typeface="Wingdings"/>
              <a:buChar char=""/>
              <a:tabLst>
                <a:tab pos="357591" algn="l"/>
              </a:tabLst>
            </a:pPr>
            <a:r>
              <a:rPr sz="2413" spc="-5" dirty="0">
                <a:cs typeface="Georgia"/>
              </a:rPr>
              <a:t>Business </a:t>
            </a:r>
            <a:r>
              <a:rPr sz="2413" dirty="0">
                <a:cs typeface="Georgia"/>
              </a:rPr>
              <a:t>Risk </a:t>
            </a:r>
            <a:r>
              <a:rPr sz="2413" spc="-5" dirty="0">
                <a:cs typeface="Georgia"/>
              </a:rPr>
              <a:t>– ‘Highest’ </a:t>
            </a:r>
            <a:r>
              <a:rPr sz="2413" dirty="0">
                <a:cs typeface="Georgia"/>
              </a:rPr>
              <a:t>- </a:t>
            </a:r>
            <a:r>
              <a:rPr sz="2413" spc="-5" dirty="0">
                <a:cs typeface="Georgia"/>
              </a:rPr>
              <a:t>The hacker </a:t>
            </a:r>
            <a:r>
              <a:rPr sz="2413" dirty="0">
                <a:cs typeface="Georgia"/>
              </a:rPr>
              <a:t>can </a:t>
            </a:r>
            <a:r>
              <a:rPr sz="2413" spc="-5" dirty="0">
                <a:cs typeface="Georgia"/>
              </a:rPr>
              <a:t>gain access  at operating system level, application level </a:t>
            </a:r>
            <a:r>
              <a:rPr sz="2413" dirty="0">
                <a:cs typeface="Georgia"/>
              </a:rPr>
              <a:t>or </a:t>
            </a:r>
            <a:r>
              <a:rPr sz="2413" spc="-5" dirty="0">
                <a:cs typeface="Georgia"/>
              </a:rPr>
              <a:t>network  level.</a:t>
            </a:r>
            <a:endParaRPr sz="2413" dirty="0">
              <a:cs typeface="Georgia"/>
            </a:endParaRPr>
          </a:p>
        </p:txBody>
      </p:sp>
    </p:spTree>
    <p:extLst>
      <p:ext uri="{BB962C8B-B14F-4D97-AF65-F5344CB8AC3E}">
        <p14:creationId xmlns:p14="http://schemas.microsoft.com/office/powerpoint/2010/main" val="2698081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2678" y="174494"/>
            <a:ext cx="6988738" cy="690004"/>
          </a:xfrm>
          <a:prstGeom prst="rect">
            <a:avLst/>
          </a:prstGeom>
        </p:spPr>
        <p:txBody>
          <a:bodyPr vert="horz" wrap="square" lIns="0" tIns="12771" rIns="0" bIns="0" rtlCol="0" anchor="ctr">
            <a:spAutoFit/>
          </a:bodyPr>
          <a:lstStyle/>
          <a:p>
            <a:pPr marL="12771">
              <a:lnSpc>
                <a:spcPct val="100000"/>
              </a:lnSpc>
              <a:spcBef>
                <a:spcPts val="101"/>
              </a:spcBef>
            </a:pPr>
            <a:r>
              <a:rPr spc="-5" dirty="0"/>
              <a:t>Phase </a:t>
            </a:r>
            <a:r>
              <a:rPr dirty="0"/>
              <a:t>4 - </a:t>
            </a:r>
            <a:r>
              <a:rPr spc="-5" dirty="0"/>
              <a:t>Maintaining</a:t>
            </a:r>
            <a:r>
              <a:rPr spc="-91" dirty="0"/>
              <a:t> </a:t>
            </a:r>
            <a:r>
              <a:rPr spc="-10" dirty="0"/>
              <a:t>Access</a:t>
            </a:r>
          </a:p>
        </p:txBody>
      </p:sp>
      <p:sp>
        <p:nvSpPr>
          <p:cNvPr id="3" name="object 3"/>
          <p:cNvSpPr txBox="1"/>
          <p:nvPr/>
        </p:nvSpPr>
        <p:spPr>
          <a:xfrm>
            <a:off x="902678" y="1373198"/>
            <a:ext cx="7943531" cy="4781765"/>
          </a:xfrm>
          <a:prstGeom prst="rect">
            <a:avLst/>
          </a:prstGeom>
        </p:spPr>
        <p:txBody>
          <a:bodyPr vert="horz" wrap="square" lIns="0" tIns="12771" rIns="0" bIns="0" rtlCol="0">
            <a:spAutoFit/>
          </a:bodyPr>
          <a:lstStyle/>
          <a:p>
            <a:pPr marL="356953" marR="77904" indent="-344820">
              <a:lnSpc>
                <a:spcPct val="119800"/>
              </a:lnSpc>
              <a:spcBef>
                <a:spcPts val="101"/>
              </a:spcBef>
              <a:buClr>
                <a:srgbClr val="FC0128"/>
              </a:buClr>
              <a:buSzPct val="79166"/>
              <a:buFont typeface="Wingdings"/>
              <a:buChar char=""/>
              <a:tabLst>
                <a:tab pos="356953" algn="l"/>
                <a:tab pos="357591" algn="l"/>
              </a:tabLst>
            </a:pPr>
            <a:r>
              <a:rPr sz="2413" spc="-5" dirty="0">
                <a:cs typeface="Georgia"/>
              </a:rPr>
              <a:t>Maintaining Access refers to the phase when the hacker  tries to retain his ‘ownership’ of the</a:t>
            </a:r>
            <a:r>
              <a:rPr sz="2413" spc="5" dirty="0">
                <a:cs typeface="Georgia"/>
              </a:rPr>
              <a:t> </a:t>
            </a:r>
            <a:r>
              <a:rPr sz="2413" spc="-5" dirty="0">
                <a:cs typeface="Georgia"/>
              </a:rPr>
              <a:t>system.</a:t>
            </a:r>
            <a:endParaRPr sz="2413" dirty="0">
              <a:cs typeface="Georgia"/>
            </a:endParaRPr>
          </a:p>
          <a:p>
            <a:pPr marL="356953" marR="5108" indent="-344820">
              <a:lnSpc>
                <a:spcPct val="119800"/>
              </a:lnSpc>
              <a:spcBef>
                <a:spcPts val="1016"/>
              </a:spcBef>
              <a:buClr>
                <a:srgbClr val="FC0128"/>
              </a:buClr>
              <a:buSzPct val="79166"/>
              <a:buFont typeface="Wingdings"/>
              <a:buChar char=""/>
              <a:tabLst>
                <a:tab pos="356953" algn="l"/>
                <a:tab pos="357591" algn="l"/>
              </a:tabLst>
            </a:pPr>
            <a:r>
              <a:rPr sz="2413" spc="-5" dirty="0">
                <a:cs typeface="Georgia"/>
              </a:rPr>
              <a:t>The hacker has exploited </a:t>
            </a:r>
            <a:r>
              <a:rPr sz="2413" dirty="0">
                <a:cs typeface="Georgia"/>
              </a:rPr>
              <a:t>a </a:t>
            </a:r>
            <a:r>
              <a:rPr sz="2413" spc="-5" dirty="0">
                <a:cs typeface="Georgia"/>
              </a:rPr>
              <a:t>vulnerability and </a:t>
            </a:r>
            <a:r>
              <a:rPr sz="2413" dirty="0">
                <a:cs typeface="Georgia"/>
              </a:rPr>
              <a:t>can </a:t>
            </a:r>
            <a:r>
              <a:rPr sz="2413" spc="-5" dirty="0">
                <a:cs typeface="Georgia"/>
              </a:rPr>
              <a:t>tamper  and compromise the system.</a:t>
            </a:r>
            <a:endParaRPr sz="2413" dirty="0">
              <a:cs typeface="Georgia"/>
            </a:endParaRPr>
          </a:p>
          <a:p>
            <a:pPr marL="356953" marR="130904" indent="-344820">
              <a:lnSpc>
                <a:spcPct val="119800"/>
              </a:lnSpc>
              <a:spcBef>
                <a:spcPts val="1021"/>
              </a:spcBef>
              <a:buClr>
                <a:srgbClr val="FC0128"/>
              </a:buClr>
              <a:buSzPct val="79166"/>
              <a:buFont typeface="Wingdings"/>
              <a:buChar char=""/>
              <a:tabLst>
                <a:tab pos="356953" algn="l"/>
                <a:tab pos="357591" algn="l"/>
              </a:tabLst>
            </a:pPr>
            <a:r>
              <a:rPr sz="2413" spc="-5" dirty="0">
                <a:cs typeface="Georgia"/>
              </a:rPr>
              <a:t>Sometimes, hackers harden the system from other  hackers as well (to own the system) by securing their  exclusive access with Backdoors, RootKits, </a:t>
            </a:r>
            <a:r>
              <a:rPr sz="2413" dirty="0">
                <a:cs typeface="Georgia"/>
              </a:rPr>
              <a:t>Trojans </a:t>
            </a:r>
            <a:r>
              <a:rPr sz="2413" spc="-5" dirty="0">
                <a:cs typeface="Georgia"/>
              </a:rPr>
              <a:t>and  </a:t>
            </a:r>
            <a:r>
              <a:rPr sz="2413" dirty="0">
                <a:cs typeface="Georgia"/>
              </a:rPr>
              <a:t>Trojan </a:t>
            </a:r>
            <a:r>
              <a:rPr sz="2413" spc="-5" dirty="0">
                <a:cs typeface="Georgia"/>
              </a:rPr>
              <a:t>horse</a:t>
            </a:r>
            <a:r>
              <a:rPr sz="2413" spc="-15" dirty="0">
                <a:cs typeface="Georgia"/>
              </a:rPr>
              <a:t> </a:t>
            </a:r>
            <a:r>
              <a:rPr sz="2413" spc="-5" dirty="0">
                <a:cs typeface="Georgia"/>
              </a:rPr>
              <a:t>Backdoors.</a:t>
            </a:r>
            <a:endParaRPr sz="2413" dirty="0">
              <a:cs typeface="Georgia"/>
            </a:endParaRPr>
          </a:p>
          <a:p>
            <a:pPr marL="357591" indent="-344820">
              <a:spcBef>
                <a:spcPts val="1594"/>
              </a:spcBef>
              <a:buClr>
                <a:srgbClr val="FC0128"/>
              </a:buClr>
              <a:buSzPct val="79166"/>
              <a:buFont typeface="Wingdings"/>
              <a:buChar char=""/>
              <a:tabLst>
                <a:tab pos="356953" algn="l"/>
                <a:tab pos="357591" algn="l"/>
              </a:tabLst>
            </a:pPr>
            <a:r>
              <a:rPr sz="2413" spc="-5" dirty="0">
                <a:cs typeface="Georgia"/>
              </a:rPr>
              <a:t>Hackers </a:t>
            </a:r>
            <a:r>
              <a:rPr sz="2413" dirty="0">
                <a:cs typeface="Georgia"/>
              </a:rPr>
              <a:t>can </a:t>
            </a:r>
            <a:r>
              <a:rPr sz="2413" spc="-5" dirty="0">
                <a:cs typeface="Georgia"/>
              </a:rPr>
              <a:t>upload, download </a:t>
            </a:r>
            <a:r>
              <a:rPr sz="2413" dirty="0">
                <a:cs typeface="Georgia"/>
              </a:rPr>
              <a:t>or </a:t>
            </a:r>
            <a:r>
              <a:rPr sz="2413" spc="-5" dirty="0">
                <a:cs typeface="Georgia"/>
              </a:rPr>
              <a:t>manipulate data</a:t>
            </a:r>
            <a:r>
              <a:rPr sz="2413" spc="15" dirty="0">
                <a:cs typeface="Georgia"/>
              </a:rPr>
              <a:t> </a:t>
            </a:r>
            <a:r>
              <a:rPr sz="2413" dirty="0">
                <a:cs typeface="Georgia"/>
              </a:rPr>
              <a:t>/</a:t>
            </a:r>
            <a:r>
              <a:rPr lang="en-US" sz="2413" dirty="0">
                <a:cs typeface="Georgia"/>
              </a:rPr>
              <a:t> </a:t>
            </a:r>
            <a:r>
              <a:rPr lang="en-US" sz="2413" spc="-5" dirty="0">
                <a:cs typeface="Georgia"/>
              </a:rPr>
              <a:t>applications </a:t>
            </a:r>
            <a:r>
              <a:rPr lang="en-US" sz="2413" dirty="0">
                <a:cs typeface="Georgia"/>
              </a:rPr>
              <a:t>/ </a:t>
            </a:r>
            <a:r>
              <a:rPr lang="en-US" sz="2413" spc="-5" dirty="0">
                <a:cs typeface="Georgia"/>
              </a:rPr>
              <a:t>configurations </a:t>
            </a:r>
            <a:r>
              <a:rPr lang="en-US" sz="2413" dirty="0">
                <a:cs typeface="Georgia"/>
              </a:rPr>
              <a:t>on </a:t>
            </a:r>
            <a:r>
              <a:rPr lang="en-US" sz="2413" spc="-5" dirty="0">
                <a:cs typeface="Georgia"/>
              </a:rPr>
              <a:t>the ‘owned’</a:t>
            </a:r>
            <a:r>
              <a:rPr lang="en-US" sz="2413" spc="80" dirty="0">
                <a:cs typeface="Georgia"/>
              </a:rPr>
              <a:t> </a:t>
            </a:r>
            <a:r>
              <a:rPr lang="en-US" sz="2413" spc="-5" dirty="0">
                <a:cs typeface="Georgia"/>
              </a:rPr>
              <a:t>system.</a:t>
            </a:r>
            <a:endParaRPr lang="en-US" sz="2413" dirty="0">
              <a:cs typeface="Georgia"/>
            </a:endParaRPr>
          </a:p>
        </p:txBody>
      </p:sp>
    </p:spTree>
    <p:extLst>
      <p:ext uri="{BB962C8B-B14F-4D97-AF65-F5344CB8AC3E}">
        <p14:creationId xmlns:p14="http://schemas.microsoft.com/office/powerpoint/2010/main" val="102812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2676" y="183658"/>
            <a:ext cx="6401831" cy="690004"/>
          </a:xfrm>
          <a:prstGeom prst="rect">
            <a:avLst/>
          </a:prstGeom>
        </p:spPr>
        <p:txBody>
          <a:bodyPr vert="horz" wrap="square" lIns="0" tIns="12771" rIns="0" bIns="0" rtlCol="0" anchor="ctr">
            <a:spAutoFit/>
          </a:bodyPr>
          <a:lstStyle/>
          <a:p>
            <a:pPr marL="12771">
              <a:lnSpc>
                <a:spcPct val="100000"/>
              </a:lnSpc>
              <a:spcBef>
                <a:spcPts val="101"/>
              </a:spcBef>
            </a:pPr>
            <a:r>
              <a:rPr spc="-5" dirty="0"/>
              <a:t>Phase 5 </a:t>
            </a:r>
            <a:r>
              <a:rPr dirty="0"/>
              <a:t>- </a:t>
            </a:r>
            <a:r>
              <a:rPr spc="-10" dirty="0"/>
              <a:t>Covering</a:t>
            </a:r>
            <a:r>
              <a:rPr spc="-65" dirty="0"/>
              <a:t> </a:t>
            </a:r>
            <a:r>
              <a:rPr spc="-5" dirty="0"/>
              <a:t>Tracks</a:t>
            </a:r>
          </a:p>
        </p:txBody>
      </p:sp>
      <p:sp>
        <p:nvSpPr>
          <p:cNvPr id="3" name="object 3"/>
          <p:cNvSpPr txBox="1"/>
          <p:nvPr/>
        </p:nvSpPr>
        <p:spPr>
          <a:xfrm>
            <a:off x="902676" y="1276031"/>
            <a:ext cx="7881592" cy="4860056"/>
          </a:xfrm>
          <a:prstGeom prst="rect">
            <a:avLst/>
          </a:prstGeom>
        </p:spPr>
        <p:txBody>
          <a:bodyPr vert="horz" wrap="square" lIns="0" tIns="12771" rIns="0" bIns="0" rtlCol="0">
            <a:spAutoFit/>
          </a:bodyPr>
          <a:lstStyle/>
          <a:p>
            <a:pPr marL="356953" marR="297567" indent="-344820" algn="just">
              <a:lnSpc>
                <a:spcPct val="109800"/>
              </a:lnSpc>
              <a:spcBef>
                <a:spcPts val="101"/>
              </a:spcBef>
              <a:buClr>
                <a:srgbClr val="FC0128"/>
              </a:buClr>
              <a:buSzPct val="79166"/>
              <a:buFont typeface="Wingdings"/>
              <a:buChar char=""/>
              <a:tabLst>
                <a:tab pos="357591" algn="l"/>
              </a:tabLst>
            </a:pPr>
            <a:r>
              <a:rPr sz="2413" spc="-5" dirty="0">
                <a:cs typeface="Georgia"/>
              </a:rPr>
              <a:t>Covering </a:t>
            </a:r>
            <a:r>
              <a:rPr sz="2413" dirty="0">
                <a:cs typeface="Georgia"/>
              </a:rPr>
              <a:t>Tracks </a:t>
            </a:r>
            <a:r>
              <a:rPr sz="2413" spc="-5" dirty="0">
                <a:cs typeface="Georgia"/>
              </a:rPr>
              <a:t>refers to the activities undertaken </a:t>
            </a:r>
            <a:r>
              <a:rPr sz="2413" spc="-10" dirty="0">
                <a:cs typeface="Georgia"/>
              </a:rPr>
              <a:t>by  </a:t>
            </a:r>
            <a:r>
              <a:rPr sz="2413" spc="-5" dirty="0">
                <a:cs typeface="Georgia"/>
              </a:rPr>
              <a:t>the hacker to extend his misuse of the system </a:t>
            </a:r>
            <a:r>
              <a:rPr sz="2413" spc="-10" dirty="0">
                <a:cs typeface="Georgia"/>
              </a:rPr>
              <a:t>without  </a:t>
            </a:r>
            <a:r>
              <a:rPr sz="2413" spc="-5" dirty="0">
                <a:cs typeface="Georgia"/>
              </a:rPr>
              <a:t>being</a:t>
            </a:r>
            <a:r>
              <a:rPr sz="2413" spc="-10" dirty="0">
                <a:cs typeface="Georgia"/>
              </a:rPr>
              <a:t> </a:t>
            </a:r>
            <a:r>
              <a:rPr sz="2413" spc="-5" dirty="0">
                <a:cs typeface="Georgia"/>
              </a:rPr>
              <a:t>detected.</a:t>
            </a:r>
            <a:endParaRPr sz="2413" dirty="0">
              <a:cs typeface="Georgia"/>
            </a:endParaRPr>
          </a:p>
          <a:p>
            <a:pPr marL="356953" marR="5108" indent="-344820">
              <a:lnSpc>
                <a:spcPct val="109800"/>
              </a:lnSpc>
              <a:spcBef>
                <a:spcPts val="1016"/>
              </a:spcBef>
              <a:buClr>
                <a:srgbClr val="FC0128"/>
              </a:buClr>
              <a:buSzPct val="79166"/>
              <a:buFont typeface="Wingdings"/>
              <a:buChar char=""/>
              <a:tabLst>
                <a:tab pos="356953" algn="l"/>
                <a:tab pos="357591" algn="l"/>
              </a:tabLst>
            </a:pPr>
            <a:r>
              <a:rPr sz="2413" spc="-5" dirty="0">
                <a:cs typeface="Georgia"/>
              </a:rPr>
              <a:t>Reasons include need for </a:t>
            </a:r>
            <a:r>
              <a:rPr sz="2413" dirty="0">
                <a:cs typeface="Georgia"/>
              </a:rPr>
              <a:t>prolonged </a:t>
            </a:r>
            <a:r>
              <a:rPr sz="2413" spc="-5" dirty="0">
                <a:cs typeface="Georgia"/>
              </a:rPr>
              <a:t>stay, continued use  of resources, removing evidence of hacking, </a:t>
            </a:r>
            <a:r>
              <a:rPr sz="2413" spc="-10" dirty="0">
                <a:cs typeface="Georgia"/>
              </a:rPr>
              <a:t>avoiding  </a:t>
            </a:r>
            <a:r>
              <a:rPr sz="2413" spc="-5" dirty="0">
                <a:cs typeface="Georgia"/>
              </a:rPr>
              <a:t>legal action</a:t>
            </a:r>
            <a:r>
              <a:rPr sz="2413" spc="-10" dirty="0">
                <a:cs typeface="Georgia"/>
              </a:rPr>
              <a:t> etc.</a:t>
            </a:r>
            <a:endParaRPr sz="2413" dirty="0">
              <a:cs typeface="Georgia"/>
            </a:endParaRPr>
          </a:p>
          <a:p>
            <a:pPr marL="356953" marR="358868" indent="-344820">
              <a:lnSpc>
                <a:spcPct val="109800"/>
              </a:lnSpc>
              <a:spcBef>
                <a:spcPts val="1021"/>
              </a:spcBef>
              <a:buClr>
                <a:srgbClr val="FC0128"/>
              </a:buClr>
              <a:buSzPct val="79166"/>
              <a:buFont typeface="Wingdings"/>
              <a:buChar char=""/>
              <a:tabLst>
                <a:tab pos="356953" algn="l"/>
                <a:tab pos="357591" algn="l"/>
              </a:tabLst>
            </a:pPr>
            <a:r>
              <a:rPr sz="2413" spc="-5" dirty="0">
                <a:cs typeface="Georgia"/>
              </a:rPr>
              <a:t>Examples include Steganography, tunneling, altering  log files</a:t>
            </a:r>
            <a:r>
              <a:rPr sz="2413" spc="-10" dirty="0">
                <a:cs typeface="Georgia"/>
              </a:rPr>
              <a:t> </a:t>
            </a:r>
            <a:r>
              <a:rPr sz="2413" spc="-5" dirty="0">
                <a:cs typeface="Georgia"/>
              </a:rPr>
              <a:t>etc.</a:t>
            </a:r>
            <a:endParaRPr sz="2413" dirty="0">
              <a:cs typeface="Georgia"/>
            </a:endParaRPr>
          </a:p>
          <a:p>
            <a:pPr marL="356953" marR="128350" indent="-344820">
              <a:lnSpc>
                <a:spcPct val="110000"/>
              </a:lnSpc>
              <a:spcBef>
                <a:spcPts val="1011"/>
              </a:spcBef>
              <a:buClr>
                <a:srgbClr val="FC0128"/>
              </a:buClr>
              <a:buSzPct val="79166"/>
              <a:buFont typeface="Wingdings"/>
              <a:buChar char=""/>
              <a:tabLst>
                <a:tab pos="356953" algn="l"/>
                <a:tab pos="357591" algn="l"/>
              </a:tabLst>
            </a:pPr>
            <a:r>
              <a:rPr sz="2413" spc="-5" dirty="0">
                <a:cs typeface="Georgia"/>
              </a:rPr>
              <a:t>Hackers can remain </a:t>
            </a:r>
            <a:r>
              <a:rPr sz="2413" spc="-10" dirty="0">
                <a:cs typeface="Georgia"/>
              </a:rPr>
              <a:t>undetected </a:t>
            </a:r>
            <a:r>
              <a:rPr sz="2413" spc="-5" dirty="0">
                <a:cs typeface="Georgia"/>
              </a:rPr>
              <a:t>for long periods or </a:t>
            </a:r>
            <a:r>
              <a:rPr sz="2413" spc="-10" dirty="0">
                <a:cs typeface="Georgia"/>
              </a:rPr>
              <a:t>use  </a:t>
            </a:r>
            <a:r>
              <a:rPr sz="2413" spc="-5" dirty="0">
                <a:cs typeface="Georgia"/>
              </a:rPr>
              <a:t>this phase to start </a:t>
            </a:r>
            <a:r>
              <a:rPr sz="2413" dirty="0">
                <a:cs typeface="Georgia"/>
              </a:rPr>
              <a:t>a </a:t>
            </a:r>
            <a:r>
              <a:rPr sz="2413" spc="-5" dirty="0">
                <a:cs typeface="Georgia"/>
              </a:rPr>
              <a:t>fresh reconnaissance to </a:t>
            </a:r>
            <a:r>
              <a:rPr sz="2413" dirty="0">
                <a:cs typeface="Georgia"/>
              </a:rPr>
              <a:t>a</a:t>
            </a:r>
            <a:r>
              <a:rPr sz="2413" spc="65" dirty="0">
                <a:cs typeface="Georgia"/>
              </a:rPr>
              <a:t> </a:t>
            </a:r>
            <a:r>
              <a:rPr sz="2413" spc="-5" dirty="0">
                <a:cs typeface="Georgia"/>
              </a:rPr>
              <a:t>related</a:t>
            </a:r>
            <a:r>
              <a:rPr lang="en-US" sz="2413" spc="-5" dirty="0">
                <a:cs typeface="Georgia"/>
              </a:rPr>
              <a:t> target</a:t>
            </a:r>
            <a:r>
              <a:rPr lang="en-US" sz="2413" spc="-40" dirty="0">
                <a:cs typeface="Georgia"/>
              </a:rPr>
              <a:t> </a:t>
            </a:r>
            <a:r>
              <a:rPr lang="en-US" sz="2413" spc="-5" dirty="0">
                <a:cs typeface="Georgia"/>
              </a:rPr>
              <a:t>system.</a:t>
            </a:r>
            <a:endParaRPr lang="en-US" sz="2413" dirty="0">
              <a:cs typeface="Georgia"/>
            </a:endParaRPr>
          </a:p>
        </p:txBody>
      </p:sp>
    </p:spTree>
    <p:extLst>
      <p:ext uri="{BB962C8B-B14F-4D97-AF65-F5344CB8AC3E}">
        <p14:creationId xmlns:p14="http://schemas.microsoft.com/office/powerpoint/2010/main" val="2504556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82220" y="164078"/>
            <a:ext cx="2554605" cy="697230"/>
          </a:xfrm>
          <a:prstGeom prst="rect">
            <a:avLst/>
          </a:prstGeom>
        </p:spPr>
        <p:txBody>
          <a:bodyPr vert="horz" wrap="square" lIns="0" tIns="13335" rIns="0" bIns="0" rtlCol="0" anchor="ctr">
            <a:spAutoFit/>
          </a:bodyPr>
          <a:lstStyle/>
          <a:p>
            <a:pPr marL="12700">
              <a:lnSpc>
                <a:spcPct val="100000"/>
              </a:lnSpc>
              <a:spcBef>
                <a:spcPts val="105"/>
              </a:spcBef>
            </a:pPr>
            <a:r>
              <a:rPr spc="-30" dirty="0"/>
              <a:t>Why</a:t>
            </a:r>
            <a:r>
              <a:rPr spc="-65" dirty="0"/>
              <a:t> </a:t>
            </a:r>
            <a:r>
              <a:rPr dirty="0"/>
              <a:t>hack?</a:t>
            </a:r>
          </a:p>
        </p:txBody>
      </p:sp>
      <p:sp>
        <p:nvSpPr>
          <p:cNvPr id="3" name="object 3"/>
          <p:cNvSpPr txBox="1"/>
          <p:nvPr/>
        </p:nvSpPr>
        <p:spPr>
          <a:xfrm>
            <a:off x="882220" y="1310233"/>
            <a:ext cx="8074025" cy="5011628"/>
          </a:xfrm>
          <a:prstGeom prst="rect">
            <a:avLst/>
          </a:prstGeom>
        </p:spPr>
        <p:txBody>
          <a:bodyPr vert="horz" wrap="square" lIns="0" tIns="101600" rIns="0" bIns="0" rtlCol="0">
            <a:spAutoFit/>
          </a:bodyPr>
          <a:lstStyle/>
          <a:p>
            <a:pPr marL="355600" indent="-342900">
              <a:spcBef>
                <a:spcPts val="800"/>
              </a:spcBef>
              <a:buFont typeface="Arial"/>
              <a:buChar char="•"/>
              <a:tabLst>
                <a:tab pos="354965" algn="l"/>
                <a:tab pos="355600" algn="l"/>
              </a:tabLst>
            </a:pPr>
            <a:r>
              <a:rPr sz="2800" b="1" spc="-10" dirty="0">
                <a:latin typeface="Calibri"/>
                <a:cs typeface="Calibri"/>
              </a:rPr>
              <a:t>Profit</a:t>
            </a:r>
            <a:endParaRPr sz="2800" dirty="0">
              <a:latin typeface="Calibri"/>
              <a:cs typeface="Calibri"/>
            </a:endParaRPr>
          </a:p>
          <a:p>
            <a:pPr marL="756285" lvl="1" indent="-287020">
              <a:spcBef>
                <a:spcPts val="605"/>
              </a:spcBef>
              <a:buFont typeface="Arial"/>
              <a:buChar char="–"/>
              <a:tabLst>
                <a:tab pos="756920" algn="l"/>
              </a:tabLst>
            </a:pPr>
            <a:r>
              <a:rPr sz="2400" spc="-15" dirty="0">
                <a:latin typeface="Calibri"/>
                <a:cs typeface="Calibri"/>
              </a:rPr>
              <a:t>Information </a:t>
            </a:r>
            <a:r>
              <a:rPr sz="2400" spc="-10" dirty="0">
                <a:latin typeface="Calibri"/>
                <a:cs typeface="Calibri"/>
              </a:rPr>
              <a:t>can </a:t>
            </a:r>
            <a:r>
              <a:rPr sz="2400" spc="-5" dirty="0">
                <a:latin typeface="Calibri"/>
                <a:cs typeface="Calibri"/>
              </a:rPr>
              <a:t>be</a:t>
            </a:r>
            <a:r>
              <a:rPr sz="2400" spc="-15" dirty="0">
                <a:latin typeface="Calibri"/>
                <a:cs typeface="Calibri"/>
              </a:rPr>
              <a:t> </a:t>
            </a:r>
            <a:r>
              <a:rPr sz="2400" spc="-5" dirty="0">
                <a:latin typeface="Calibri"/>
                <a:cs typeface="Calibri"/>
              </a:rPr>
              <a:t>sold</a:t>
            </a:r>
            <a:endParaRPr sz="2400" dirty="0">
              <a:latin typeface="Calibri"/>
              <a:cs typeface="Calibri"/>
            </a:endParaRPr>
          </a:p>
          <a:p>
            <a:pPr marL="756285" lvl="1" indent="-287020">
              <a:spcBef>
                <a:spcPts val="575"/>
              </a:spcBef>
              <a:buFont typeface="Arial"/>
              <a:buChar char="–"/>
              <a:tabLst>
                <a:tab pos="756920" algn="l"/>
              </a:tabLst>
            </a:pPr>
            <a:r>
              <a:rPr sz="2400" spc="-10" dirty="0">
                <a:latin typeface="Calibri"/>
                <a:cs typeface="Calibri"/>
              </a:rPr>
              <a:t>Information can </a:t>
            </a:r>
            <a:r>
              <a:rPr sz="2400" spc="-5" dirty="0">
                <a:latin typeface="Calibri"/>
                <a:cs typeface="Calibri"/>
              </a:rPr>
              <a:t>be used </a:t>
            </a:r>
            <a:r>
              <a:rPr sz="2400" spc="-15" dirty="0">
                <a:latin typeface="Calibri"/>
                <a:cs typeface="Calibri"/>
              </a:rPr>
              <a:t>to</a:t>
            </a:r>
            <a:r>
              <a:rPr sz="2400" spc="-20" dirty="0">
                <a:latin typeface="Calibri"/>
                <a:cs typeface="Calibri"/>
              </a:rPr>
              <a:t> </a:t>
            </a:r>
            <a:r>
              <a:rPr sz="2400" spc="-10" dirty="0">
                <a:latin typeface="Calibri"/>
                <a:cs typeface="Calibri"/>
              </a:rPr>
              <a:t>steal</a:t>
            </a:r>
            <a:endParaRPr sz="2400" dirty="0">
              <a:latin typeface="Calibri"/>
              <a:cs typeface="Calibri"/>
            </a:endParaRPr>
          </a:p>
          <a:p>
            <a:pPr lvl="1">
              <a:spcBef>
                <a:spcPts val="20"/>
              </a:spcBef>
              <a:buFont typeface="Arial"/>
              <a:buChar char="–"/>
            </a:pPr>
            <a:endParaRPr sz="3550" dirty="0">
              <a:latin typeface="Times New Roman"/>
              <a:cs typeface="Times New Roman"/>
            </a:endParaRPr>
          </a:p>
          <a:p>
            <a:pPr marL="355600" indent="-342900">
              <a:buFont typeface="Arial"/>
              <a:buChar char="•"/>
              <a:tabLst>
                <a:tab pos="354965" algn="l"/>
                <a:tab pos="355600" algn="l"/>
              </a:tabLst>
            </a:pPr>
            <a:r>
              <a:rPr sz="2800" b="1" spc="-25" dirty="0">
                <a:latin typeface="Calibri"/>
                <a:cs typeface="Calibri"/>
              </a:rPr>
              <a:t>Protest</a:t>
            </a:r>
            <a:endParaRPr sz="2800" dirty="0">
              <a:latin typeface="Calibri"/>
              <a:cs typeface="Calibri"/>
            </a:endParaRPr>
          </a:p>
          <a:p>
            <a:pPr marL="756285" marR="5080" lvl="1" indent="-287020" algn="just">
              <a:spcBef>
                <a:spcPts val="605"/>
              </a:spcBef>
              <a:buFont typeface="Arial"/>
              <a:buChar char="–"/>
              <a:tabLst>
                <a:tab pos="756920" algn="l"/>
              </a:tabLst>
            </a:pPr>
            <a:r>
              <a:rPr sz="2400" spc="-5" dirty="0">
                <a:latin typeface="Calibri"/>
                <a:cs typeface="Calibri"/>
              </a:rPr>
              <a:t>Eg. Hactivism: </a:t>
            </a:r>
            <a:r>
              <a:rPr sz="2400" dirty="0">
                <a:latin typeface="Calibri"/>
                <a:cs typeface="Calibri"/>
              </a:rPr>
              <a:t>a </a:t>
            </a:r>
            <a:r>
              <a:rPr sz="2400" spc="-10" dirty="0">
                <a:latin typeface="Calibri"/>
                <a:cs typeface="Calibri"/>
              </a:rPr>
              <a:t>hacktivist </a:t>
            </a:r>
            <a:r>
              <a:rPr sz="2400" dirty="0">
                <a:latin typeface="Calibri"/>
                <a:cs typeface="Calibri"/>
              </a:rPr>
              <a:t>is </a:t>
            </a:r>
            <a:r>
              <a:rPr sz="2400" spc="-5" dirty="0">
                <a:latin typeface="Calibri"/>
                <a:cs typeface="Calibri"/>
              </a:rPr>
              <a:t>someone </a:t>
            </a:r>
            <a:r>
              <a:rPr sz="2400" dirty="0">
                <a:latin typeface="Calibri"/>
                <a:cs typeface="Calibri"/>
              </a:rPr>
              <a:t>whom </a:t>
            </a:r>
            <a:r>
              <a:rPr sz="2400" spc="-10" dirty="0">
                <a:latin typeface="Calibri"/>
                <a:cs typeface="Calibri"/>
              </a:rPr>
              <a:t>utilizes  technology </a:t>
            </a:r>
            <a:r>
              <a:rPr sz="2400" spc="-15" dirty="0">
                <a:latin typeface="Calibri"/>
                <a:cs typeface="Calibri"/>
              </a:rPr>
              <a:t>to </a:t>
            </a:r>
            <a:r>
              <a:rPr sz="2400" dirty="0">
                <a:latin typeface="Calibri"/>
                <a:cs typeface="Calibri"/>
              </a:rPr>
              <a:t>announce a </a:t>
            </a:r>
            <a:r>
              <a:rPr sz="2400" spc="-5" dirty="0">
                <a:latin typeface="Calibri"/>
                <a:cs typeface="Calibri"/>
              </a:rPr>
              <a:t>social, </a:t>
            </a:r>
            <a:r>
              <a:rPr sz="2400" spc="-10" dirty="0">
                <a:latin typeface="Calibri"/>
                <a:cs typeface="Calibri"/>
              </a:rPr>
              <a:t>ideological, </a:t>
            </a:r>
            <a:r>
              <a:rPr sz="2400" spc="-5" dirty="0">
                <a:latin typeface="Calibri"/>
                <a:cs typeface="Calibri"/>
              </a:rPr>
              <a:t>religious, </a:t>
            </a:r>
            <a:r>
              <a:rPr sz="2400" spc="-10" dirty="0">
                <a:latin typeface="Calibri"/>
                <a:cs typeface="Calibri"/>
              </a:rPr>
              <a:t>or  political</a:t>
            </a:r>
            <a:r>
              <a:rPr sz="2400" spc="-20" dirty="0">
                <a:latin typeface="Calibri"/>
                <a:cs typeface="Calibri"/>
              </a:rPr>
              <a:t> </a:t>
            </a:r>
            <a:r>
              <a:rPr sz="2400" spc="-5" dirty="0">
                <a:latin typeface="Calibri"/>
                <a:cs typeface="Calibri"/>
              </a:rPr>
              <a:t>message</a:t>
            </a:r>
            <a:endParaRPr sz="2400" dirty="0">
              <a:latin typeface="Calibri"/>
              <a:cs typeface="Calibri"/>
            </a:endParaRPr>
          </a:p>
          <a:p>
            <a:pPr lvl="1">
              <a:spcBef>
                <a:spcPts val="20"/>
              </a:spcBef>
              <a:buFont typeface="Arial"/>
              <a:buChar char="–"/>
            </a:pPr>
            <a:endParaRPr sz="3550" dirty="0">
              <a:latin typeface="Times New Roman"/>
              <a:cs typeface="Times New Roman"/>
            </a:endParaRPr>
          </a:p>
          <a:p>
            <a:pPr marL="355600" indent="-342900">
              <a:buFont typeface="Arial"/>
              <a:buChar char="•"/>
              <a:tabLst>
                <a:tab pos="354965" algn="l"/>
                <a:tab pos="355600" algn="l"/>
              </a:tabLst>
            </a:pPr>
            <a:r>
              <a:rPr sz="2800" b="1" spc="-10" dirty="0">
                <a:latin typeface="Calibri"/>
                <a:cs typeface="Calibri"/>
              </a:rPr>
              <a:t>Challenge</a:t>
            </a:r>
            <a:endParaRPr sz="2800" dirty="0">
              <a:latin typeface="Calibri"/>
              <a:cs typeface="Calibri"/>
            </a:endParaRPr>
          </a:p>
          <a:p>
            <a:pPr marL="756285" lvl="1" indent="-287020">
              <a:spcBef>
                <a:spcPts val="605"/>
              </a:spcBef>
              <a:buFont typeface="Arial"/>
              <a:buChar char="–"/>
              <a:tabLst>
                <a:tab pos="756920" algn="l"/>
              </a:tabLst>
            </a:pPr>
            <a:r>
              <a:rPr sz="2400" spc="-5" dirty="0">
                <a:latin typeface="Calibri"/>
                <a:cs typeface="Calibri"/>
              </a:rPr>
              <a:t>Fun, </a:t>
            </a:r>
            <a:r>
              <a:rPr sz="2400" spc="-10" dirty="0">
                <a:latin typeface="Calibri"/>
                <a:cs typeface="Calibri"/>
              </a:rPr>
              <a:t>problem-solving </a:t>
            </a:r>
            <a:r>
              <a:rPr sz="2400" spc="-5" dirty="0">
                <a:latin typeface="Calibri"/>
                <a:cs typeface="Calibri"/>
              </a:rPr>
              <a:t>skill, </a:t>
            </a:r>
            <a:r>
              <a:rPr sz="2400" dirty="0">
                <a:latin typeface="Calibri"/>
                <a:cs typeface="Calibri"/>
              </a:rPr>
              <a:t>the thrill </a:t>
            </a:r>
            <a:r>
              <a:rPr sz="2400" spc="-5" dirty="0">
                <a:latin typeface="Calibri"/>
                <a:cs typeface="Calibri"/>
              </a:rPr>
              <a:t>of</a:t>
            </a:r>
            <a:r>
              <a:rPr sz="2400" spc="-40" dirty="0">
                <a:latin typeface="Calibri"/>
                <a:cs typeface="Calibri"/>
              </a:rPr>
              <a:t> </a:t>
            </a:r>
            <a:r>
              <a:rPr sz="2400" spc="-10" dirty="0">
                <a:latin typeface="Calibri"/>
                <a:cs typeface="Calibri"/>
              </a:rPr>
              <a:t>power</a:t>
            </a:r>
            <a:endParaRPr sz="2400" dirty="0">
              <a:latin typeface="Calibri"/>
              <a:cs typeface="Calibri"/>
            </a:endParaRPr>
          </a:p>
        </p:txBody>
      </p:sp>
    </p:spTree>
    <p:extLst>
      <p:ext uri="{BB962C8B-B14F-4D97-AF65-F5344CB8AC3E}">
        <p14:creationId xmlns:p14="http://schemas.microsoft.com/office/powerpoint/2010/main" val="1084669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7656" y="130417"/>
            <a:ext cx="6704965" cy="697230"/>
          </a:xfrm>
          <a:prstGeom prst="rect">
            <a:avLst/>
          </a:prstGeom>
        </p:spPr>
        <p:txBody>
          <a:bodyPr vert="horz" wrap="square" lIns="0" tIns="13335" rIns="0" bIns="0" rtlCol="0" anchor="ctr">
            <a:spAutoFit/>
          </a:bodyPr>
          <a:lstStyle/>
          <a:p>
            <a:pPr marL="12700">
              <a:lnSpc>
                <a:spcPct val="100000"/>
              </a:lnSpc>
              <a:spcBef>
                <a:spcPts val="105"/>
              </a:spcBef>
            </a:pPr>
            <a:r>
              <a:rPr spc="-30" dirty="0"/>
              <a:t>Why </a:t>
            </a:r>
            <a:r>
              <a:rPr dirty="0"/>
              <a:t>hack? Some</a:t>
            </a:r>
            <a:r>
              <a:rPr spc="-25" dirty="0"/>
              <a:t> </a:t>
            </a:r>
            <a:r>
              <a:rPr spc="-15" dirty="0"/>
              <a:t>examples…</a:t>
            </a:r>
          </a:p>
        </p:txBody>
      </p:sp>
      <p:sp>
        <p:nvSpPr>
          <p:cNvPr id="3" name="object 3"/>
          <p:cNvSpPr txBox="1"/>
          <p:nvPr/>
        </p:nvSpPr>
        <p:spPr>
          <a:xfrm>
            <a:off x="907656" y="1372235"/>
            <a:ext cx="8073390" cy="4113529"/>
          </a:xfrm>
          <a:prstGeom prst="rect">
            <a:avLst/>
          </a:prstGeom>
        </p:spPr>
        <p:txBody>
          <a:bodyPr vert="horz" wrap="square" lIns="0" tIns="13335" rIns="0" bIns="0" rtlCol="0">
            <a:spAutoFit/>
          </a:bodyPr>
          <a:lstStyle/>
          <a:p>
            <a:pPr marL="355600" indent="-342900">
              <a:spcBef>
                <a:spcPts val="105"/>
              </a:spcBef>
              <a:buFont typeface="Arial"/>
              <a:buChar char="•"/>
              <a:tabLst>
                <a:tab pos="354965" algn="l"/>
                <a:tab pos="355600" algn="l"/>
              </a:tabLst>
            </a:pPr>
            <a:r>
              <a:rPr sz="3200" spc="-30" dirty="0">
                <a:latin typeface="Calibri"/>
                <a:cs typeface="Calibri"/>
              </a:rPr>
              <a:t>Hackers </a:t>
            </a:r>
            <a:r>
              <a:rPr sz="3200" spc="-15" dirty="0">
                <a:latin typeface="Calibri"/>
                <a:cs typeface="Calibri"/>
              </a:rPr>
              <a:t>want</a:t>
            </a:r>
            <a:r>
              <a:rPr sz="3200" spc="20" dirty="0">
                <a:latin typeface="Calibri"/>
                <a:cs typeface="Calibri"/>
              </a:rPr>
              <a:t> </a:t>
            </a:r>
            <a:r>
              <a:rPr sz="3200" spc="-45" dirty="0">
                <a:latin typeface="Calibri"/>
                <a:cs typeface="Calibri"/>
              </a:rPr>
              <a:t>to</a:t>
            </a:r>
            <a:endParaRPr sz="3200" dirty="0">
              <a:latin typeface="Calibri"/>
              <a:cs typeface="Calibri"/>
            </a:endParaRPr>
          </a:p>
          <a:p>
            <a:pPr marL="469900">
              <a:spcBef>
                <a:spcPts val="2415"/>
              </a:spcBef>
            </a:pPr>
            <a:r>
              <a:rPr sz="2800" spc="-5" dirty="0">
                <a:latin typeface="Arial"/>
                <a:cs typeface="Arial"/>
              </a:rPr>
              <a:t>– </a:t>
            </a:r>
            <a:r>
              <a:rPr sz="2800" spc="-10" dirty="0">
                <a:latin typeface="Calibri"/>
                <a:cs typeface="Calibri"/>
              </a:rPr>
              <a:t>use </a:t>
            </a:r>
            <a:r>
              <a:rPr sz="2800" spc="-5" dirty="0">
                <a:latin typeface="Calibri"/>
                <a:cs typeface="Calibri"/>
              </a:rPr>
              <a:t>the </a:t>
            </a:r>
            <a:r>
              <a:rPr sz="2800" spc="-30" dirty="0">
                <a:latin typeface="Calibri"/>
                <a:cs typeface="Calibri"/>
              </a:rPr>
              <a:t>victim’s </a:t>
            </a:r>
            <a:r>
              <a:rPr sz="2800" spc="-10" dirty="0">
                <a:latin typeface="Calibri"/>
                <a:cs typeface="Calibri"/>
              </a:rPr>
              <a:t>computer </a:t>
            </a:r>
            <a:r>
              <a:rPr sz="2800" spc="-15" dirty="0">
                <a:latin typeface="Calibri"/>
                <a:cs typeface="Calibri"/>
              </a:rPr>
              <a:t>to </a:t>
            </a:r>
            <a:r>
              <a:rPr sz="2800" spc="-25" dirty="0">
                <a:latin typeface="Calibri"/>
                <a:cs typeface="Calibri"/>
              </a:rPr>
              <a:t>store </a:t>
            </a:r>
            <a:r>
              <a:rPr sz="2800" spc="-10" dirty="0">
                <a:latin typeface="Calibri"/>
                <a:cs typeface="Calibri"/>
              </a:rPr>
              <a:t>illicit</a:t>
            </a:r>
            <a:r>
              <a:rPr sz="2800" spc="555" dirty="0">
                <a:latin typeface="Calibri"/>
                <a:cs typeface="Calibri"/>
              </a:rPr>
              <a:t> </a:t>
            </a:r>
            <a:r>
              <a:rPr sz="2800" spc="-15" dirty="0">
                <a:latin typeface="Calibri"/>
                <a:cs typeface="Calibri"/>
              </a:rPr>
              <a:t>materials</a:t>
            </a:r>
            <a:endParaRPr sz="2800" dirty="0">
              <a:latin typeface="Calibri"/>
              <a:cs typeface="Calibri"/>
            </a:endParaRPr>
          </a:p>
          <a:p>
            <a:pPr marL="756285"/>
            <a:r>
              <a:rPr sz="2800" spc="-5" dirty="0">
                <a:latin typeface="Calibri"/>
                <a:cs typeface="Calibri"/>
              </a:rPr>
              <a:t>i.e </a:t>
            </a:r>
            <a:r>
              <a:rPr sz="2800" spc="-25" dirty="0">
                <a:latin typeface="Calibri"/>
                <a:cs typeface="Calibri"/>
              </a:rPr>
              <a:t>pirated </a:t>
            </a:r>
            <a:r>
              <a:rPr sz="2800" spc="-15" dirty="0">
                <a:latin typeface="Calibri"/>
                <a:cs typeface="Calibri"/>
              </a:rPr>
              <a:t>software, </a:t>
            </a:r>
            <a:r>
              <a:rPr sz="2800" spc="-35" dirty="0">
                <a:latin typeface="Calibri"/>
                <a:cs typeface="Calibri"/>
              </a:rPr>
              <a:t>pornography,</a:t>
            </a:r>
            <a:r>
              <a:rPr sz="2800" spc="95" dirty="0">
                <a:latin typeface="Calibri"/>
                <a:cs typeface="Calibri"/>
              </a:rPr>
              <a:t> </a:t>
            </a:r>
            <a:r>
              <a:rPr sz="2800" spc="-15" dirty="0">
                <a:latin typeface="Calibri"/>
                <a:cs typeface="Calibri"/>
              </a:rPr>
              <a:t>etc.</a:t>
            </a:r>
            <a:endParaRPr sz="2800" dirty="0">
              <a:latin typeface="Calibri"/>
              <a:cs typeface="Calibri"/>
            </a:endParaRPr>
          </a:p>
          <a:p>
            <a:pPr marL="756285" marR="5080" indent="-287020" algn="just">
              <a:spcBef>
                <a:spcPts val="2405"/>
              </a:spcBef>
            </a:pPr>
            <a:r>
              <a:rPr sz="2800" spc="-5" dirty="0">
                <a:latin typeface="Arial"/>
                <a:cs typeface="Arial"/>
              </a:rPr>
              <a:t>– </a:t>
            </a:r>
            <a:r>
              <a:rPr sz="2800" spc="-20" dirty="0">
                <a:latin typeface="Calibri"/>
                <a:cs typeface="Calibri"/>
              </a:rPr>
              <a:t>steal </a:t>
            </a:r>
            <a:r>
              <a:rPr sz="2800" spc="-5" dirty="0">
                <a:latin typeface="Calibri"/>
                <a:cs typeface="Calibri"/>
              </a:rPr>
              <a:t>the </a:t>
            </a:r>
            <a:r>
              <a:rPr sz="2800" spc="-25" dirty="0">
                <a:latin typeface="Calibri"/>
                <a:cs typeface="Calibri"/>
              </a:rPr>
              <a:t>victim’s </a:t>
            </a:r>
            <a:r>
              <a:rPr sz="2800" spc="-15" dirty="0">
                <a:latin typeface="Calibri"/>
                <a:cs typeface="Calibri"/>
              </a:rPr>
              <a:t>personal information </a:t>
            </a:r>
            <a:r>
              <a:rPr sz="2800" dirty="0">
                <a:latin typeface="Calibri"/>
                <a:cs typeface="Calibri"/>
              </a:rPr>
              <a:t>in </a:t>
            </a:r>
            <a:r>
              <a:rPr sz="2800" spc="-15" dirty="0">
                <a:latin typeface="Calibri"/>
                <a:cs typeface="Calibri"/>
              </a:rPr>
              <a:t>order </a:t>
            </a:r>
            <a:r>
              <a:rPr sz="2800" spc="-30" dirty="0">
                <a:latin typeface="Calibri"/>
                <a:cs typeface="Calibri"/>
              </a:rPr>
              <a:t>to  </a:t>
            </a:r>
            <a:r>
              <a:rPr sz="2800" spc="-5" dirty="0">
                <a:latin typeface="Calibri"/>
                <a:cs typeface="Calibri"/>
              </a:rPr>
              <a:t>access </a:t>
            </a:r>
            <a:r>
              <a:rPr sz="2800" spc="-10" dirty="0">
                <a:latin typeface="Calibri"/>
                <a:cs typeface="Calibri"/>
              </a:rPr>
              <a:t>accounts </a:t>
            </a:r>
            <a:r>
              <a:rPr sz="2800" spc="-5" dirty="0">
                <a:latin typeface="Calibri"/>
                <a:cs typeface="Calibri"/>
              </a:rPr>
              <a:t>or the </a:t>
            </a:r>
            <a:r>
              <a:rPr sz="2800" spc="-10" dirty="0">
                <a:latin typeface="Calibri"/>
                <a:cs typeface="Calibri"/>
              </a:rPr>
              <a:t>accounts </a:t>
            </a:r>
            <a:r>
              <a:rPr sz="2800" spc="-5" dirty="0">
                <a:latin typeface="Calibri"/>
                <a:cs typeface="Calibri"/>
              </a:rPr>
              <a:t>of the </a:t>
            </a:r>
            <a:r>
              <a:rPr sz="2800" spc="-15" dirty="0">
                <a:latin typeface="Calibri"/>
                <a:cs typeface="Calibri"/>
              </a:rPr>
              <a:t>website  visitors. </a:t>
            </a:r>
            <a:r>
              <a:rPr sz="2800" spc="-10" dirty="0">
                <a:latin typeface="Calibri"/>
                <a:cs typeface="Calibri"/>
              </a:rPr>
              <a:t>The </a:t>
            </a:r>
            <a:r>
              <a:rPr sz="2800" spc="-20" dirty="0">
                <a:latin typeface="Calibri"/>
                <a:cs typeface="Calibri"/>
              </a:rPr>
              <a:t>data </a:t>
            </a:r>
            <a:r>
              <a:rPr sz="2800" spc="-5" dirty="0">
                <a:latin typeface="Calibri"/>
                <a:cs typeface="Calibri"/>
              </a:rPr>
              <a:t>can be </a:t>
            </a:r>
            <a:r>
              <a:rPr sz="2800" spc="-10" dirty="0">
                <a:latin typeface="Calibri"/>
                <a:cs typeface="Calibri"/>
              </a:rPr>
              <a:t>used </a:t>
            </a:r>
            <a:r>
              <a:rPr sz="2800" spc="-15" dirty="0">
                <a:latin typeface="Calibri"/>
                <a:cs typeface="Calibri"/>
              </a:rPr>
              <a:t>to gain </a:t>
            </a:r>
            <a:r>
              <a:rPr sz="2800" spc="-5" dirty="0">
                <a:latin typeface="Calibri"/>
                <a:cs typeface="Calibri"/>
              </a:rPr>
              <a:t>access </a:t>
            </a:r>
            <a:r>
              <a:rPr sz="2800" spc="-30" dirty="0">
                <a:latin typeface="Calibri"/>
                <a:cs typeface="Calibri"/>
              </a:rPr>
              <a:t>to  </a:t>
            </a:r>
            <a:r>
              <a:rPr sz="2800" spc="-15" dirty="0">
                <a:latin typeface="Calibri"/>
                <a:cs typeface="Calibri"/>
              </a:rPr>
              <a:t>important </a:t>
            </a:r>
            <a:r>
              <a:rPr sz="2800" spc="-10" dirty="0">
                <a:latin typeface="Calibri"/>
                <a:cs typeface="Calibri"/>
              </a:rPr>
              <a:t>databases; </a:t>
            </a:r>
            <a:r>
              <a:rPr sz="2800" spc="-5" dirty="0">
                <a:latin typeface="Calibri"/>
                <a:cs typeface="Calibri"/>
              </a:rPr>
              <a:t>billing, </a:t>
            </a:r>
            <a:r>
              <a:rPr sz="2800" spc="-15" dirty="0">
                <a:latin typeface="Calibri"/>
                <a:cs typeface="Calibri"/>
              </a:rPr>
              <a:t>merchant </a:t>
            </a:r>
            <a:r>
              <a:rPr sz="2800" spc="-10" dirty="0">
                <a:latin typeface="Calibri"/>
                <a:cs typeface="Calibri"/>
              </a:rPr>
              <a:t>accounts,  </a:t>
            </a:r>
            <a:r>
              <a:rPr sz="2800" spc="-15" dirty="0">
                <a:latin typeface="Calibri"/>
                <a:cs typeface="Calibri"/>
              </a:rPr>
              <a:t>etc.</a:t>
            </a:r>
            <a:endParaRPr sz="2800" dirty="0">
              <a:latin typeface="Calibri"/>
              <a:cs typeface="Calibri"/>
            </a:endParaRPr>
          </a:p>
        </p:txBody>
      </p:sp>
    </p:spTree>
    <p:extLst>
      <p:ext uri="{BB962C8B-B14F-4D97-AF65-F5344CB8AC3E}">
        <p14:creationId xmlns:p14="http://schemas.microsoft.com/office/powerpoint/2010/main" val="3219315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72487" y="192151"/>
            <a:ext cx="6704965" cy="697230"/>
          </a:xfrm>
          <a:prstGeom prst="rect">
            <a:avLst/>
          </a:prstGeom>
        </p:spPr>
        <p:txBody>
          <a:bodyPr vert="horz" wrap="square" lIns="0" tIns="13335" rIns="0" bIns="0" rtlCol="0" anchor="ctr">
            <a:spAutoFit/>
          </a:bodyPr>
          <a:lstStyle/>
          <a:p>
            <a:pPr marL="12700">
              <a:lnSpc>
                <a:spcPct val="100000"/>
              </a:lnSpc>
              <a:spcBef>
                <a:spcPts val="105"/>
              </a:spcBef>
            </a:pPr>
            <a:r>
              <a:rPr spc="-30" dirty="0"/>
              <a:t>Why </a:t>
            </a:r>
            <a:r>
              <a:rPr dirty="0"/>
              <a:t>hack? Some</a:t>
            </a:r>
            <a:r>
              <a:rPr spc="-25" dirty="0"/>
              <a:t> </a:t>
            </a:r>
            <a:r>
              <a:rPr spc="-15" dirty="0"/>
              <a:t>examples…</a:t>
            </a:r>
          </a:p>
        </p:txBody>
      </p:sp>
      <p:sp>
        <p:nvSpPr>
          <p:cNvPr id="3" name="object 3"/>
          <p:cNvSpPr txBox="1"/>
          <p:nvPr/>
        </p:nvSpPr>
        <p:spPr>
          <a:xfrm>
            <a:off x="872487" y="1431837"/>
            <a:ext cx="8074025" cy="4548505"/>
          </a:xfrm>
          <a:prstGeom prst="rect">
            <a:avLst/>
          </a:prstGeom>
        </p:spPr>
        <p:txBody>
          <a:bodyPr vert="horz" wrap="square" lIns="0" tIns="13335" rIns="0" bIns="0" rtlCol="0">
            <a:spAutoFit/>
          </a:bodyPr>
          <a:lstStyle/>
          <a:p>
            <a:pPr marL="355600" indent="-342900">
              <a:spcBef>
                <a:spcPts val="105"/>
              </a:spcBef>
              <a:buFont typeface="Arial"/>
              <a:buChar char="•"/>
              <a:tabLst>
                <a:tab pos="354965" algn="l"/>
                <a:tab pos="355600" algn="l"/>
              </a:tabLst>
            </a:pPr>
            <a:r>
              <a:rPr sz="3200" spc="-30" dirty="0">
                <a:latin typeface="Calibri"/>
                <a:cs typeface="Calibri"/>
              </a:rPr>
              <a:t>Hackers </a:t>
            </a:r>
            <a:r>
              <a:rPr sz="3200" spc="-15" dirty="0">
                <a:latin typeface="Calibri"/>
                <a:cs typeface="Calibri"/>
              </a:rPr>
              <a:t>want</a:t>
            </a:r>
            <a:r>
              <a:rPr sz="3200" spc="20" dirty="0">
                <a:latin typeface="Calibri"/>
                <a:cs typeface="Calibri"/>
              </a:rPr>
              <a:t> </a:t>
            </a:r>
            <a:r>
              <a:rPr sz="3200" spc="-45" dirty="0">
                <a:latin typeface="Calibri"/>
                <a:cs typeface="Calibri"/>
              </a:rPr>
              <a:t>to</a:t>
            </a:r>
            <a:endParaRPr sz="3200" dirty="0">
              <a:latin typeface="Calibri"/>
              <a:cs typeface="Calibri"/>
            </a:endParaRPr>
          </a:p>
          <a:p>
            <a:pPr marL="756285" marR="7620" lvl="1" indent="-287020" algn="just">
              <a:spcBef>
                <a:spcPts val="2415"/>
              </a:spcBef>
              <a:buFont typeface="Arial"/>
              <a:buChar char="–"/>
              <a:tabLst>
                <a:tab pos="756920" algn="l"/>
              </a:tabLst>
            </a:pPr>
            <a:r>
              <a:rPr sz="2800" spc="-5" dirty="0">
                <a:latin typeface="Calibri"/>
                <a:cs typeface="Calibri"/>
              </a:rPr>
              <a:t>set-up </a:t>
            </a:r>
            <a:r>
              <a:rPr sz="2800" spc="-40" dirty="0">
                <a:latin typeface="Calibri"/>
                <a:cs typeface="Calibri"/>
              </a:rPr>
              <a:t>fake </a:t>
            </a:r>
            <a:r>
              <a:rPr sz="2800" spc="-15" dirty="0">
                <a:latin typeface="Calibri"/>
                <a:cs typeface="Calibri"/>
              </a:rPr>
              <a:t>ecommerce sites to </a:t>
            </a:r>
            <a:r>
              <a:rPr sz="2800" spc="-5" dirty="0">
                <a:latin typeface="Calibri"/>
                <a:cs typeface="Calibri"/>
              </a:rPr>
              <a:t>access </a:t>
            </a:r>
            <a:r>
              <a:rPr sz="2800" spc="-10" dirty="0">
                <a:latin typeface="Calibri"/>
                <a:cs typeface="Calibri"/>
              </a:rPr>
              <a:t>credit </a:t>
            </a:r>
            <a:r>
              <a:rPr sz="2800" spc="-20" dirty="0">
                <a:latin typeface="Calibri"/>
                <a:cs typeface="Calibri"/>
              </a:rPr>
              <a:t>card  </a:t>
            </a:r>
            <a:r>
              <a:rPr sz="2800" spc="-15" dirty="0">
                <a:latin typeface="Calibri"/>
                <a:cs typeface="Calibri"/>
              </a:rPr>
              <a:t>details; </a:t>
            </a:r>
            <a:r>
              <a:rPr sz="2800" spc="-20" dirty="0">
                <a:latin typeface="Calibri"/>
                <a:cs typeface="Calibri"/>
              </a:rPr>
              <a:t>gain </a:t>
            </a:r>
            <a:r>
              <a:rPr sz="2800" spc="-5" dirty="0">
                <a:latin typeface="Calibri"/>
                <a:cs typeface="Calibri"/>
              </a:rPr>
              <a:t>entry </a:t>
            </a:r>
            <a:r>
              <a:rPr sz="2800" spc="-10" dirty="0">
                <a:latin typeface="Calibri"/>
                <a:cs typeface="Calibri"/>
              </a:rPr>
              <a:t>to </a:t>
            </a:r>
            <a:r>
              <a:rPr sz="2800" spc="-15" dirty="0">
                <a:latin typeface="Calibri"/>
                <a:cs typeface="Calibri"/>
              </a:rPr>
              <a:t>servers </a:t>
            </a:r>
            <a:r>
              <a:rPr sz="2800" spc="-10" dirty="0">
                <a:latin typeface="Calibri"/>
                <a:cs typeface="Calibri"/>
              </a:rPr>
              <a:t>that </a:t>
            </a:r>
            <a:r>
              <a:rPr sz="2800" spc="-15" dirty="0">
                <a:latin typeface="Calibri"/>
                <a:cs typeface="Calibri"/>
              </a:rPr>
              <a:t>contain </a:t>
            </a:r>
            <a:r>
              <a:rPr sz="2800" spc="-10" dirty="0">
                <a:latin typeface="Calibri"/>
                <a:cs typeface="Calibri"/>
              </a:rPr>
              <a:t>credit  </a:t>
            </a:r>
            <a:r>
              <a:rPr sz="2800" spc="-20" dirty="0">
                <a:latin typeface="Calibri"/>
                <a:cs typeface="Calibri"/>
              </a:rPr>
              <a:t>card </a:t>
            </a:r>
            <a:r>
              <a:rPr sz="2800" spc="-15" dirty="0">
                <a:latin typeface="Calibri"/>
                <a:cs typeface="Calibri"/>
              </a:rPr>
              <a:t>details </a:t>
            </a:r>
            <a:r>
              <a:rPr sz="2800" spc="-5" dirty="0">
                <a:latin typeface="Calibri"/>
                <a:cs typeface="Calibri"/>
              </a:rPr>
              <a:t>and </a:t>
            </a:r>
            <a:r>
              <a:rPr sz="2800" spc="-10" dirty="0">
                <a:latin typeface="Calibri"/>
                <a:cs typeface="Calibri"/>
              </a:rPr>
              <a:t>other </a:t>
            </a:r>
            <a:r>
              <a:rPr sz="2800" spc="-20" dirty="0">
                <a:latin typeface="Calibri"/>
                <a:cs typeface="Calibri"/>
              </a:rPr>
              <a:t>forms </a:t>
            </a:r>
            <a:r>
              <a:rPr sz="2800" spc="-5" dirty="0">
                <a:latin typeface="Calibri"/>
                <a:cs typeface="Calibri"/>
              </a:rPr>
              <a:t>of </a:t>
            </a:r>
            <a:r>
              <a:rPr sz="2800" spc="-10" dirty="0">
                <a:latin typeface="Calibri"/>
                <a:cs typeface="Calibri"/>
              </a:rPr>
              <a:t>credit </a:t>
            </a:r>
            <a:r>
              <a:rPr sz="2800" spc="-20" dirty="0">
                <a:latin typeface="Calibri"/>
                <a:cs typeface="Calibri"/>
              </a:rPr>
              <a:t>card</a:t>
            </a:r>
            <a:r>
              <a:rPr sz="2800" spc="170" dirty="0">
                <a:latin typeface="Calibri"/>
                <a:cs typeface="Calibri"/>
              </a:rPr>
              <a:t> </a:t>
            </a:r>
            <a:r>
              <a:rPr sz="2800" spc="-20" dirty="0">
                <a:latin typeface="Calibri"/>
                <a:cs typeface="Calibri"/>
              </a:rPr>
              <a:t>fraud</a:t>
            </a:r>
            <a:endParaRPr sz="2800" dirty="0">
              <a:latin typeface="Calibri"/>
              <a:cs typeface="Calibri"/>
            </a:endParaRPr>
          </a:p>
          <a:p>
            <a:pPr marL="756285" marR="8255" lvl="1" indent="-287020" algn="just">
              <a:spcBef>
                <a:spcPts val="2405"/>
              </a:spcBef>
              <a:buFont typeface="Arial"/>
              <a:buChar char="–"/>
              <a:tabLst>
                <a:tab pos="756920" algn="l"/>
              </a:tabLst>
            </a:pPr>
            <a:r>
              <a:rPr sz="2800" spc="-10" dirty="0">
                <a:latin typeface="Calibri"/>
                <a:cs typeface="Calibri"/>
              </a:rPr>
              <a:t>spy </a:t>
            </a:r>
            <a:r>
              <a:rPr sz="2800" spc="-5" dirty="0">
                <a:latin typeface="Calibri"/>
                <a:cs typeface="Calibri"/>
              </a:rPr>
              <a:t>on friends, </a:t>
            </a:r>
            <a:r>
              <a:rPr sz="2800" spc="-45" dirty="0">
                <a:latin typeface="Calibri"/>
                <a:cs typeface="Calibri"/>
              </a:rPr>
              <a:t>family, </a:t>
            </a:r>
            <a:r>
              <a:rPr sz="2800" spc="-20" dirty="0">
                <a:latin typeface="Calibri"/>
                <a:cs typeface="Calibri"/>
              </a:rPr>
              <a:t>co-workers </a:t>
            </a:r>
            <a:r>
              <a:rPr sz="2800" spc="-25" dirty="0">
                <a:latin typeface="Calibri"/>
                <a:cs typeface="Calibri"/>
              </a:rPr>
              <a:t>for </a:t>
            </a:r>
            <a:r>
              <a:rPr sz="2800" spc="-15" dirty="0">
                <a:latin typeface="Calibri"/>
                <a:cs typeface="Calibri"/>
              </a:rPr>
              <a:t>personal  </a:t>
            </a:r>
            <a:r>
              <a:rPr sz="2800" spc="-10" dirty="0">
                <a:latin typeface="Calibri"/>
                <a:cs typeface="Calibri"/>
              </a:rPr>
              <a:t>reasons</a:t>
            </a:r>
            <a:endParaRPr sz="2800" dirty="0">
              <a:latin typeface="Calibri"/>
              <a:cs typeface="Calibri"/>
            </a:endParaRPr>
          </a:p>
          <a:p>
            <a:pPr marL="756285" lvl="1" indent="-287020">
              <a:spcBef>
                <a:spcPts val="2400"/>
              </a:spcBef>
              <a:buFont typeface="Arial"/>
              <a:buChar char="–"/>
              <a:tabLst>
                <a:tab pos="756920" algn="l"/>
              </a:tabLst>
            </a:pPr>
            <a:r>
              <a:rPr sz="2800" spc="-20" dirty="0">
                <a:latin typeface="Calibri"/>
                <a:cs typeface="Calibri"/>
              </a:rPr>
              <a:t>revenge</a:t>
            </a:r>
            <a:endParaRPr sz="2800" dirty="0">
              <a:latin typeface="Calibri"/>
              <a:cs typeface="Calibri"/>
            </a:endParaRPr>
          </a:p>
          <a:p>
            <a:pPr marL="828040">
              <a:spcBef>
                <a:spcPts val="2225"/>
              </a:spcBef>
            </a:pPr>
            <a:r>
              <a:rPr i="1" spc="-10" dirty="0">
                <a:latin typeface="Calibri"/>
                <a:cs typeface="Calibri"/>
              </a:rPr>
              <a:t>(</a:t>
            </a:r>
            <a:r>
              <a:rPr i="1" spc="-10" dirty="0">
                <a:latin typeface="Calibri"/>
                <a:cs typeface="Calibri"/>
                <a:hlinkClick r:id="rId2"/>
              </a:rPr>
              <a:t>http://www.website-guardian.com/why-do-hackers-hack-websites-va-5.html)</a:t>
            </a:r>
            <a:endParaRPr dirty="0">
              <a:latin typeface="Calibri"/>
              <a:cs typeface="Calibri"/>
            </a:endParaRPr>
          </a:p>
        </p:txBody>
      </p:sp>
    </p:spTree>
    <p:extLst>
      <p:ext uri="{BB962C8B-B14F-4D97-AF65-F5344CB8AC3E}">
        <p14:creationId xmlns:p14="http://schemas.microsoft.com/office/powerpoint/2010/main" val="2474993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69554" y="2492846"/>
            <a:ext cx="5452891" cy="936154"/>
          </a:xfrm>
          <a:prstGeom prst="rect">
            <a:avLst/>
          </a:prstGeom>
        </p:spPr>
        <p:txBody>
          <a:bodyPr vert="horz" wrap="square" lIns="0" tIns="12700" rIns="0" bIns="0" rtlCol="0" anchor="ctr">
            <a:spAutoFit/>
          </a:bodyPr>
          <a:lstStyle/>
          <a:p>
            <a:pPr marL="12700">
              <a:lnSpc>
                <a:spcPct val="100000"/>
              </a:lnSpc>
              <a:spcBef>
                <a:spcPts val="100"/>
              </a:spcBef>
            </a:pPr>
            <a:r>
              <a:rPr sz="6000" spc="-5" dirty="0">
                <a:solidFill>
                  <a:srgbClr val="000000"/>
                </a:solidFill>
                <a:latin typeface="Arial"/>
                <a:cs typeface="Arial"/>
              </a:rPr>
              <a:t>CYBER</a:t>
            </a:r>
            <a:r>
              <a:rPr sz="6000" spc="-90" dirty="0">
                <a:solidFill>
                  <a:srgbClr val="000000"/>
                </a:solidFill>
                <a:latin typeface="Arial"/>
                <a:cs typeface="Arial"/>
              </a:rPr>
              <a:t> </a:t>
            </a:r>
            <a:r>
              <a:rPr sz="6000" dirty="0">
                <a:solidFill>
                  <a:srgbClr val="000000"/>
                </a:solidFill>
                <a:latin typeface="Arial"/>
                <a:cs typeface="Arial"/>
              </a:rPr>
              <a:t>CRIM</a:t>
            </a:r>
            <a:r>
              <a:rPr lang="en-US" sz="6000" dirty="0">
                <a:solidFill>
                  <a:srgbClr val="000000"/>
                </a:solidFill>
                <a:latin typeface="Arial"/>
                <a:cs typeface="Arial"/>
              </a:rPr>
              <a:t>E</a:t>
            </a:r>
            <a:endParaRPr sz="6000" dirty="0">
              <a:latin typeface="Arial"/>
              <a:cs typeface="Arial"/>
            </a:endParaRPr>
          </a:p>
        </p:txBody>
      </p:sp>
      <p:pic>
        <p:nvPicPr>
          <p:cNvPr id="3" name="Picture 2">
            <a:extLst>
              <a:ext uri="{FF2B5EF4-FFF2-40B4-BE49-F238E27FC236}">
                <a16:creationId xmlns:a16="http://schemas.microsoft.com/office/drawing/2014/main" id="{D2FE64DC-1D39-E049-A6D4-F2606F211F79}"/>
              </a:ext>
            </a:extLst>
          </p:cNvPr>
          <p:cNvPicPr>
            <a:picLocks noChangeAspect="1"/>
          </p:cNvPicPr>
          <p:nvPr/>
        </p:nvPicPr>
        <p:blipFill>
          <a:blip r:embed="rId2">
            <a:alphaModFix amt="5000"/>
          </a:blip>
          <a:stretch>
            <a:fillRect/>
          </a:stretch>
        </p:blipFill>
        <p:spPr>
          <a:xfrm>
            <a:off x="1651000" y="762000"/>
            <a:ext cx="8890000" cy="5334000"/>
          </a:xfrm>
          <a:prstGeom prst="rect">
            <a:avLst/>
          </a:prstGeom>
        </p:spPr>
      </p:pic>
    </p:spTree>
    <p:extLst>
      <p:ext uri="{BB962C8B-B14F-4D97-AF65-F5344CB8AC3E}">
        <p14:creationId xmlns:p14="http://schemas.microsoft.com/office/powerpoint/2010/main" val="4142222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55225" y="168517"/>
            <a:ext cx="4070350" cy="697230"/>
          </a:xfrm>
          <a:prstGeom prst="rect">
            <a:avLst/>
          </a:prstGeom>
        </p:spPr>
        <p:txBody>
          <a:bodyPr vert="horz" wrap="square" lIns="0" tIns="13335" rIns="0" bIns="0" rtlCol="0" anchor="ctr">
            <a:spAutoFit/>
          </a:bodyPr>
          <a:lstStyle/>
          <a:p>
            <a:pPr marL="12700">
              <a:lnSpc>
                <a:spcPct val="100000"/>
              </a:lnSpc>
              <a:spcBef>
                <a:spcPts val="105"/>
              </a:spcBef>
            </a:pPr>
            <a:r>
              <a:rPr spc="-30" dirty="0"/>
              <a:t>Effects </a:t>
            </a:r>
            <a:r>
              <a:rPr dirty="0"/>
              <a:t>of</a:t>
            </a:r>
            <a:r>
              <a:rPr spc="-75" dirty="0"/>
              <a:t> </a:t>
            </a:r>
            <a:r>
              <a:rPr dirty="0"/>
              <a:t>hacking</a:t>
            </a:r>
          </a:p>
        </p:txBody>
      </p:sp>
      <p:sp>
        <p:nvSpPr>
          <p:cNvPr id="3" name="object 3"/>
          <p:cNvSpPr txBox="1"/>
          <p:nvPr/>
        </p:nvSpPr>
        <p:spPr>
          <a:xfrm>
            <a:off x="955225" y="1301623"/>
            <a:ext cx="8073390" cy="4916474"/>
          </a:xfrm>
          <a:prstGeom prst="rect">
            <a:avLst/>
          </a:prstGeom>
        </p:spPr>
        <p:txBody>
          <a:bodyPr vert="horz" wrap="square" lIns="0" tIns="12065" rIns="0" bIns="0" rtlCol="0">
            <a:spAutoFit/>
          </a:bodyPr>
          <a:lstStyle/>
          <a:p>
            <a:pPr marL="355600" indent="-342900">
              <a:spcBef>
                <a:spcPts val="95"/>
              </a:spcBef>
              <a:buFont typeface="Arial"/>
              <a:buChar char="•"/>
              <a:tabLst>
                <a:tab pos="354965" algn="l"/>
                <a:tab pos="355600" algn="l"/>
              </a:tabLst>
            </a:pPr>
            <a:r>
              <a:rPr sz="2800" spc="-10" dirty="0">
                <a:latin typeface="Calibri"/>
                <a:cs typeface="Calibri"/>
              </a:rPr>
              <a:t>Damage </a:t>
            </a:r>
            <a:r>
              <a:rPr sz="2800" spc="-15" dirty="0">
                <a:latin typeface="Calibri"/>
                <a:cs typeface="Calibri"/>
              </a:rPr>
              <a:t>to</a:t>
            </a:r>
            <a:r>
              <a:rPr sz="2800" spc="-10" dirty="0">
                <a:latin typeface="Calibri"/>
                <a:cs typeface="Calibri"/>
              </a:rPr>
              <a:t> </a:t>
            </a:r>
            <a:r>
              <a:rPr sz="2800" spc="-15" dirty="0">
                <a:latin typeface="Calibri"/>
                <a:cs typeface="Calibri"/>
              </a:rPr>
              <a:t>information</a:t>
            </a:r>
            <a:endParaRPr sz="2800" dirty="0">
              <a:latin typeface="Calibri"/>
              <a:cs typeface="Calibri"/>
            </a:endParaRPr>
          </a:p>
          <a:p>
            <a:pPr marL="355600" indent="-342900">
              <a:spcBef>
                <a:spcPts val="2400"/>
              </a:spcBef>
              <a:buFont typeface="Arial"/>
              <a:buChar char="•"/>
              <a:tabLst>
                <a:tab pos="354965" algn="l"/>
                <a:tab pos="355600" algn="l"/>
              </a:tabLst>
            </a:pPr>
            <a:r>
              <a:rPr sz="2800" spc="-10" dirty="0">
                <a:latin typeface="Calibri"/>
                <a:cs typeface="Calibri"/>
              </a:rPr>
              <a:t>Theft </a:t>
            </a:r>
            <a:r>
              <a:rPr sz="2800" spc="-5" dirty="0">
                <a:latin typeface="Calibri"/>
                <a:cs typeface="Calibri"/>
              </a:rPr>
              <a:t>of </a:t>
            </a:r>
            <a:r>
              <a:rPr sz="2800" spc="-15" dirty="0">
                <a:latin typeface="Calibri"/>
                <a:cs typeface="Calibri"/>
              </a:rPr>
              <a:t>information</a:t>
            </a:r>
            <a:endParaRPr sz="2800" dirty="0">
              <a:latin typeface="Calibri"/>
              <a:cs typeface="Calibri"/>
            </a:endParaRPr>
          </a:p>
          <a:p>
            <a:pPr marL="756285" marR="5080" indent="-287020">
              <a:spcBef>
                <a:spcPts val="605"/>
              </a:spcBef>
            </a:pPr>
            <a:r>
              <a:rPr sz="2400" dirty="0">
                <a:latin typeface="Arial"/>
                <a:cs typeface="Arial"/>
              </a:rPr>
              <a:t>– </a:t>
            </a:r>
            <a:r>
              <a:rPr sz="2400" spc="-10" dirty="0">
                <a:latin typeface="Calibri"/>
                <a:cs typeface="Calibri"/>
              </a:rPr>
              <a:t>Credit </a:t>
            </a:r>
            <a:r>
              <a:rPr sz="2400" spc="-15" dirty="0">
                <a:latin typeface="Calibri"/>
                <a:cs typeface="Calibri"/>
              </a:rPr>
              <a:t>card </a:t>
            </a:r>
            <a:r>
              <a:rPr sz="2400" spc="-5" dirty="0">
                <a:latin typeface="Calibri"/>
                <a:cs typeface="Calibri"/>
              </a:rPr>
              <a:t>details, social security </a:t>
            </a:r>
            <a:r>
              <a:rPr sz="2400" spc="-10" dirty="0">
                <a:latin typeface="Calibri"/>
                <a:cs typeface="Calibri"/>
              </a:rPr>
              <a:t>numbers, </a:t>
            </a:r>
            <a:r>
              <a:rPr sz="2400" spc="-5" dirty="0">
                <a:latin typeface="Calibri"/>
                <a:cs typeface="Calibri"/>
              </a:rPr>
              <a:t>identity </a:t>
            </a:r>
            <a:r>
              <a:rPr sz="2400" spc="-10" dirty="0">
                <a:latin typeface="Calibri"/>
                <a:cs typeface="Calibri"/>
              </a:rPr>
              <a:t>fraud,  </a:t>
            </a:r>
            <a:r>
              <a:rPr sz="2400" dirty="0">
                <a:latin typeface="Calibri"/>
                <a:cs typeface="Calibri"/>
              </a:rPr>
              <a:t>email</a:t>
            </a:r>
            <a:r>
              <a:rPr sz="2400" spc="-25" dirty="0">
                <a:latin typeface="Calibri"/>
                <a:cs typeface="Calibri"/>
              </a:rPr>
              <a:t> </a:t>
            </a:r>
            <a:r>
              <a:rPr sz="2400" spc="-5" dirty="0">
                <a:latin typeface="Calibri"/>
                <a:cs typeface="Calibri"/>
              </a:rPr>
              <a:t>addresses</a:t>
            </a:r>
            <a:endParaRPr sz="2400" dirty="0">
              <a:latin typeface="Calibri"/>
              <a:cs typeface="Calibri"/>
            </a:endParaRPr>
          </a:p>
          <a:p>
            <a:pPr>
              <a:spcBef>
                <a:spcPts val="15"/>
              </a:spcBef>
            </a:pPr>
            <a:endParaRPr sz="2050" dirty="0">
              <a:latin typeface="Times New Roman"/>
              <a:cs typeface="Times New Roman"/>
            </a:endParaRPr>
          </a:p>
          <a:p>
            <a:pPr marL="355600" indent="-342900">
              <a:spcBef>
                <a:spcPts val="5"/>
              </a:spcBef>
              <a:buFont typeface="Arial"/>
              <a:buChar char="•"/>
              <a:tabLst>
                <a:tab pos="354965" algn="l"/>
                <a:tab pos="355600" algn="l"/>
              </a:tabLst>
            </a:pPr>
            <a:r>
              <a:rPr sz="2800" spc="-10" dirty="0">
                <a:latin typeface="Calibri"/>
                <a:cs typeface="Calibri"/>
              </a:rPr>
              <a:t>Compromise/damage </a:t>
            </a:r>
            <a:r>
              <a:rPr sz="2800" spc="-5" dirty="0">
                <a:latin typeface="Calibri"/>
                <a:cs typeface="Calibri"/>
              </a:rPr>
              <a:t>of</a:t>
            </a:r>
            <a:r>
              <a:rPr sz="2800" spc="40" dirty="0">
                <a:latin typeface="Calibri"/>
                <a:cs typeface="Calibri"/>
              </a:rPr>
              <a:t> </a:t>
            </a:r>
            <a:r>
              <a:rPr sz="2800" spc="-25" dirty="0">
                <a:latin typeface="Calibri"/>
                <a:cs typeface="Calibri"/>
              </a:rPr>
              <a:t>systems</a:t>
            </a:r>
            <a:endParaRPr sz="2800" dirty="0">
              <a:latin typeface="Calibri"/>
              <a:cs typeface="Calibri"/>
            </a:endParaRPr>
          </a:p>
          <a:p>
            <a:pPr marL="355600" indent="-342900">
              <a:spcBef>
                <a:spcPts val="2400"/>
              </a:spcBef>
              <a:buFont typeface="Arial"/>
              <a:buChar char="•"/>
              <a:tabLst>
                <a:tab pos="354965" algn="l"/>
                <a:tab pos="355600" algn="l"/>
              </a:tabLst>
            </a:pPr>
            <a:r>
              <a:rPr sz="2800" spc="-5" dirty="0">
                <a:latin typeface="Calibri"/>
                <a:cs typeface="Calibri"/>
              </a:rPr>
              <a:t>Use of victim machines as</a:t>
            </a:r>
            <a:r>
              <a:rPr sz="2800" spc="50" dirty="0">
                <a:latin typeface="Calibri"/>
                <a:cs typeface="Calibri"/>
              </a:rPr>
              <a:t> </a:t>
            </a:r>
            <a:r>
              <a:rPr sz="2800" spc="-15" dirty="0">
                <a:latin typeface="Calibri"/>
                <a:cs typeface="Calibri"/>
              </a:rPr>
              <a:t>“zombies”</a:t>
            </a:r>
            <a:endParaRPr sz="2800" dirty="0">
              <a:latin typeface="Calibri"/>
              <a:cs typeface="Calibri"/>
            </a:endParaRPr>
          </a:p>
          <a:p>
            <a:pPr>
              <a:spcBef>
                <a:spcPts val="30"/>
              </a:spcBef>
            </a:pPr>
            <a:endParaRPr sz="2500" dirty="0">
              <a:latin typeface="Times New Roman"/>
              <a:cs typeface="Times New Roman"/>
            </a:endParaRPr>
          </a:p>
          <a:p>
            <a:pPr marL="469900">
              <a:spcBef>
                <a:spcPts val="5"/>
              </a:spcBef>
            </a:pPr>
            <a:r>
              <a:rPr sz="2400" b="1" spc="-5" dirty="0">
                <a:solidFill>
                  <a:srgbClr val="FF0000"/>
                </a:solidFill>
                <a:latin typeface="Calibri"/>
                <a:cs typeface="Calibri"/>
              </a:rPr>
              <a:t>Hacking</a:t>
            </a:r>
            <a:r>
              <a:rPr sz="2400" b="1" spc="325" dirty="0">
                <a:solidFill>
                  <a:srgbClr val="FF0000"/>
                </a:solidFill>
                <a:latin typeface="Calibri"/>
                <a:cs typeface="Calibri"/>
              </a:rPr>
              <a:t> </a:t>
            </a:r>
            <a:r>
              <a:rPr sz="2400" b="1" spc="-15" dirty="0">
                <a:solidFill>
                  <a:srgbClr val="FF0000"/>
                </a:solidFill>
                <a:latin typeface="Calibri"/>
                <a:cs typeface="Calibri"/>
              </a:rPr>
              <a:t>attacks</a:t>
            </a:r>
            <a:r>
              <a:rPr sz="2400" b="1" spc="325" dirty="0">
                <a:solidFill>
                  <a:srgbClr val="FF0000"/>
                </a:solidFill>
                <a:latin typeface="Calibri"/>
                <a:cs typeface="Calibri"/>
              </a:rPr>
              <a:t> </a:t>
            </a:r>
            <a:r>
              <a:rPr sz="2400" b="1" spc="-15" dirty="0">
                <a:solidFill>
                  <a:srgbClr val="FF0000"/>
                </a:solidFill>
                <a:latin typeface="Calibri"/>
                <a:cs typeface="Calibri"/>
              </a:rPr>
              <a:t>cost</a:t>
            </a:r>
            <a:r>
              <a:rPr sz="2400" b="1" spc="315" dirty="0">
                <a:solidFill>
                  <a:srgbClr val="FF0000"/>
                </a:solidFill>
                <a:latin typeface="Calibri"/>
                <a:cs typeface="Calibri"/>
              </a:rPr>
              <a:t> </a:t>
            </a:r>
            <a:r>
              <a:rPr sz="2400" b="1" spc="-10" dirty="0">
                <a:solidFill>
                  <a:srgbClr val="FF0000"/>
                </a:solidFill>
                <a:latin typeface="Calibri"/>
                <a:cs typeface="Calibri"/>
              </a:rPr>
              <a:t>large</a:t>
            </a:r>
            <a:r>
              <a:rPr sz="2400" b="1" spc="325" dirty="0">
                <a:solidFill>
                  <a:srgbClr val="FF0000"/>
                </a:solidFill>
                <a:latin typeface="Calibri"/>
                <a:cs typeface="Calibri"/>
              </a:rPr>
              <a:t> </a:t>
            </a:r>
            <a:r>
              <a:rPr sz="2400" b="1" spc="-5" dirty="0">
                <a:solidFill>
                  <a:srgbClr val="FF0000"/>
                </a:solidFill>
                <a:latin typeface="Calibri"/>
                <a:cs typeface="Calibri"/>
              </a:rPr>
              <a:t>businesses</a:t>
            </a:r>
            <a:r>
              <a:rPr sz="2400" b="1" spc="335" dirty="0">
                <a:solidFill>
                  <a:srgbClr val="FF0000"/>
                </a:solidFill>
                <a:latin typeface="Calibri"/>
                <a:cs typeface="Calibri"/>
              </a:rPr>
              <a:t> </a:t>
            </a:r>
            <a:r>
              <a:rPr sz="2400" b="1" dirty="0">
                <a:solidFill>
                  <a:srgbClr val="FF0000"/>
                </a:solidFill>
                <a:latin typeface="Calibri"/>
                <a:cs typeface="Calibri"/>
              </a:rPr>
              <a:t>an</a:t>
            </a:r>
            <a:r>
              <a:rPr sz="2400" b="1" spc="320" dirty="0">
                <a:solidFill>
                  <a:srgbClr val="FF0000"/>
                </a:solidFill>
                <a:latin typeface="Calibri"/>
                <a:cs typeface="Calibri"/>
              </a:rPr>
              <a:t> </a:t>
            </a:r>
            <a:r>
              <a:rPr sz="2400" b="1" spc="-20" dirty="0">
                <a:solidFill>
                  <a:srgbClr val="FF0000"/>
                </a:solidFill>
                <a:latin typeface="Calibri"/>
                <a:cs typeface="Calibri"/>
              </a:rPr>
              <a:t>average</a:t>
            </a:r>
            <a:r>
              <a:rPr sz="2400" b="1" spc="325" dirty="0">
                <a:solidFill>
                  <a:srgbClr val="FF0000"/>
                </a:solidFill>
                <a:latin typeface="Calibri"/>
                <a:cs typeface="Calibri"/>
              </a:rPr>
              <a:t> </a:t>
            </a:r>
            <a:r>
              <a:rPr sz="2400" b="1" dirty="0">
                <a:solidFill>
                  <a:srgbClr val="FF0000"/>
                </a:solidFill>
                <a:latin typeface="Calibri"/>
                <a:cs typeface="Calibri"/>
              </a:rPr>
              <a:t>of</a:t>
            </a:r>
            <a:r>
              <a:rPr sz="2400" b="1" spc="320" dirty="0">
                <a:solidFill>
                  <a:srgbClr val="FF0000"/>
                </a:solidFill>
                <a:latin typeface="Calibri"/>
                <a:cs typeface="Calibri"/>
              </a:rPr>
              <a:t> </a:t>
            </a:r>
            <a:r>
              <a:rPr sz="2400" b="1" spc="-5" dirty="0">
                <a:solidFill>
                  <a:srgbClr val="FF0000"/>
                </a:solidFill>
                <a:latin typeface="Calibri"/>
                <a:cs typeface="Calibri"/>
              </a:rPr>
              <a:t>about</a:t>
            </a:r>
            <a:endParaRPr sz="2400" dirty="0">
              <a:latin typeface="Calibri"/>
              <a:cs typeface="Calibri"/>
            </a:endParaRPr>
          </a:p>
          <a:p>
            <a:pPr marL="469900" marR="5715">
              <a:lnSpc>
                <a:spcPts val="2510"/>
              </a:lnSpc>
              <a:spcBef>
                <a:spcPts val="390"/>
              </a:spcBef>
            </a:pPr>
            <a:r>
              <a:rPr sz="2400" b="1" spc="-5" dirty="0">
                <a:solidFill>
                  <a:srgbClr val="FF0000"/>
                </a:solidFill>
                <a:latin typeface="Calibri"/>
                <a:cs typeface="Calibri"/>
              </a:rPr>
              <a:t>$2.2 </a:t>
            </a:r>
            <a:r>
              <a:rPr sz="2400" b="1" spc="-10" dirty="0">
                <a:solidFill>
                  <a:srgbClr val="FF0000"/>
                </a:solidFill>
                <a:latin typeface="Calibri"/>
                <a:cs typeface="Calibri"/>
              </a:rPr>
              <a:t>million </a:t>
            </a:r>
            <a:r>
              <a:rPr sz="2400" b="1" dirty="0">
                <a:solidFill>
                  <a:srgbClr val="FF0000"/>
                </a:solidFill>
                <a:latin typeface="Calibri"/>
                <a:cs typeface="Calibri"/>
              </a:rPr>
              <a:t>per </a:t>
            </a:r>
            <a:r>
              <a:rPr sz="2400" b="1" spc="-10" dirty="0">
                <a:solidFill>
                  <a:srgbClr val="FF0000"/>
                </a:solidFill>
                <a:latin typeface="Calibri"/>
                <a:cs typeface="Calibri"/>
              </a:rPr>
              <a:t>year </a:t>
            </a:r>
            <a:r>
              <a:rPr sz="2000" b="1" i="1" spc="-15" dirty="0">
                <a:solidFill>
                  <a:srgbClr val="FF0000"/>
                </a:solidFill>
                <a:latin typeface="Calibri"/>
                <a:cs typeface="Calibri"/>
              </a:rPr>
              <a:t>(Symantec </a:t>
            </a:r>
            <a:r>
              <a:rPr sz="2000" b="1" i="1" spc="-5" dirty="0">
                <a:solidFill>
                  <a:srgbClr val="FF0000"/>
                </a:solidFill>
                <a:latin typeface="Calibri"/>
                <a:cs typeface="Calibri"/>
              </a:rPr>
              <a:t>2010 </a:t>
            </a:r>
            <a:r>
              <a:rPr sz="2000" b="1" i="1" spc="-15" dirty="0">
                <a:solidFill>
                  <a:srgbClr val="FF0000"/>
                </a:solidFill>
                <a:latin typeface="Calibri"/>
                <a:cs typeface="Calibri"/>
              </a:rPr>
              <a:t>State </a:t>
            </a:r>
            <a:r>
              <a:rPr sz="2000" b="1" i="1" spc="-5" dirty="0">
                <a:solidFill>
                  <a:srgbClr val="FF0000"/>
                </a:solidFill>
                <a:latin typeface="Calibri"/>
                <a:cs typeface="Calibri"/>
              </a:rPr>
              <a:t>of </a:t>
            </a:r>
            <a:r>
              <a:rPr sz="2000" b="1" i="1" spc="-15" dirty="0">
                <a:solidFill>
                  <a:srgbClr val="FF0000"/>
                </a:solidFill>
                <a:latin typeface="Calibri"/>
                <a:cs typeface="Calibri"/>
              </a:rPr>
              <a:t>Enterprise </a:t>
            </a:r>
            <a:r>
              <a:rPr sz="2000" b="1" i="1" spc="-10" dirty="0">
                <a:solidFill>
                  <a:srgbClr val="FF0000"/>
                </a:solidFill>
                <a:latin typeface="Calibri"/>
                <a:cs typeface="Calibri"/>
              </a:rPr>
              <a:t>Security  </a:t>
            </a:r>
            <a:r>
              <a:rPr sz="2000" b="1" i="1" spc="-5" dirty="0">
                <a:solidFill>
                  <a:srgbClr val="FF0000"/>
                </a:solidFill>
                <a:latin typeface="Calibri"/>
                <a:cs typeface="Calibri"/>
              </a:rPr>
              <a:t>Study)</a:t>
            </a:r>
            <a:endParaRPr sz="2000" dirty="0">
              <a:latin typeface="Calibri"/>
              <a:cs typeface="Calibri"/>
            </a:endParaRPr>
          </a:p>
        </p:txBody>
      </p:sp>
    </p:spTree>
    <p:extLst>
      <p:ext uri="{BB962C8B-B14F-4D97-AF65-F5344CB8AC3E}">
        <p14:creationId xmlns:p14="http://schemas.microsoft.com/office/powerpoint/2010/main" val="3358099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8333" y="133348"/>
            <a:ext cx="4070350" cy="697230"/>
          </a:xfrm>
          <a:prstGeom prst="rect">
            <a:avLst/>
          </a:prstGeom>
        </p:spPr>
        <p:txBody>
          <a:bodyPr vert="horz" wrap="square" lIns="0" tIns="13335" rIns="0" bIns="0" rtlCol="0" anchor="ctr">
            <a:spAutoFit/>
          </a:bodyPr>
          <a:lstStyle/>
          <a:p>
            <a:pPr marL="12700">
              <a:lnSpc>
                <a:spcPct val="100000"/>
              </a:lnSpc>
              <a:spcBef>
                <a:spcPts val="105"/>
              </a:spcBef>
            </a:pPr>
            <a:r>
              <a:rPr spc="-30" dirty="0"/>
              <a:t>Effects </a:t>
            </a:r>
            <a:r>
              <a:rPr dirty="0"/>
              <a:t>of</a:t>
            </a:r>
            <a:r>
              <a:rPr spc="-75" dirty="0"/>
              <a:t> </a:t>
            </a:r>
            <a:r>
              <a:rPr dirty="0"/>
              <a:t>hacking</a:t>
            </a:r>
          </a:p>
        </p:txBody>
      </p:sp>
      <p:sp>
        <p:nvSpPr>
          <p:cNvPr id="3" name="object 3"/>
          <p:cNvSpPr txBox="1"/>
          <p:nvPr/>
        </p:nvSpPr>
        <p:spPr>
          <a:xfrm>
            <a:off x="908333" y="1316110"/>
            <a:ext cx="9138344" cy="4800673"/>
          </a:xfrm>
          <a:prstGeom prst="rect">
            <a:avLst/>
          </a:prstGeom>
        </p:spPr>
        <p:txBody>
          <a:bodyPr vert="horz" wrap="square" lIns="0" tIns="12065" rIns="0" bIns="0" rtlCol="0">
            <a:spAutoFit/>
          </a:bodyPr>
          <a:lstStyle/>
          <a:p>
            <a:pPr marL="355600" marR="5715" indent="-342900" algn="just">
              <a:spcBef>
                <a:spcPts val="95"/>
              </a:spcBef>
              <a:buFont typeface="Arial"/>
              <a:buChar char="•"/>
              <a:tabLst>
                <a:tab pos="355600" algn="l"/>
              </a:tabLst>
            </a:pPr>
            <a:r>
              <a:rPr sz="2800" spc="-5" dirty="0">
                <a:latin typeface="Calibri"/>
                <a:cs typeface="Calibri"/>
              </a:rPr>
              <a:t>Businesses </a:t>
            </a:r>
            <a:r>
              <a:rPr sz="2800" spc="-20" dirty="0">
                <a:latin typeface="Calibri"/>
                <a:cs typeface="Calibri"/>
              </a:rPr>
              <a:t>may suffer from </a:t>
            </a:r>
            <a:r>
              <a:rPr sz="2800" spc="-10" dirty="0">
                <a:latin typeface="Calibri"/>
                <a:cs typeface="Calibri"/>
              </a:rPr>
              <a:t>damaged reputations  </a:t>
            </a:r>
            <a:r>
              <a:rPr sz="2800" spc="-5" dirty="0">
                <a:latin typeface="Calibri"/>
                <a:cs typeface="Calibri"/>
              </a:rPr>
              <a:t>and</a:t>
            </a:r>
            <a:r>
              <a:rPr sz="2800" spc="-10" dirty="0">
                <a:latin typeface="Calibri"/>
                <a:cs typeface="Calibri"/>
              </a:rPr>
              <a:t> </a:t>
            </a:r>
            <a:r>
              <a:rPr sz="2800" spc="-15" dirty="0">
                <a:latin typeface="Calibri"/>
                <a:cs typeface="Calibri"/>
              </a:rPr>
              <a:t>lawsuits</a:t>
            </a:r>
            <a:endParaRPr sz="2800" dirty="0">
              <a:latin typeface="Calibri"/>
              <a:cs typeface="Calibri"/>
            </a:endParaRPr>
          </a:p>
          <a:p>
            <a:pPr marL="355600" marR="9525" indent="-342900" algn="just">
              <a:spcBef>
                <a:spcPts val="2400"/>
              </a:spcBef>
              <a:buFont typeface="Arial"/>
              <a:buChar char="•"/>
              <a:tabLst>
                <a:tab pos="355600" algn="l"/>
              </a:tabLst>
            </a:pPr>
            <a:r>
              <a:rPr sz="2800" spc="-5" dirty="0">
                <a:latin typeface="Calibri"/>
                <a:cs typeface="Calibri"/>
              </a:rPr>
              <a:t>Business </a:t>
            </a:r>
            <a:r>
              <a:rPr sz="2800" spc="-15" dirty="0">
                <a:latin typeface="Calibri"/>
                <a:cs typeface="Calibri"/>
              </a:rPr>
              <a:t>secrets  </a:t>
            </a:r>
            <a:r>
              <a:rPr sz="2800" spc="-5" dirty="0">
                <a:latin typeface="Calibri"/>
                <a:cs typeface="Calibri"/>
              </a:rPr>
              <a:t>could </a:t>
            </a:r>
            <a:r>
              <a:rPr sz="2800" spc="-10" dirty="0">
                <a:latin typeface="Calibri"/>
                <a:cs typeface="Calibri"/>
              </a:rPr>
              <a:t>be </a:t>
            </a:r>
            <a:r>
              <a:rPr sz="2800" spc="-15" dirty="0">
                <a:latin typeface="Calibri"/>
                <a:cs typeface="Calibri"/>
              </a:rPr>
              <a:t>stolen  </a:t>
            </a:r>
            <a:r>
              <a:rPr sz="2800" spc="-5" dirty="0">
                <a:latin typeface="Calibri"/>
                <a:cs typeface="Calibri"/>
              </a:rPr>
              <a:t>and sold </a:t>
            </a:r>
            <a:r>
              <a:rPr sz="2800" spc="-35" dirty="0">
                <a:latin typeface="Calibri"/>
                <a:cs typeface="Calibri"/>
              </a:rPr>
              <a:t>to  </a:t>
            </a:r>
            <a:r>
              <a:rPr sz="2800" spc="-20" dirty="0">
                <a:latin typeface="Calibri"/>
                <a:cs typeface="Calibri"/>
              </a:rPr>
              <a:t>competitors</a:t>
            </a:r>
            <a:endParaRPr sz="2800" dirty="0">
              <a:latin typeface="Calibri"/>
              <a:cs typeface="Calibri"/>
            </a:endParaRPr>
          </a:p>
          <a:p>
            <a:pPr marL="355600" marR="5715" indent="-342900" algn="just">
              <a:spcBef>
                <a:spcPts val="2400"/>
              </a:spcBef>
              <a:buFont typeface="Arial"/>
              <a:buChar char="•"/>
              <a:tabLst>
                <a:tab pos="355600" algn="l"/>
              </a:tabLst>
            </a:pPr>
            <a:r>
              <a:rPr sz="2800" spc="-5" dirty="0">
                <a:latin typeface="Calibri"/>
                <a:cs typeface="Calibri"/>
              </a:rPr>
              <a:t>Computing </a:t>
            </a:r>
            <a:r>
              <a:rPr sz="2800" spc="-20" dirty="0">
                <a:latin typeface="Calibri"/>
                <a:cs typeface="Calibri"/>
              </a:rPr>
              <a:t>system/infrastructure </a:t>
            </a:r>
            <a:r>
              <a:rPr sz="2800" spc="-10" dirty="0">
                <a:latin typeface="Calibri"/>
                <a:cs typeface="Calibri"/>
              </a:rPr>
              <a:t>could </a:t>
            </a:r>
            <a:r>
              <a:rPr sz="2800" spc="-25" dirty="0">
                <a:latin typeface="Calibri"/>
                <a:cs typeface="Calibri"/>
              </a:rPr>
              <a:t>suffer </a:t>
            </a:r>
            <a:r>
              <a:rPr sz="2800" spc="-20" dirty="0">
                <a:latin typeface="Calibri"/>
                <a:cs typeface="Calibri"/>
              </a:rPr>
              <a:t>from  </a:t>
            </a:r>
            <a:r>
              <a:rPr sz="2800" spc="-15" dirty="0">
                <a:latin typeface="Calibri"/>
                <a:cs typeface="Calibri"/>
              </a:rPr>
              <a:t>performance</a:t>
            </a:r>
            <a:r>
              <a:rPr sz="2800" spc="600" dirty="0">
                <a:latin typeface="Calibri"/>
                <a:cs typeface="Calibri"/>
              </a:rPr>
              <a:t> </a:t>
            </a:r>
            <a:r>
              <a:rPr sz="2800" spc="-15" dirty="0">
                <a:latin typeface="Calibri"/>
                <a:cs typeface="Calibri"/>
              </a:rPr>
              <a:t>degrading  </a:t>
            </a:r>
            <a:r>
              <a:rPr sz="2800" spc="-5" dirty="0">
                <a:latin typeface="Calibri"/>
                <a:cs typeface="Calibri"/>
              </a:rPr>
              <a:t>as the </a:t>
            </a:r>
            <a:r>
              <a:rPr sz="2800" spc="-15" dirty="0">
                <a:latin typeface="Calibri"/>
                <a:cs typeface="Calibri"/>
              </a:rPr>
              <a:t>resources </a:t>
            </a:r>
            <a:r>
              <a:rPr sz="2800" spc="-10" dirty="0">
                <a:latin typeface="Calibri"/>
                <a:cs typeface="Calibri"/>
              </a:rPr>
              <a:t>used </a:t>
            </a:r>
            <a:r>
              <a:rPr sz="2800" spc="-25" dirty="0">
                <a:latin typeface="Calibri"/>
                <a:cs typeface="Calibri"/>
              </a:rPr>
              <a:t>for  </a:t>
            </a:r>
            <a:r>
              <a:rPr sz="2800" spc="-5" dirty="0">
                <a:latin typeface="Calibri"/>
                <a:cs typeface="Calibri"/>
              </a:rPr>
              <a:t>malicious</a:t>
            </a:r>
            <a:r>
              <a:rPr sz="2800" spc="5" dirty="0">
                <a:latin typeface="Calibri"/>
                <a:cs typeface="Calibri"/>
              </a:rPr>
              <a:t> </a:t>
            </a:r>
            <a:r>
              <a:rPr sz="2800" spc="-5" dirty="0">
                <a:latin typeface="Calibri"/>
                <a:cs typeface="Calibri"/>
              </a:rPr>
              <a:t>activities</a:t>
            </a:r>
            <a:endParaRPr sz="2800" dirty="0">
              <a:latin typeface="Calibri"/>
              <a:cs typeface="Calibri"/>
            </a:endParaRPr>
          </a:p>
          <a:p>
            <a:pPr marL="469900" marR="5080" indent="-457200" algn="just">
              <a:spcBef>
                <a:spcPts val="2270"/>
              </a:spcBef>
              <a:buFont typeface="Arial" panose="020B0604020202020204" pitchFamily="34" charset="0"/>
              <a:buChar char="•"/>
            </a:pPr>
            <a:r>
              <a:rPr sz="2800" dirty="0">
                <a:latin typeface="Calibri"/>
                <a:cs typeface="Calibri"/>
              </a:rPr>
              <a:t>In </a:t>
            </a:r>
            <a:r>
              <a:rPr sz="2800" spc="-5" dirty="0">
                <a:latin typeface="Calibri"/>
                <a:cs typeface="Calibri"/>
              </a:rPr>
              <a:t>an </a:t>
            </a:r>
            <a:r>
              <a:rPr sz="2800" spc="-10" dirty="0">
                <a:latin typeface="Calibri"/>
                <a:cs typeface="Calibri"/>
              </a:rPr>
              <a:t>education institution, </a:t>
            </a:r>
            <a:r>
              <a:rPr sz="2800" dirty="0">
                <a:latin typeface="Calibri"/>
                <a:cs typeface="Calibri"/>
              </a:rPr>
              <a:t>hacking </a:t>
            </a:r>
            <a:r>
              <a:rPr sz="2800" spc="-5" dirty="0">
                <a:latin typeface="Calibri"/>
                <a:cs typeface="Calibri"/>
              </a:rPr>
              <a:t>can cause </a:t>
            </a:r>
            <a:r>
              <a:rPr sz="2800" spc="-10" dirty="0">
                <a:latin typeface="Calibri"/>
                <a:cs typeface="Calibri"/>
              </a:rPr>
              <a:t>damage </a:t>
            </a:r>
            <a:r>
              <a:rPr sz="2800" spc="-15" dirty="0">
                <a:latin typeface="Calibri"/>
                <a:cs typeface="Calibri"/>
              </a:rPr>
              <a:t>to </a:t>
            </a:r>
            <a:r>
              <a:rPr sz="2800" spc="-5" dirty="0">
                <a:latin typeface="Calibri"/>
                <a:cs typeface="Calibri"/>
              </a:rPr>
              <a:t>the </a:t>
            </a:r>
            <a:r>
              <a:rPr sz="2800" spc="-15" dirty="0">
                <a:latin typeface="Calibri"/>
                <a:cs typeface="Calibri"/>
              </a:rPr>
              <a:t>institution’s  </a:t>
            </a:r>
            <a:r>
              <a:rPr sz="2800" spc="-10" dirty="0">
                <a:latin typeface="Calibri"/>
                <a:cs typeface="Calibri"/>
              </a:rPr>
              <a:t>credibility/reputation </a:t>
            </a:r>
            <a:r>
              <a:rPr sz="2800" dirty="0">
                <a:latin typeface="Calibri"/>
                <a:cs typeface="Calibri"/>
              </a:rPr>
              <a:t>ie. If </a:t>
            </a:r>
            <a:r>
              <a:rPr sz="2800" spc="-15" dirty="0">
                <a:latin typeface="Calibri"/>
                <a:cs typeface="Calibri"/>
              </a:rPr>
              <a:t>examination </a:t>
            </a:r>
            <a:r>
              <a:rPr sz="2800" spc="-20" dirty="0">
                <a:latin typeface="Calibri"/>
                <a:cs typeface="Calibri"/>
              </a:rPr>
              <a:t>system </a:t>
            </a:r>
            <a:r>
              <a:rPr sz="2800" spc="-5" dirty="0">
                <a:latin typeface="Calibri"/>
                <a:cs typeface="Calibri"/>
              </a:rPr>
              <a:t>is compromised </a:t>
            </a:r>
            <a:r>
              <a:rPr sz="2800" dirty="0">
                <a:latin typeface="Calibri"/>
                <a:cs typeface="Calibri"/>
              </a:rPr>
              <a:t>and  sensitive </a:t>
            </a:r>
            <a:r>
              <a:rPr sz="2800" spc="-15" dirty="0">
                <a:latin typeface="Calibri"/>
                <a:cs typeface="Calibri"/>
              </a:rPr>
              <a:t>data</a:t>
            </a:r>
            <a:r>
              <a:rPr sz="2800" spc="-40" dirty="0">
                <a:latin typeface="Calibri"/>
                <a:cs typeface="Calibri"/>
              </a:rPr>
              <a:t> </a:t>
            </a:r>
            <a:r>
              <a:rPr sz="2800" spc="-10" dirty="0">
                <a:latin typeface="Calibri"/>
                <a:cs typeface="Calibri"/>
              </a:rPr>
              <a:t>tampered</a:t>
            </a:r>
            <a:endParaRPr sz="2800" dirty="0">
              <a:latin typeface="Calibri"/>
              <a:cs typeface="Calibri"/>
            </a:endParaRPr>
          </a:p>
        </p:txBody>
      </p:sp>
    </p:spTree>
    <p:extLst>
      <p:ext uri="{BB962C8B-B14F-4D97-AF65-F5344CB8AC3E}">
        <p14:creationId xmlns:p14="http://schemas.microsoft.com/office/powerpoint/2010/main" val="3603239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72994" y="92751"/>
            <a:ext cx="6307144" cy="690004"/>
          </a:xfrm>
          <a:prstGeom prst="rect">
            <a:avLst/>
          </a:prstGeom>
        </p:spPr>
        <p:txBody>
          <a:bodyPr vert="horz" wrap="square" lIns="0" tIns="12771" rIns="0" bIns="0" rtlCol="0" anchor="ctr">
            <a:spAutoFit/>
          </a:bodyPr>
          <a:lstStyle/>
          <a:p>
            <a:pPr marL="12771">
              <a:lnSpc>
                <a:spcPct val="100000"/>
              </a:lnSpc>
              <a:spcBef>
                <a:spcPts val="101"/>
              </a:spcBef>
            </a:pPr>
            <a:r>
              <a:rPr spc="-5" dirty="0"/>
              <a:t>Can Hacking Be</a:t>
            </a:r>
            <a:r>
              <a:rPr spc="-55" dirty="0"/>
              <a:t> </a:t>
            </a:r>
            <a:r>
              <a:rPr spc="-10" dirty="0"/>
              <a:t>Ethical?</a:t>
            </a:r>
          </a:p>
        </p:txBody>
      </p:sp>
      <p:sp>
        <p:nvSpPr>
          <p:cNvPr id="3" name="object 3"/>
          <p:cNvSpPr txBox="1"/>
          <p:nvPr/>
        </p:nvSpPr>
        <p:spPr>
          <a:xfrm>
            <a:off x="872994" y="1637254"/>
            <a:ext cx="8168938" cy="4053233"/>
          </a:xfrm>
          <a:prstGeom prst="rect">
            <a:avLst/>
          </a:prstGeom>
        </p:spPr>
        <p:txBody>
          <a:bodyPr vert="horz" wrap="square" lIns="0" tIns="12771" rIns="0" bIns="0" rtlCol="0">
            <a:spAutoFit/>
          </a:bodyPr>
          <a:lstStyle/>
          <a:p>
            <a:pPr marL="356953" marR="172410" indent="-344820">
              <a:lnSpc>
                <a:spcPct val="109800"/>
              </a:lnSpc>
              <a:spcBef>
                <a:spcPts val="101"/>
              </a:spcBef>
              <a:buClr>
                <a:srgbClr val="FC0128"/>
              </a:buClr>
              <a:buSzPct val="79166"/>
              <a:buFont typeface="Wingdings"/>
              <a:buChar char=""/>
              <a:tabLst>
                <a:tab pos="356953" algn="l"/>
                <a:tab pos="357591" algn="l"/>
              </a:tabLst>
            </a:pPr>
            <a:r>
              <a:rPr sz="2413" spc="-5" dirty="0">
                <a:cs typeface="Georgia"/>
              </a:rPr>
              <a:t>The noun </a:t>
            </a:r>
            <a:r>
              <a:rPr sz="2413" dirty="0">
                <a:cs typeface="Georgia"/>
              </a:rPr>
              <a:t>‘</a:t>
            </a:r>
            <a:r>
              <a:rPr sz="2413" u="heavy" dirty="0">
                <a:uFill>
                  <a:solidFill>
                    <a:srgbClr val="000000"/>
                  </a:solidFill>
                </a:uFill>
                <a:cs typeface="Georgia"/>
              </a:rPr>
              <a:t>hacker</a:t>
            </a:r>
            <a:r>
              <a:rPr sz="2413" dirty="0">
                <a:cs typeface="Georgia"/>
              </a:rPr>
              <a:t>’ refers </a:t>
            </a:r>
            <a:r>
              <a:rPr sz="2413" spc="-5" dirty="0">
                <a:cs typeface="Georgia"/>
              </a:rPr>
              <a:t>to </a:t>
            </a:r>
            <a:r>
              <a:rPr sz="2413" dirty="0">
                <a:cs typeface="Georgia"/>
              </a:rPr>
              <a:t>a </a:t>
            </a:r>
            <a:r>
              <a:rPr sz="2413" spc="-5" dirty="0">
                <a:cs typeface="Georgia"/>
              </a:rPr>
              <a:t>person who enjoys learning  the details of computer systems and stretch their  capabilities.</a:t>
            </a:r>
            <a:endParaRPr sz="2413" dirty="0">
              <a:cs typeface="Georgia"/>
            </a:endParaRPr>
          </a:p>
          <a:p>
            <a:pPr marL="356953" marR="351844" indent="-344820">
              <a:lnSpc>
                <a:spcPct val="109800"/>
              </a:lnSpc>
              <a:spcBef>
                <a:spcPts val="1016"/>
              </a:spcBef>
              <a:buClr>
                <a:srgbClr val="FC0128"/>
              </a:buClr>
              <a:buSzPct val="79166"/>
              <a:buFont typeface="Wingdings"/>
              <a:buChar char=""/>
              <a:tabLst>
                <a:tab pos="356953" algn="l"/>
                <a:tab pos="357591" algn="l"/>
              </a:tabLst>
            </a:pPr>
            <a:r>
              <a:rPr sz="2413" spc="-5" dirty="0">
                <a:cs typeface="Georgia"/>
              </a:rPr>
              <a:t>The verb ‘</a:t>
            </a:r>
            <a:r>
              <a:rPr sz="2413" u="heavy" spc="-5" dirty="0">
                <a:uFill>
                  <a:solidFill>
                    <a:srgbClr val="000000"/>
                  </a:solidFill>
                </a:uFill>
                <a:cs typeface="Georgia"/>
              </a:rPr>
              <a:t>hacking</a:t>
            </a:r>
            <a:r>
              <a:rPr sz="2413" spc="-5" dirty="0">
                <a:cs typeface="Georgia"/>
              </a:rPr>
              <a:t>’ describes the rapid development of  new programs </a:t>
            </a:r>
            <a:r>
              <a:rPr sz="2413" dirty="0">
                <a:cs typeface="Georgia"/>
              </a:rPr>
              <a:t>or </a:t>
            </a:r>
            <a:r>
              <a:rPr sz="2413" spc="-5" dirty="0">
                <a:cs typeface="Georgia"/>
              </a:rPr>
              <a:t>the reverse engineering of already  existing software to make the code better, and</a:t>
            </a:r>
            <a:r>
              <a:rPr sz="2413" spc="-10" dirty="0">
                <a:cs typeface="Georgia"/>
              </a:rPr>
              <a:t> efficient.</a:t>
            </a:r>
            <a:endParaRPr sz="2413" dirty="0">
              <a:cs typeface="Georgia"/>
            </a:endParaRPr>
          </a:p>
          <a:p>
            <a:pPr marL="356953" marR="5108" indent="-344820">
              <a:lnSpc>
                <a:spcPct val="109800"/>
              </a:lnSpc>
              <a:spcBef>
                <a:spcPts val="1021"/>
              </a:spcBef>
              <a:buClr>
                <a:srgbClr val="FC0128"/>
              </a:buClr>
              <a:buSzPct val="79166"/>
              <a:buFont typeface="Wingdings"/>
              <a:buChar char=""/>
              <a:tabLst>
                <a:tab pos="356953" algn="l"/>
                <a:tab pos="357591" algn="l"/>
              </a:tabLst>
            </a:pPr>
            <a:r>
              <a:rPr sz="2413" spc="-5" dirty="0">
                <a:cs typeface="Georgia"/>
              </a:rPr>
              <a:t>The term </a:t>
            </a:r>
            <a:r>
              <a:rPr sz="2413" dirty="0">
                <a:cs typeface="Georgia"/>
              </a:rPr>
              <a:t>‘</a:t>
            </a:r>
            <a:r>
              <a:rPr sz="2413" u="heavy" dirty="0">
                <a:uFill>
                  <a:solidFill>
                    <a:srgbClr val="000000"/>
                  </a:solidFill>
                </a:uFill>
                <a:cs typeface="Georgia"/>
              </a:rPr>
              <a:t>cracker</a:t>
            </a:r>
            <a:r>
              <a:rPr sz="2413" dirty="0">
                <a:cs typeface="Georgia"/>
              </a:rPr>
              <a:t>’ refers </a:t>
            </a:r>
            <a:r>
              <a:rPr sz="2413" spc="-5" dirty="0">
                <a:cs typeface="Georgia"/>
              </a:rPr>
              <a:t>to </a:t>
            </a:r>
            <a:r>
              <a:rPr sz="2413" dirty="0">
                <a:cs typeface="Georgia"/>
              </a:rPr>
              <a:t>a </a:t>
            </a:r>
            <a:r>
              <a:rPr sz="2413" spc="-5" dirty="0">
                <a:cs typeface="Georgia"/>
              </a:rPr>
              <a:t>person who uses his hacking  skills for offensive purposes.</a:t>
            </a:r>
            <a:endParaRPr sz="2413" dirty="0">
              <a:cs typeface="Georgia"/>
            </a:endParaRPr>
          </a:p>
          <a:p>
            <a:pPr marL="356953" marR="256061" indent="-344820">
              <a:lnSpc>
                <a:spcPct val="110000"/>
              </a:lnSpc>
              <a:spcBef>
                <a:spcPts val="1011"/>
              </a:spcBef>
              <a:buClr>
                <a:srgbClr val="FC0128"/>
              </a:buClr>
              <a:buSzPct val="79166"/>
              <a:buFont typeface="Wingdings"/>
              <a:buChar char=""/>
              <a:tabLst>
                <a:tab pos="356953" algn="l"/>
                <a:tab pos="357591" algn="l"/>
              </a:tabLst>
            </a:pPr>
            <a:r>
              <a:rPr sz="2413" spc="-5" dirty="0">
                <a:cs typeface="Georgia"/>
              </a:rPr>
              <a:t>The term ‘</a:t>
            </a:r>
            <a:r>
              <a:rPr sz="2413" u="heavy" spc="-5" dirty="0">
                <a:uFill>
                  <a:solidFill>
                    <a:srgbClr val="000000"/>
                  </a:solidFill>
                </a:uFill>
                <a:cs typeface="Georgia"/>
              </a:rPr>
              <a:t>ethical </a:t>
            </a:r>
            <a:r>
              <a:rPr sz="2413" u="heavy" dirty="0">
                <a:uFill>
                  <a:solidFill>
                    <a:srgbClr val="000000"/>
                  </a:solidFill>
                </a:uFill>
                <a:cs typeface="Georgia"/>
              </a:rPr>
              <a:t>hacker</a:t>
            </a:r>
            <a:r>
              <a:rPr sz="2413" dirty="0">
                <a:cs typeface="Georgia"/>
              </a:rPr>
              <a:t>’ </a:t>
            </a:r>
            <a:r>
              <a:rPr sz="2413" spc="-5" dirty="0">
                <a:cs typeface="Georgia"/>
              </a:rPr>
              <a:t>refers to security professionals  who apply their hacking skills for defensive</a:t>
            </a:r>
            <a:r>
              <a:rPr sz="2413" spc="65" dirty="0">
                <a:cs typeface="Georgia"/>
              </a:rPr>
              <a:t> </a:t>
            </a:r>
            <a:r>
              <a:rPr sz="2413" spc="-5" dirty="0">
                <a:cs typeface="Georgia"/>
              </a:rPr>
              <a:t>purposes.</a:t>
            </a:r>
            <a:endParaRPr sz="2413" dirty="0">
              <a:cs typeface="Georgia"/>
            </a:endParaRPr>
          </a:p>
        </p:txBody>
      </p:sp>
    </p:spTree>
    <p:extLst>
      <p:ext uri="{BB962C8B-B14F-4D97-AF65-F5344CB8AC3E}">
        <p14:creationId xmlns:p14="http://schemas.microsoft.com/office/powerpoint/2010/main" val="38086835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271476" y="1149682"/>
            <a:ext cx="3396523" cy="5708315"/>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883830" y="154486"/>
            <a:ext cx="2432685" cy="697230"/>
          </a:xfrm>
          <a:prstGeom prst="rect">
            <a:avLst/>
          </a:prstGeom>
        </p:spPr>
        <p:txBody>
          <a:bodyPr vert="horz" wrap="square" lIns="0" tIns="13335" rIns="0" bIns="0" rtlCol="0" anchor="ctr">
            <a:spAutoFit/>
          </a:bodyPr>
          <a:lstStyle/>
          <a:p>
            <a:pPr marL="12700">
              <a:lnSpc>
                <a:spcPct val="100000"/>
              </a:lnSpc>
              <a:spcBef>
                <a:spcPts val="105"/>
              </a:spcBef>
            </a:pPr>
            <a:r>
              <a:rPr dirty="0"/>
              <a:t>A</a:t>
            </a:r>
            <a:r>
              <a:rPr spc="-80" dirty="0"/>
              <a:t> </a:t>
            </a:r>
            <a:r>
              <a:rPr spc="-20" dirty="0"/>
              <a:t>hacker…</a:t>
            </a:r>
          </a:p>
        </p:txBody>
      </p:sp>
      <p:sp>
        <p:nvSpPr>
          <p:cNvPr id="4" name="object 4"/>
          <p:cNvSpPr txBox="1"/>
          <p:nvPr/>
        </p:nvSpPr>
        <p:spPr>
          <a:xfrm>
            <a:off x="883830" y="1250980"/>
            <a:ext cx="8073390" cy="4876335"/>
          </a:xfrm>
          <a:prstGeom prst="rect">
            <a:avLst/>
          </a:prstGeom>
        </p:spPr>
        <p:txBody>
          <a:bodyPr vert="horz" wrap="square" lIns="0" tIns="13335" rIns="0" bIns="0" rtlCol="0">
            <a:spAutoFit/>
          </a:bodyPr>
          <a:lstStyle/>
          <a:p>
            <a:pPr marL="12700">
              <a:spcBef>
                <a:spcPts val="105"/>
              </a:spcBef>
            </a:pPr>
            <a:r>
              <a:rPr sz="3200" b="1" spc="-5" dirty="0">
                <a:latin typeface="Calibri"/>
                <a:cs typeface="Calibri"/>
              </a:rPr>
              <a:t>Can </a:t>
            </a:r>
            <a:r>
              <a:rPr sz="3200" b="1" spc="-15" dirty="0">
                <a:latin typeface="Calibri"/>
                <a:cs typeface="Calibri"/>
              </a:rPr>
              <a:t>fall into </a:t>
            </a:r>
            <a:r>
              <a:rPr sz="3200" b="1" dirty="0">
                <a:latin typeface="Calibri"/>
                <a:cs typeface="Calibri"/>
              </a:rPr>
              <a:t>one of these</a:t>
            </a:r>
            <a:r>
              <a:rPr sz="3200" b="1" spc="-35" dirty="0">
                <a:latin typeface="Calibri"/>
                <a:cs typeface="Calibri"/>
              </a:rPr>
              <a:t> </a:t>
            </a:r>
            <a:r>
              <a:rPr sz="3200" b="1" dirty="0">
                <a:latin typeface="Calibri"/>
                <a:cs typeface="Calibri"/>
              </a:rPr>
              <a:t>types:</a:t>
            </a:r>
            <a:endParaRPr sz="3200">
              <a:latin typeface="Calibri"/>
              <a:cs typeface="Calibri"/>
            </a:endParaRPr>
          </a:p>
          <a:p>
            <a:pPr>
              <a:spcBef>
                <a:spcPts val="25"/>
              </a:spcBef>
            </a:pPr>
            <a:endParaRPr sz="2650">
              <a:latin typeface="Times New Roman"/>
              <a:cs typeface="Times New Roman"/>
            </a:endParaRPr>
          </a:p>
          <a:p>
            <a:pPr marL="355600" indent="-342900">
              <a:buFont typeface="Arial"/>
              <a:buChar char="•"/>
              <a:tabLst>
                <a:tab pos="354965" algn="l"/>
                <a:tab pos="355600" algn="l"/>
              </a:tabLst>
            </a:pPr>
            <a:r>
              <a:rPr sz="3200" b="1" dirty="0">
                <a:latin typeface="Calibri"/>
                <a:cs typeface="Calibri"/>
              </a:rPr>
              <a:t>Black</a:t>
            </a:r>
            <a:r>
              <a:rPr sz="3200" b="1" spc="-35" dirty="0">
                <a:latin typeface="Calibri"/>
                <a:cs typeface="Calibri"/>
              </a:rPr>
              <a:t> </a:t>
            </a:r>
            <a:r>
              <a:rPr sz="3200" b="1" spc="-10" dirty="0">
                <a:latin typeface="Calibri"/>
                <a:cs typeface="Calibri"/>
              </a:rPr>
              <a:t>hats</a:t>
            </a:r>
            <a:endParaRPr sz="3200">
              <a:latin typeface="Calibri"/>
              <a:cs typeface="Calibri"/>
            </a:endParaRPr>
          </a:p>
          <a:p>
            <a:pPr marL="1612900" marR="5080" lvl="1" indent="-228600" algn="just">
              <a:spcBef>
                <a:spcPts val="550"/>
              </a:spcBef>
              <a:buFont typeface="Wingdings"/>
              <a:buChar char=""/>
              <a:tabLst>
                <a:tab pos="1613535" algn="l"/>
              </a:tabLst>
            </a:pPr>
            <a:r>
              <a:rPr sz="2000" b="1" spc="-5" dirty="0">
                <a:latin typeface="Calibri"/>
                <a:cs typeface="Calibri"/>
              </a:rPr>
              <a:t>Individuals </a:t>
            </a:r>
            <a:r>
              <a:rPr sz="2000" b="1" spc="-10" dirty="0">
                <a:latin typeface="Calibri"/>
                <a:cs typeface="Calibri"/>
              </a:rPr>
              <a:t>with good </a:t>
            </a:r>
            <a:r>
              <a:rPr sz="2000" b="1" spc="-5" dirty="0">
                <a:latin typeface="Calibri"/>
                <a:cs typeface="Calibri"/>
              </a:rPr>
              <a:t>computing </a:t>
            </a:r>
            <a:r>
              <a:rPr sz="2000" b="1" spc="-10" dirty="0">
                <a:latin typeface="Calibri"/>
                <a:cs typeface="Calibri"/>
              </a:rPr>
              <a:t>knowledge, </a:t>
            </a:r>
            <a:r>
              <a:rPr sz="2000" b="1" spc="-5" dirty="0">
                <a:latin typeface="Calibri"/>
                <a:cs typeface="Calibri"/>
              </a:rPr>
              <a:t>abilities </a:t>
            </a:r>
            <a:r>
              <a:rPr sz="2000" b="1" dirty="0">
                <a:latin typeface="Calibri"/>
                <a:cs typeface="Calibri"/>
              </a:rPr>
              <a:t>and  </a:t>
            </a:r>
            <a:r>
              <a:rPr sz="2000" b="1" spc="-10" dirty="0">
                <a:latin typeface="Calibri"/>
                <a:cs typeface="Calibri"/>
              </a:rPr>
              <a:t>expertise </a:t>
            </a:r>
            <a:r>
              <a:rPr sz="2000" b="1" spc="-5" dirty="0">
                <a:latin typeface="Calibri"/>
                <a:cs typeface="Calibri"/>
              </a:rPr>
              <a:t>but with </a:t>
            </a:r>
            <a:r>
              <a:rPr sz="2000" b="1" dirty="0">
                <a:latin typeface="Calibri"/>
                <a:cs typeface="Calibri"/>
              </a:rPr>
              <a:t>the </a:t>
            </a:r>
            <a:r>
              <a:rPr sz="2000" b="1" spc="-10" dirty="0">
                <a:latin typeface="Calibri"/>
                <a:cs typeface="Calibri"/>
              </a:rPr>
              <a:t>intentions </a:t>
            </a:r>
            <a:r>
              <a:rPr sz="2000" b="1" dirty="0">
                <a:latin typeface="Calibri"/>
                <a:cs typeface="Calibri"/>
              </a:rPr>
              <a:t>and </a:t>
            </a:r>
            <a:r>
              <a:rPr sz="2000" b="1" spc="-5" dirty="0">
                <a:latin typeface="Calibri"/>
                <a:cs typeface="Calibri"/>
              </a:rPr>
              <a:t>conducts </a:t>
            </a:r>
            <a:r>
              <a:rPr sz="2000" b="1" spc="-20" dirty="0">
                <a:latin typeface="Calibri"/>
                <a:cs typeface="Calibri"/>
              </a:rPr>
              <a:t>to </a:t>
            </a:r>
            <a:r>
              <a:rPr sz="2000" b="1" spc="-5" dirty="0">
                <a:latin typeface="Calibri"/>
                <a:cs typeface="Calibri"/>
              </a:rPr>
              <a:t>cause  damage </a:t>
            </a:r>
            <a:r>
              <a:rPr sz="2000" b="1" dirty="0">
                <a:latin typeface="Calibri"/>
                <a:cs typeface="Calibri"/>
              </a:rPr>
              <a:t>on the </a:t>
            </a:r>
            <a:r>
              <a:rPr sz="2000" b="1" spc="-15" dirty="0">
                <a:latin typeface="Calibri"/>
                <a:cs typeface="Calibri"/>
              </a:rPr>
              <a:t>systems </a:t>
            </a:r>
            <a:r>
              <a:rPr sz="2000" b="1" spc="-5" dirty="0">
                <a:latin typeface="Calibri"/>
                <a:cs typeface="Calibri"/>
              </a:rPr>
              <a:t>they</a:t>
            </a:r>
            <a:r>
              <a:rPr sz="2000" b="1" spc="-50" dirty="0">
                <a:latin typeface="Calibri"/>
                <a:cs typeface="Calibri"/>
              </a:rPr>
              <a:t> </a:t>
            </a:r>
            <a:r>
              <a:rPr sz="2000" b="1" spc="-15" dirty="0">
                <a:latin typeface="Calibri"/>
                <a:cs typeface="Calibri"/>
              </a:rPr>
              <a:t>attack</a:t>
            </a:r>
            <a:endParaRPr sz="2000">
              <a:latin typeface="Calibri"/>
              <a:cs typeface="Calibri"/>
            </a:endParaRPr>
          </a:p>
          <a:p>
            <a:pPr marL="1612900" lvl="1" indent="-229235" algn="just">
              <a:spcBef>
                <a:spcPts val="484"/>
              </a:spcBef>
              <a:buFont typeface="Wingdings"/>
              <a:buChar char=""/>
              <a:tabLst>
                <a:tab pos="1613535" algn="l"/>
              </a:tabLst>
            </a:pPr>
            <a:r>
              <a:rPr sz="2000" b="1" dirty="0">
                <a:latin typeface="Calibri"/>
                <a:cs typeface="Calibri"/>
              </a:rPr>
              <a:t>Also known </a:t>
            </a:r>
            <a:r>
              <a:rPr sz="2000" b="1" spc="-5" dirty="0">
                <a:latin typeface="Calibri"/>
                <a:cs typeface="Calibri"/>
              </a:rPr>
              <a:t>as</a:t>
            </a:r>
            <a:r>
              <a:rPr sz="2000" b="1" spc="-45" dirty="0">
                <a:latin typeface="Calibri"/>
                <a:cs typeface="Calibri"/>
              </a:rPr>
              <a:t> </a:t>
            </a:r>
            <a:r>
              <a:rPr sz="2000" b="1" spc="-20" dirty="0">
                <a:latin typeface="Calibri"/>
                <a:cs typeface="Calibri"/>
              </a:rPr>
              <a:t>crackers</a:t>
            </a:r>
            <a:endParaRPr sz="2000">
              <a:latin typeface="Calibri"/>
              <a:cs typeface="Calibri"/>
            </a:endParaRPr>
          </a:p>
          <a:p>
            <a:pPr lvl="1">
              <a:spcBef>
                <a:spcPts val="10"/>
              </a:spcBef>
              <a:buFont typeface="Wingdings"/>
              <a:buChar char=""/>
            </a:pPr>
            <a:endParaRPr sz="3100">
              <a:latin typeface="Times New Roman"/>
              <a:cs typeface="Times New Roman"/>
            </a:endParaRPr>
          </a:p>
          <a:p>
            <a:pPr marL="355600" indent="-342900">
              <a:buFont typeface="Arial"/>
              <a:buChar char="•"/>
              <a:tabLst>
                <a:tab pos="354965" algn="l"/>
                <a:tab pos="355600" algn="l"/>
              </a:tabLst>
            </a:pPr>
            <a:r>
              <a:rPr sz="3200" b="1" spc="-10" dirty="0">
                <a:latin typeface="Calibri"/>
                <a:cs typeface="Calibri"/>
              </a:rPr>
              <a:t>White</a:t>
            </a:r>
            <a:r>
              <a:rPr sz="3200" b="1" spc="-30" dirty="0">
                <a:latin typeface="Calibri"/>
                <a:cs typeface="Calibri"/>
              </a:rPr>
              <a:t> </a:t>
            </a:r>
            <a:r>
              <a:rPr sz="3200" b="1" spc="-10" dirty="0">
                <a:latin typeface="Calibri"/>
                <a:cs typeface="Calibri"/>
              </a:rPr>
              <a:t>hats</a:t>
            </a:r>
            <a:endParaRPr sz="3200">
              <a:latin typeface="Calibri"/>
              <a:cs typeface="Calibri"/>
            </a:endParaRPr>
          </a:p>
          <a:p>
            <a:pPr marL="1612900" lvl="1" indent="-229235">
              <a:spcBef>
                <a:spcPts val="555"/>
              </a:spcBef>
              <a:buFont typeface="Wingdings"/>
              <a:buChar char=""/>
              <a:tabLst>
                <a:tab pos="1613535" algn="l"/>
              </a:tabLst>
            </a:pPr>
            <a:r>
              <a:rPr sz="2000" b="1" dirty="0">
                <a:latin typeface="Calibri"/>
                <a:cs typeface="Calibri"/>
              </a:rPr>
              <a:t>Individuals </a:t>
            </a:r>
            <a:r>
              <a:rPr sz="2000" b="1" spc="-5" dirty="0">
                <a:latin typeface="Calibri"/>
                <a:cs typeface="Calibri"/>
              </a:rPr>
              <a:t>with </a:t>
            </a:r>
            <a:r>
              <a:rPr sz="2000" b="1" spc="-10" dirty="0">
                <a:latin typeface="Calibri"/>
                <a:cs typeface="Calibri"/>
              </a:rPr>
              <a:t>good </a:t>
            </a:r>
            <a:r>
              <a:rPr sz="2000" b="1" dirty="0">
                <a:latin typeface="Calibri"/>
                <a:cs typeface="Calibri"/>
              </a:rPr>
              <a:t>hacking</a:t>
            </a:r>
            <a:r>
              <a:rPr sz="2000" b="1" spc="-70" dirty="0">
                <a:latin typeface="Calibri"/>
                <a:cs typeface="Calibri"/>
              </a:rPr>
              <a:t> </a:t>
            </a:r>
            <a:r>
              <a:rPr sz="2000" b="1" dirty="0">
                <a:latin typeface="Calibri"/>
                <a:cs typeface="Calibri"/>
              </a:rPr>
              <a:t>skills</a:t>
            </a:r>
            <a:endParaRPr sz="2000">
              <a:latin typeface="Calibri"/>
              <a:cs typeface="Calibri"/>
            </a:endParaRPr>
          </a:p>
          <a:p>
            <a:pPr marL="1612900" lvl="1" indent="-229235">
              <a:spcBef>
                <a:spcPts val="480"/>
              </a:spcBef>
              <a:buFont typeface="Wingdings"/>
              <a:buChar char=""/>
              <a:tabLst>
                <a:tab pos="1613535" algn="l"/>
              </a:tabLst>
            </a:pPr>
            <a:r>
              <a:rPr sz="2000" b="1" spc="-5" dirty="0">
                <a:latin typeface="Calibri"/>
                <a:cs typeface="Calibri"/>
              </a:rPr>
              <a:t>They perform </a:t>
            </a:r>
            <a:r>
              <a:rPr sz="2000" b="1" spc="-10" dirty="0">
                <a:latin typeface="Calibri"/>
                <a:cs typeface="Calibri"/>
              </a:rPr>
              <a:t>defensive </a:t>
            </a:r>
            <a:r>
              <a:rPr sz="2000" b="1" dirty="0">
                <a:latin typeface="Calibri"/>
                <a:cs typeface="Calibri"/>
              </a:rPr>
              <a:t>activities </a:t>
            </a:r>
            <a:r>
              <a:rPr sz="2000" b="1" spc="-10" dirty="0">
                <a:latin typeface="Calibri"/>
                <a:cs typeface="Calibri"/>
              </a:rPr>
              <a:t>against</a:t>
            </a:r>
            <a:r>
              <a:rPr sz="2000" b="1" spc="-50" dirty="0">
                <a:latin typeface="Calibri"/>
                <a:cs typeface="Calibri"/>
              </a:rPr>
              <a:t> </a:t>
            </a:r>
            <a:r>
              <a:rPr sz="2000" b="1" dirty="0">
                <a:latin typeface="Calibri"/>
                <a:cs typeface="Calibri"/>
              </a:rPr>
              <a:t>hacking</a:t>
            </a:r>
            <a:endParaRPr sz="2000">
              <a:latin typeface="Calibri"/>
              <a:cs typeface="Calibri"/>
            </a:endParaRPr>
          </a:p>
          <a:p>
            <a:pPr marL="1612900" lvl="1" indent="-229235">
              <a:spcBef>
                <a:spcPts val="480"/>
              </a:spcBef>
              <a:buFont typeface="Wingdings"/>
              <a:buChar char=""/>
              <a:tabLst>
                <a:tab pos="1613535" algn="l"/>
              </a:tabLst>
            </a:pPr>
            <a:r>
              <a:rPr sz="2000" b="1" dirty="0">
                <a:latin typeface="Calibri"/>
                <a:cs typeface="Calibri"/>
              </a:rPr>
              <a:t>Also known </a:t>
            </a:r>
            <a:r>
              <a:rPr sz="2000" b="1" spc="-5" dirty="0">
                <a:latin typeface="Calibri"/>
                <a:cs typeface="Calibri"/>
              </a:rPr>
              <a:t>as </a:t>
            </a:r>
            <a:r>
              <a:rPr sz="2000" b="1" dirty="0">
                <a:latin typeface="Calibri"/>
                <a:cs typeface="Calibri"/>
              </a:rPr>
              <a:t>security</a:t>
            </a:r>
            <a:r>
              <a:rPr sz="2000" b="1" spc="-65" dirty="0">
                <a:latin typeface="Calibri"/>
                <a:cs typeface="Calibri"/>
              </a:rPr>
              <a:t> </a:t>
            </a:r>
            <a:r>
              <a:rPr sz="2000" b="1" spc="-5" dirty="0">
                <a:latin typeface="Calibri"/>
                <a:cs typeface="Calibri"/>
              </a:rPr>
              <a:t>analysts</a:t>
            </a:r>
            <a:endParaRPr sz="2000">
              <a:latin typeface="Calibri"/>
              <a:cs typeface="Calibri"/>
            </a:endParaRPr>
          </a:p>
        </p:txBody>
      </p:sp>
    </p:spTree>
    <p:extLst>
      <p:ext uri="{BB962C8B-B14F-4D97-AF65-F5344CB8AC3E}">
        <p14:creationId xmlns:p14="http://schemas.microsoft.com/office/powerpoint/2010/main" val="35870701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999613" y="2420874"/>
            <a:ext cx="6624700" cy="4437123"/>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941656" y="154648"/>
            <a:ext cx="2432685" cy="697230"/>
          </a:xfrm>
          <a:prstGeom prst="rect">
            <a:avLst/>
          </a:prstGeom>
        </p:spPr>
        <p:txBody>
          <a:bodyPr vert="horz" wrap="square" lIns="0" tIns="13335" rIns="0" bIns="0" rtlCol="0" anchor="ctr">
            <a:spAutoFit/>
          </a:bodyPr>
          <a:lstStyle/>
          <a:p>
            <a:pPr marL="12700">
              <a:lnSpc>
                <a:spcPct val="100000"/>
              </a:lnSpc>
              <a:spcBef>
                <a:spcPts val="105"/>
              </a:spcBef>
            </a:pPr>
            <a:r>
              <a:rPr dirty="0"/>
              <a:t>A</a:t>
            </a:r>
            <a:r>
              <a:rPr spc="-80" dirty="0"/>
              <a:t> </a:t>
            </a:r>
            <a:r>
              <a:rPr spc="-20" dirty="0"/>
              <a:t>hacker…</a:t>
            </a:r>
          </a:p>
        </p:txBody>
      </p:sp>
      <p:sp>
        <p:nvSpPr>
          <p:cNvPr id="4" name="object 4"/>
          <p:cNvSpPr txBox="1"/>
          <p:nvPr/>
        </p:nvSpPr>
        <p:spPr>
          <a:xfrm>
            <a:off x="5549343" y="1890774"/>
            <a:ext cx="3464560" cy="331470"/>
          </a:xfrm>
          <a:prstGeom prst="rect">
            <a:avLst/>
          </a:prstGeom>
        </p:spPr>
        <p:txBody>
          <a:bodyPr vert="horz" wrap="square" lIns="0" tIns="13335" rIns="0" bIns="0" rtlCol="0">
            <a:spAutoFit/>
          </a:bodyPr>
          <a:lstStyle/>
          <a:p>
            <a:pPr marL="12700">
              <a:spcBef>
                <a:spcPts val="105"/>
              </a:spcBef>
              <a:tabLst>
                <a:tab pos="696595" algn="l"/>
                <a:tab pos="1852295" algn="l"/>
                <a:tab pos="2437765" algn="l"/>
              </a:tabLst>
            </a:pPr>
            <a:r>
              <a:rPr sz="2000" b="1" dirty="0">
                <a:latin typeface="Calibri"/>
                <a:cs typeface="Calibri"/>
              </a:rPr>
              <a:t>both	</a:t>
            </a:r>
            <a:r>
              <a:rPr sz="2000" b="1" spc="-10" dirty="0">
                <a:latin typeface="Calibri"/>
                <a:cs typeface="Calibri"/>
              </a:rPr>
              <a:t>offensive	</a:t>
            </a:r>
            <a:r>
              <a:rPr sz="2000" b="1" dirty="0">
                <a:latin typeface="Calibri"/>
                <a:cs typeface="Calibri"/>
              </a:rPr>
              <a:t>and	</a:t>
            </a:r>
            <a:r>
              <a:rPr sz="2000" b="1" spc="-10" dirty="0">
                <a:latin typeface="Calibri"/>
                <a:cs typeface="Calibri"/>
              </a:rPr>
              <a:t>defensive</a:t>
            </a:r>
            <a:endParaRPr sz="2000">
              <a:latin typeface="Calibri"/>
              <a:cs typeface="Calibri"/>
            </a:endParaRPr>
          </a:p>
        </p:txBody>
      </p:sp>
      <p:sp>
        <p:nvSpPr>
          <p:cNvPr id="5" name="object 5"/>
          <p:cNvSpPr txBox="1"/>
          <p:nvPr/>
        </p:nvSpPr>
        <p:spPr>
          <a:xfrm>
            <a:off x="941656" y="1222148"/>
            <a:ext cx="4448810" cy="1304925"/>
          </a:xfrm>
          <a:prstGeom prst="rect">
            <a:avLst/>
          </a:prstGeom>
        </p:spPr>
        <p:txBody>
          <a:bodyPr vert="horz" wrap="square" lIns="0" tIns="123825" rIns="0" bIns="0" rtlCol="0">
            <a:spAutoFit/>
          </a:bodyPr>
          <a:lstStyle/>
          <a:p>
            <a:pPr marL="355600" indent="-342900">
              <a:spcBef>
                <a:spcPts val="975"/>
              </a:spcBef>
              <a:buFont typeface="Arial"/>
              <a:buChar char="•"/>
              <a:tabLst>
                <a:tab pos="354965" algn="l"/>
                <a:tab pos="355600" algn="l"/>
              </a:tabLst>
            </a:pPr>
            <a:r>
              <a:rPr sz="3200" b="1" spc="-35" dirty="0">
                <a:latin typeface="Calibri"/>
                <a:cs typeface="Calibri"/>
              </a:rPr>
              <a:t>Gray</a:t>
            </a:r>
            <a:r>
              <a:rPr sz="3200" b="1" spc="-30" dirty="0">
                <a:latin typeface="Calibri"/>
                <a:cs typeface="Calibri"/>
              </a:rPr>
              <a:t> </a:t>
            </a:r>
            <a:r>
              <a:rPr sz="3200" b="1" spc="-10" dirty="0">
                <a:latin typeface="Calibri"/>
                <a:cs typeface="Calibri"/>
              </a:rPr>
              <a:t>hats</a:t>
            </a:r>
            <a:endParaRPr sz="3200" dirty="0">
              <a:latin typeface="Calibri"/>
              <a:cs typeface="Calibri"/>
            </a:endParaRPr>
          </a:p>
          <a:p>
            <a:pPr marL="1612900" lvl="1" indent="-229235">
              <a:spcBef>
                <a:spcPts val="555"/>
              </a:spcBef>
              <a:buFont typeface="Wingdings"/>
              <a:buChar char=""/>
              <a:tabLst>
                <a:tab pos="1613535" algn="l"/>
                <a:tab pos="2948305" algn="l"/>
                <a:tab pos="3568700" algn="l"/>
              </a:tabLst>
            </a:pPr>
            <a:r>
              <a:rPr sz="2000" b="1" dirty="0">
                <a:latin typeface="Calibri"/>
                <a:cs typeface="Calibri"/>
              </a:rPr>
              <a:t>Indi</a:t>
            </a:r>
            <a:r>
              <a:rPr sz="2000" b="1" spc="-15" dirty="0">
                <a:latin typeface="Calibri"/>
                <a:cs typeface="Calibri"/>
              </a:rPr>
              <a:t>v</a:t>
            </a:r>
            <a:r>
              <a:rPr sz="2000" b="1" dirty="0">
                <a:latin typeface="Calibri"/>
                <a:cs typeface="Calibri"/>
              </a:rPr>
              <a:t>idu</a:t>
            </a:r>
            <a:r>
              <a:rPr sz="2000" b="1" spc="-20" dirty="0">
                <a:latin typeface="Calibri"/>
                <a:cs typeface="Calibri"/>
              </a:rPr>
              <a:t>a</a:t>
            </a:r>
            <a:r>
              <a:rPr sz="2000" b="1" dirty="0">
                <a:latin typeface="Calibri"/>
                <a:cs typeface="Calibri"/>
              </a:rPr>
              <a:t>ls	</a:t>
            </a:r>
            <a:r>
              <a:rPr sz="2000" b="1" spc="-15" dirty="0">
                <a:latin typeface="Calibri"/>
                <a:cs typeface="Calibri"/>
              </a:rPr>
              <a:t>t</a:t>
            </a:r>
            <a:r>
              <a:rPr sz="2000" b="1" spc="-10" dirty="0">
                <a:latin typeface="Calibri"/>
                <a:cs typeface="Calibri"/>
              </a:rPr>
              <a:t>h</a:t>
            </a:r>
            <a:r>
              <a:rPr sz="2000" b="1" spc="-35" dirty="0">
                <a:latin typeface="Calibri"/>
                <a:cs typeface="Calibri"/>
              </a:rPr>
              <a:t>a</a:t>
            </a:r>
            <a:r>
              <a:rPr sz="2000" b="1" dirty="0">
                <a:latin typeface="Calibri"/>
                <a:cs typeface="Calibri"/>
              </a:rPr>
              <a:t>t	per</a:t>
            </a:r>
            <a:r>
              <a:rPr sz="2000" b="1" spc="-40" dirty="0">
                <a:latin typeface="Calibri"/>
                <a:cs typeface="Calibri"/>
              </a:rPr>
              <a:t>f</a:t>
            </a:r>
            <a:r>
              <a:rPr sz="2000" b="1" dirty="0">
                <a:latin typeface="Calibri"/>
                <a:cs typeface="Calibri"/>
              </a:rPr>
              <a:t>orm</a:t>
            </a:r>
            <a:endParaRPr sz="2000" dirty="0">
              <a:latin typeface="Calibri"/>
              <a:cs typeface="Calibri"/>
            </a:endParaRPr>
          </a:p>
          <a:p>
            <a:pPr marL="1612900"/>
            <a:r>
              <a:rPr sz="2000" b="1" dirty="0">
                <a:latin typeface="Calibri"/>
                <a:cs typeface="Calibri"/>
              </a:rPr>
              <a:t>hacking</a:t>
            </a:r>
            <a:r>
              <a:rPr sz="2000" b="1" spc="-30" dirty="0">
                <a:latin typeface="Calibri"/>
                <a:cs typeface="Calibri"/>
              </a:rPr>
              <a:t> </a:t>
            </a:r>
            <a:r>
              <a:rPr sz="2000" b="1" dirty="0">
                <a:latin typeface="Calibri"/>
                <a:cs typeface="Calibri"/>
              </a:rPr>
              <a:t>activities</a:t>
            </a:r>
            <a:endParaRPr sz="2000" dirty="0">
              <a:latin typeface="Calibri"/>
              <a:cs typeface="Calibri"/>
            </a:endParaRPr>
          </a:p>
        </p:txBody>
      </p:sp>
      <p:sp>
        <p:nvSpPr>
          <p:cNvPr id="6" name="object 6"/>
          <p:cNvSpPr txBox="1"/>
          <p:nvPr/>
        </p:nvSpPr>
        <p:spPr>
          <a:xfrm>
            <a:off x="941657" y="2843114"/>
            <a:ext cx="8074659" cy="2281555"/>
          </a:xfrm>
          <a:prstGeom prst="rect">
            <a:avLst/>
          </a:prstGeom>
        </p:spPr>
        <p:txBody>
          <a:bodyPr vert="horz" wrap="square" lIns="0" tIns="124460" rIns="0" bIns="0" rtlCol="0">
            <a:spAutoFit/>
          </a:bodyPr>
          <a:lstStyle/>
          <a:p>
            <a:pPr marL="355600" indent="-342900">
              <a:spcBef>
                <a:spcPts val="980"/>
              </a:spcBef>
              <a:buFont typeface="Arial"/>
              <a:buChar char="•"/>
              <a:tabLst>
                <a:tab pos="354965" algn="l"/>
                <a:tab pos="355600" algn="l"/>
              </a:tabLst>
            </a:pPr>
            <a:r>
              <a:rPr sz="3200" b="1" dirty="0">
                <a:latin typeface="Calibri"/>
                <a:cs typeface="Calibri"/>
              </a:rPr>
              <a:t>Suicide</a:t>
            </a:r>
            <a:r>
              <a:rPr sz="3200" b="1" spc="-40" dirty="0">
                <a:latin typeface="Calibri"/>
                <a:cs typeface="Calibri"/>
              </a:rPr>
              <a:t> </a:t>
            </a:r>
            <a:r>
              <a:rPr sz="3200" b="1" spc="-20" dirty="0">
                <a:latin typeface="Calibri"/>
                <a:cs typeface="Calibri"/>
              </a:rPr>
              <a:t>hackers</a:t>
            </a:r>
            <a:endParaRPr sz="3200">
              <a:latin typeface="Calibri"/>
              <a:cs typeface="Calibri"/>
            </a:endParaRPr>
          </a:p>
          <a:p>
            <a:pPr marL="1612900" marR="5080" lvl="1" indent="-228600" algn="just">
              <a:spcBef>
                <a:spcPts val="555"/>
              </a:spcBef>
              <a:buFont typeface="Wingdings"/>
              <a:buChar char=""/>
              <a:tabLst>
                <a:tab pos="1613535" algn="l"/>
              </a:tabLst>
            </a:pPr>
            <a:r>
              <a:rPr sz="2000" b="1" spc="-5" dirty="0">
                <a:latin typeface="Calibri"/>
                <a:cs typeface="Calibri"/>
              </a:rPr>
              <a:t>Individuals whom </a:t>
            </a:r>
            <a:r>
              <a:rPr sz="2000" b="1" spc="-15" dirty="0">
                <a:latin typeface="Calibri"/>
                <a:cs typeface="Calibri"/>
              </a:rPr>
              <a:t>want to </a:t>
            </a:r>
            <a:r>
              <a:rPr sz="2000" b="1" spc="-10" dirty="0">
                <a:latin typeface="Calibri"/>
                <a:cs typeface="Calibri"/>
              </a:rPr>
              <a:t>fail </a:t>
            </a:r>
            <a:r>
              <a:rPr sz="2000" b="1" dirty="0">
                <a:latin typeface="Calibri"/>
                <a:cs typeface="Calibri"/>
              </a:rPr>
              <a:t>a </a:t>
            </a:r>
            <a:r>
              <a:rPr sz="2000" b="1" spc="-5" dirty="0">
                <a:latin typeface="Calibri"/>
                <a:cs typeface="Calibri"/>
              </a:rPr>
              <a:t>computing </a:t>
            </a:r>
            <a:r>
              <a:rPr sz="2000" b="1" spc="-20" dirty="0">
                <a:latin typeface="Calibri"/>
                <a:cs typeface="Calibri"/>
              </a:rPr>
              <a:t>system for </a:t>
            </a:r>
            <a:r>
              <a:rPr sz="2000" b="1" dirty="0">
                <a:latin typeface="Calibri"/>
                <a:cs typeface="Calibri"/>
              </a:rPr>
              <a:t>a  </a:t>
            </a:r>
            <a:r>
              <a:rPr sz="2000" b="1" spc="-5" dirty="0">
                <a:latin typeface="Calibri"/>
                <a:cs typeface="Calibri"/>
              </a:rPr>
              <a:t>personal </a:t>
            </a:r>
            <a:r>
              <a:rPr sz="2000" b="1" spc="-10" dirty="0">
                <a:latin typeface="Calibri"/>
                <a:cs typeface="Calibri"/>
              </a:rPr>
              <a:t>‘reason’ </a:t>
            </a:r>
            <a:r>
              <a:rPr sz="2000" b="1" dirty="0">
                <a:latin typeface="Calibri"/>
                <a:cs typeface="Calibri"/>
              </a:rPr>
              <a:t>or</a:t>
            </a:r>
            <a:r>
              <a:rPr sz="2000" b="1" spc="-30" dirty="0">
                <a:latin typeface="Calibri"/>
                <a:cs typeface="Calibri"/>
              </a:rPr>
              <a:t> </a:t>
            </a:r>
            <a:r>
              <a:rPr sz="2000" b="1" spc="-15" dirty="0">
                <a:latin typeface="Calibri"/>
                <a:cs typeface="Calibri"/>
              </a:rPr>
              <a:t>‘cause’</a:t>
            </a:r>
            <a:endParaRPr sz="2000">
              <a:latin typeface="Calibri"/>
              <a:cs typeface="Calibri"/>
            </a:endParaRPr>
          </a:p>
          <a:p>
            <a:pPr marL="1612900" marR="5715" lvl="1" indent="-228600" algn="just">
              <a:spcBef>
                <a:spcPts val="480"/>
              </a:spcBef>
              <a:buFont typeface="Wingdings"/>
              <a:buChar char=""/>
              <a:tabLst>
                <a:tab pos="1613535" algn="l"/>
              </a:tabLst>
            </a:pPr>
            <a:r>
              <a:rPr sz="2000" b="1" spc="-5" dirty="0">
                <a:latin typeface="Calibri"/>
                <a:cs typeface="Calibri"/>
              </a:rPr>
              <a:t>Not worried </a:t>
            </a:r>
            <a:r>
              <a:rPr sz="2000" b="1" dirty="0">
                <a:latin typeface="Calibri"/>
                <a:cs typeface="Calibri"/>
              </a:rPr>
              <a:t>about the serious </a:t>
            </a:r>
            <a:r>
              <a:rPr sz="2000" b="1" spc="-5" dirty="0">
                <a:latin typeface="Calibri"/>
                <a:cs typeface="Calibri"/>
              </a:rPr>
              <a:t>consequences </a:t>
            </a:r>
            <a:r>
              <a:rPr sz="2000" b="1" spc="-10" dirty="0">
                <a:latin typeface="Calibri"/>
                <a:cs typeface="Calibri"/>
              </a:rPr>
              <a:t>that they </a:t>
            </a:r>
            <a:r>
              <a:rPr sz="2000" b="1" spc="-15" dirty="0">
                <a:latin typeface="Calibri"/>
                <a:cs typeface="Calibri"/>
              </a:rPr>
              <a:t>may  have to </a:t>
            </a:r>
            <a:r>
              <a:rPr sz="2000" b="1" spc="-10" dirty="0">
                <a:latin typeface="Calibri"/>
                <a:cs typeface="Calibri"/>
              </a:rPr>
              <a:t>face </a:t>
            </a:r>
            <a:r>
              <a:rPr sz="2000" b="1" spc="-5" dirty="0">
                <a:latin typeface="Calibri"/>
                <a:cs typeface="Calibri"/>
              </a:rPr>
              <a:t>as </a:t>
            </a:r>
            <a:r>
              <a:rPr sz="2000" b="1" dirty="0">
                <a:latin typeface="Calibri"/>
                <a:cs typeface="Calibri"/>
              </a:rPr>
              <a:t>a </a:t>
            </a:r>
            <a:r>
              <a:rPr sz="2000" b="1" spc="-10" dirty="0">
                <a:latin typeface="Calibri"/>
                <a:cs typeface="Calibri"/>
              </a:rPr>
              <a:t>result </a:t>
            </a:r>
            <a:r>
              <a:rPr sz="2000" b="1" dirty="0">
                <a:latin typeface="Calibri"/>
                <a:cs typeface="Calibri"/>
              </a:rPr>
              <a:t>of </a:t>
            </a:r>
            <a:r>
              <a:rPr sz="2000" b="1" spc="-5" dirty="0">
                <a:latin typeface="Calibri"/>
                <a:cs typeface="Calibri"/>
              </a:rPr>
              <a:t>their </a:t>
            </a:r>
            <a:r>
              <a:rPr sz="2000" b="1" dirty="0">
                <a:latin typeface="Calibri"/>
                <a:cs typeface="Calibri"/>
              </a:rPr>
              <a:t>damaging </a:t>
            </a:r>
            <a:r>
              <a:rPr sz="2000" b="1" spc="-5" dirty="0">
                <a:latin typeface="Calibri"/>
                <a:cs typeface="Calibri"/>
              </a:rPr>
              <a:t>activities i.e being  jailed </a:t>
            </a:r>
            <a:r>
              <a:rPr sz="2000" b="1" spc="-10" dirty="0">
                <a:latin typeface="Calibri"/>
                <a:cs typeface="Calibri"/>
              </a:rPr>
              <a:t>for many</a:t>
            </a:r>
            <a:r>
              <a:rPr sz="2000" b="1" spc="-15" dirty="0">
                <a:latin typeface="Calibri"/>
                <a:cs typeface="Calibri"/>
              </a:rPr>
              <a:t> years</a:t>
            </a:r>
            <a:endParaRPr sz="2000">
              <a:latin typeface="Calibri"/>
              <a:cs typeface="Calibri"/>
            </a:endParaRPr>
          </a:p>
        </p:txBody>
      </p:sp>
    </p:spTree>
    <p:extLst>
      <p:ext uri="{BB962C8B-B14F-4D97-AF65-F5344CB8AC3E}">
        <p14:creationId xmlns:p14="http://schemas.microsoft.com/office/powerpoint/2010/main" val="30623359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826232" y="156931"/>
            <a:ext cx="4765676" cy="690004"/>
          </a:xfrm>
          <a:prstGeom prst="rect">
            <a:avLst/>
          </a:prstGeom>
        </p:spPr>
        <p:txBody>
          <a:bodyPr vert="horz" wrap="square" lIns="0" tIns="12771" rIns="0" bIns="0" rtlCol="0" anchor="ctr">
            <a:spAutoFit/>
          </a:bodyPr>
          <a:lstStyle/>
          <a:p>
            <a:pPr marL="12771">
              <a:lnSpc>
                <a:spcPct val="100000"/>
              </a:lnSpc>
              <a:spcBef>
                <a:spcPts val="101"/>
              </a:spcBef>
            </a:pPr>
            <a:r>
              <a:rPr sz="4400" b="0" spc="-5" dirty="0">
                <a:latin typeface="+mj-lt"/>
              </a:rPr>
              <a:t>Hacker</a:t>
            </a:r>
            <a:r>
              <a:rPr sz="4400" b="0" spc="-65" dirty="0">
                <a:latin typeface="+mj-lt"/>
              </a:rPr>
              <a:t> </a:t>
            </a:r>
            <a:r>
              <a:rPr sz="4400" b="0" spc="-10" dirty="0">
                <a:latin typeface="+mj-lt"/>
              </a:rPr>
              <a:t>Classes</a:t>
            </a:r>
          </a:p>
        </p:txBody>
      </p:sp>
      <p:sp>
        <p:nvSpPr>
          <p:cNvPr id="4" name="object 4"/>
          <p:cNvSpPr txBox="1"/>
          <p:nvPr/>
        </p:nvSpPr>
        <p:spPr>
          <a:xfrm>
            <a:off x="826232" y="1173516"/>
            <a:ext cx="3948138" cy="5110101"/>
          </a:xfrm>
          <a:prstGeom prst="rect">
            <a:avLst/>
          </a:prstGeom>
        </p:spPr>
        <p:txBody>
          <a:bodyPr vert="horz" wrap="square" lIns="0" tIns="105360" rIns="0" bIns="0" rtlCol="0">
            <a:spAutoFit/>
          </a:bodyPr>
          <a:lstStyle/>
          <a:p>
            <a:pPr marL="229242" indent="-217109">
              <a:spcBef>
                <a:spcPts val="830"/>
              </a:spcBef>
              <a:buClr>
                <a:srgbClr val="FC0128"/>
              </a:buClr>
              <a:buSzPct val="75000"/>
              <a:buFont typeface="Wingdings"/>
              <a:buChar char=""/>
              <a:tabLst>
                <a:tab pos="229880" algn="l"/>
              </a:tabLst>
            </a:pPr>
            <a:r>
              <a:rPr sz="2413" b="1" spc="-5" dirty="0">
                <a:cs typeface="Georgia"/>
              </a:rPr>
              <a:t>Black </a:t>
            </a:r>
            <a:r>
              <a:rPr sz="2413" b="1" spc="-10" dirty="0">
                <a:cs typeface="Georgia"/>
              </a:rPr>
              <a:t>hats</a:t>
            </a:r>
            <a:endParaRPr sz="2413" dirty="0">
              <a:cs typeface="Georgia"/>
            </a:endParaRPr>
          </a:p>
          <a:p>
            <a:pPr marL="759243" marR="5108" lvl="1" indent="-287350">
              <a:lnSpc>
                <a:spcPct val="90100"/>
              </a:lnSpc>
              <a:spcBef>
                <a:spcPts val="850"/>
              </a:spcBef>
              <a:buClr>
                <a:srgbClr val="650033"/>
              </a:buClr>
              <a:buChar char="•"/>
              <a:tabLst>
                <a:tab pos="759243" algn="l"/>
                <a:tab pos="759882" algn="l"/>
              </a:tabLst>
            </a:pPr>
            <a:r>
              <a:rPr sz="2011" spc="-5" dirty="0">
                <a:cs typeface="Georgia"/>
              </a:rPr>
              <a:t>Individuals with  extraordinary computing  skills, resorting to malicious  or destructive activities.  Also known as</a:t>
            </a:r>
            <a:r>
              <a:rPr sz="2011" spc="5" dirty="0">
                <a:cs typeface="Georgia"/>
              </a:rPr>
              <a:t> </a:t>
            </a:r>
            <a:r>
              <a:rPr sz="2011" spc="-5" dirty="0">
                <a:cs typeface="Georgia"/>
              </a:rPr>
              <a:t>‘Crackers.’</a:t>
            </a:r>
            <a:endParaRPr sz="2011" dirty="0">
              <a:cs typeface="Georgia"/>
            </a:endParaRPr>
          </a:p>
          <a:p>
            <a:pPr marL="229242" indent="-217109">
              <a:spcBef>
                <a:spcPts val="719"/>
              </a:spcBef>
              <a:buClr>
                <a:srgbClr val="FC0128"/>
              </a:buClr>
              <a:buSzPct val="75000"/>
              <a:buFont typeface="Wingdings"/>
              <a:buChar char=""/>
              <a:tabLst>
                <a:tab pos="229880" algn="l"/>
              </a:tabLst>
            </a:pPr>
            <a:r>
              <a:rPr sz="2413" b="1" spc="-5" dirty="0">
                <a:cs typeface="Georgia"/>
              </a:rPr>
              <a:t>White </a:t>
            </a:r>
            <a:r>
              <a:rPr sz="2413" b="1" spc="-10" dirty="0">
                <a:cs typeface="Georgia"/>
              </a:rPr>
              <a:t>Hats</a:t>
            </a:r>
            <a:endParaRPr sz="2413" dirty="0">
              <a:cs typeface="Georgia"/>
            </a:endParaRPr>
          </a:p>
          <a:p>
            <a:pPr marL="759243" marR="402929" lvl="1" indent="-287350">
              <a:lnSpc>
                <a:spcPct val="90100"/>
              </a:lnSpc>
              <a:spcBef>
                <a:spcPts val="845"/>
              </a:spcBef>
              <a:buClr>
                <a:srgbClr val="650033"/>
              </a:buClr>
              <a:buChar char="•"/>
              <a:tabLst>
                <a:tab pos="759243" algn="l"/>
                <a:tab pos="759882" algn="l"/>
              </a:tabLst>
            </a:pPr>
            <a:r>
              <a:rPr sz="2011" spc="-5" dirty="0">
                <a:cs typeface="Georgia"/>
              </a:rPr>
              <a:t>Individuals professing  hacker skills and using  them for defensive  purposes. Also known as  ‘Security</a:t>
            </a:r>
            <a:r>
              <a:rPr sz="2011" spc="-10" dirty="0">
                <a:cs typeface="Georgia"/>
              </a:rPr>
              <a:t> </a:t>
            </a:r>
            <a:r>
              <a:rPr sz="2011" spc="-5" dirty="0">
                <a:cs typeface="Georgia"/>
              </a:rPr>
              <a:t>Analysts’.</a:t>
            </a:r>
            <a:endParaRPr sz="2011" dirty="0">
              <a:cs typeface="Georgia"/>
            </a:endParaRPr>
          </a:p>
          <a:p>
            <a:pPr marL="229242" indent="-217109">
              <a:spcBef>
                <a:spcPts val="719"/>
              </a:spcBef>
              <a:buClr>
                <a:srgbClr val="FC0128"/>
              </a:buClr>
              <a:buSzPct val="75000"/>
              <a:buFont typeface="Wingdings"/>
              <a:buChar char=""/>
              <a:tabLst>
                <a:tab pos="229880" algn="l"/>
              </a:tabLst>
            </a:pPr>
            <a:r>
              <a:rPr sz="2413" b="1" spc="-5" dirty="0">
                <a:cs typeface="Georgia"/>
              </a:rPr>
              <a:t>Gray</a:t>
            </a:r>
            <a:r>
              <a:rPr sz="2413" b="1" spc="-80" dirty="0">
                <a:cs typeface="Georgia"/>
              </a:rPr>
              <a:t> </a:t>
            </a:r>
            <a:r>
              <a:rPr sz="2413" b="1" spc="-10" dirty="0">
                <a:cs typeface="Georgia"/>
              </a:rPr>
              <a:t>Hats</a:t>
            </a:r>
            <a:endParaRPr sz="2413" dirty="0">
              <a:cs typeface="Georgia"/>
            </a:endParaRPr>
          </a:p>
          <a:p>
            <a:pPr marL="759243" marR="151976" lvl="1" indent="-287350">
              <a:lnSpc>
                <a:spcPts val="2172"/>
              </a:lnSpc>
              <a:spcBef>
                <a:spcPts val="880"/>
              </a:spcBef>
              <a:buClr>
                <a:srgbClr val="650033"/>
              </a:buClr>
              <a:buChar char="•"/>
              <a:tabLst>
                <a:tab pos="759243" algn="l"/>
                <a:tab pos="759882" algn="l"/>
              </a:tabLst>
            </a:pPr>
            <a:r>
              <a:rPr sz="2011" spc="-5" dirty="0">
                <a:cs typeface="Georgia"/>
              </a:rPr>
              <a:t>Individuals who work both  offensively and</a:t>
            </a:r>
            <a:r>
              <a:rPr sz="2011" dirty="0">
                <a:cs typeface="Georgia"/>
              </a:rPr>
              <a:t> </a:t>
            </a:r>
            <a:r>
              <a:rPr sz="2011" spc="-5" dirty="0">
                <a:cs typeface="Georgia"/>
              </a:rPr>
              <a:t>defensively</a:t>
            </a:r>
            <a:endParaRPr sz="2011" dirty="0">
              <a:cs typeface="Georgia"/>
            </a:endParaRPr>
          </a:p>
        </p:txBody>
      </p:sp>
      <p:sp>
        <p:nvSpPr>
          <p:cNvPr id="5" name="object 5"/>
          <p:cNvSpPr txBox="1"/>
          <p:nvPr/>
        </p:nvSpPr>
        <p:spPr>
          <a:xfrm>
            <a:off x="1573326" y="6202720"/>
            <a:ext cx="1886908" cy="332045"/>
          </a:xfrm>
          <a:prstGeom prst="rect">
            <a:avLst/>
          </a:prstGeom>
        </p:spPr>
        <p:txBody>
          <a:bodyPr vert="horz" wrap="square" lIns="0" tIns="12132" rIns="0" bIns="0" rtlCol="0">
            <a:spAutoFit/>
          </a:bodyPr>
          <a:lstStyle/>
          <a:p>
            <a:pPr marL="12771">
              <a:spcBef>
                <a:spcPts val="96"/>
              </a:spcBef>
            </a:pPr>
            <a:r>
              <a:rPr sz="2011" spc="-5" dirty="0">
                <a:cs typeface="Georgia"/>
              </a:rPr>
              <a:t>at various</a:t>
            </a:r>
            <a:r>
              <a:rPr sz="2011" spc="-45" dirty="0">
                <a:cs typeface="Georgia"/>
              </a:rPr>
              <a:t> </a:t>
            </a:r>
            <a:r>
              <a:rPr sz="2011" spc="-5" dirty="0">
                <a:cs typeface="Georgia"/>
              </a:rPr>
              <a:t>times.</a:t>
            </a:r>
            <a:endParaRPr sz="2011">
              <a:cs typeface="Georgia"/>
            </a:endParaRPr>
          </a:p>
        </p:txBody>
      </p:sp>
      <p:sp>
        <p:nvSpPr>
          <p:cNvPr id="6" name="object 6"/>
          <p:cNvSpPr txBox="1"/>
          <p:nvPr/>
        </p:nvSpPr>
        <p:spPr>
          <a:xfrm>
            <a:off x="5040645" y="1166582"/>
            <a:ext cx="3999861" cy="5283291"/>
          </a:xfrm>
          <a:prstGeom prst="rect">
            <a:avLst/>
          </a:prstGeom>
        </p:spPr>
        <p:txBody>
          <a:bodyPr vert="horz" wrap="square" lIns="0" tIns="142396" rIns="0" bIns="0" rtlCol="0">
            <a:spAutoFit/>
          </a:bodyPr>
          <a:lstStyle/>
          <a:p>
            <a:pPr marL="229242" indent="-217109">
              <a:spcBef>
                <a:spcPts val="1121"/>
              </a:spcBef>
              <a:buClr>
                <a:srgbClr val="FC0128"/>
              </a:buClr>
              <a:buSzPct val="75000"/>
              <a:buFont typeface="Wingdings"/>
              <a:buChar char=""/>
              <a:tabLst>
                <a:tab pos="229880" algn="l"/>
              </a:tabLst>
            </a:pPr>
            <a:r>
              <a:rPr sz="2413" b="1" spc="-5" dirty="0">
                <a:cs typeface="Georgia"/>
              </a:rPr>
              <a:t>Ethical Hacker</a:t>
            </a:r>
            <a:r>
              <a:rPr sz="2413" b="1" spc="-30" dirty="0">
                <a:cs typeface="Georgia"/>
              </a:rPr>
              <a:t> </a:t>
            </a:r>
            <a:r>
              <a:rPr sz="2413" b="1" spc="-10" dirty="0">
                <a:cs typeface="Georgia"/>
              </a:rPr>
              <a:t>Classes</a:t>
            </a:r>
            <a:endParaRPr sz="2413" dirty="0">
              <a:cs typeface="Georgia"/>
            </a:endParaRPr>
          </a:p>
          <a:p>
            <a:pPr marL="759243" lvl="1" indent="-287350">
              <a:spcBef>
                <a:spcPts val="849"/>
              </a:spcBef>
              <a:buClr>
                <a:srgbClr val="650033"/>
              </a:buClr>
              <a:buFont typeface="Georgia"/>
              <a:buChar char="•"/>
              <a:tabLst>
                <a:tab pos="759243" algn="l"/>
                <a:tab pos="759882" algn="l"/>
              </a:tabLst>
            </a:pPr>
            <a:r>
              <a:rPr sz="2011" b="1" u="heavy" spc="-5" dirty="0">
                <a:uFill>
                  <a:solidFill>
                    <a:srgbClr val="000000"/>
                  </a:solidFill>
                </a:uFill>
                <a:cs typeface="Georgia"/>
              </a:rPr>
              <a:t>Former Black Hats</a:t>
            </a:r>
            <a:endParaRPr sz="2011" dirty="0">
              <a:cs typeface="Georgia"/>
            </a:endParaRPr>
          </a:p>
          <a:p>
            <a:pPr marL="1162172" lvl="2" indent="-229880">
              <a:spcBef>
                <a:spcPts val="769"/>
              </a:spcBef>
              <a:buClr>
                <a:srgbClr val="919191"/>
              </a:buClr>
              <a:buChar char="–"/>
              <a:tabLst>
                <a:tab pos="1162172" algn="l"/>
              </a:tabLst>
            </a:pPr>
            <a:r>
              <a:rPr sz="1810" spc="-5" dirty="0">
                <a:cs typeface="Georgia"/>
              </a:rPr>
              <a:t>Reformed</a:t>
            </a:r>
            <a:r>
              <a:rPr sz="1810" spc="-10" dirty="0">
                <a:cs typeface="Georgia"/>
              </a:rPr>
              <a:t> </a:t>
            </a:r>
            <a:r>
              <a:rPr sz="1810" spc="-5" dirty="0">
                <a:cs typeface="Georgia"/>
              </a:rPr>
              <a:t>crackers</a:t>
            </a:r>
            <a:endParaRPr sz="1810" dirty="0">
              <a:cs typeface="Georgia"/>
            </a:endParaRPr>
          </a:p>
          <a:p>
            <a:pPr marL="1162172" lvl="2" indent="-229880">
              <a:spcBef>
                <a:spcPts val="764"/>
              </a:spcBef>
              <a:buClr>
                <a:srgbClr val="919191"/>
              </a:buClr>
              <a:buChar char="–"/>
              <a:tabLst>
                <a:tab pos="1162172" algn="l"/>
              </a:tabLst>
            </a:pPr>
            <a:r>
              <a:rPr sz="1810" spc="-5" dirty="0">
                <a:cs typeface="Georgia"/>
              </a:rPr>
              <a:t>First-hand experience</a:t>
            </a:r>
            <a:endParaRPr sz="1810" dirty="0">
              <a:cs typeface="Georgia"/>
            </a:endParaRPr>
          </a:p>
          <a:p>
            <a:pPr marL="1162172" lvl="2" indent="-229880">
              <a:spcBef>
                <a:spcPts val="774"/>
              </a:spcBef>
              <a:buClr>
                <a:srgbClr val="919191"/>
              </a:buClr>
              <a:buChar char="–"/>
              <a:tabLst>
                <a:tab pos="1162172" algn="l"/>
              </a:tabLst>
            </a:pPr>
            <a:r>
              <a:rPr sz="1810" spc="-5" dirty="0">
                <a:cs typeface="Georgia"/>
              </a:rPr>
              <a:t>Lesser credibility</a:t>
            </a:r>
            <a:r>
              <a:rPr sz="1810" spc="15" dirty="0">
                <a:cs typeface="Georgia"/>
              </a:rPr>
              <a:t> </a:t>
            </a:r>
            <a:r>
              <a:rPr sz="1810" spc="-5" dirty="0">
                <a:cs typeface="Georgia"/>
              </a:rPr>
              <a:t>perceived</a:t>
            </a:r>
            <a:endParaRPr sz="1810" dirty="0">
              <a:cs typeface="Georgia"/>
            </a:endParaRPr>
          </a:p>
          <a:p>
            <a:pPr marL="759243" lvl="1" indent="-287350">
              <a:spcBef>
                <a:spcPts val="840"/>
              </a:spcBef>
              <a:buClr>
                <a:srgbClr val="650033"/>
              </a:buClr>
              <a:buFont typeface="Georgia"/>
              <a:buChar char="•"/>
              <a:tabLst>
                <a:tab pos="759243" algn="l"/>
                <a:tab pos="759882" algn="l"/>
              </a:tabLst>
            </a:pPr>
            <a:r>
              <a:rPr sz="2011" b="1" u="heavy" spc="-5" dirty="0">
                <a:uFill>
                  <a:solidFill>
                    <a:srgbClr val="000000"/>
                  </a:solidFill>
                </a:uFill>
                <a:cs typeface="Georgia"/>
              </a:rPr>
              <a:t>White Hats</a:t>
            </a:r>
            <a:endParaRPr sz="2011" dirty="0">
              <a:cs typeface="Georgia"/>
            </a:endParaRPr>
          </a:p>
          <a:p>
            <a:pPr marL="1162172" marR="31928" lvl="2" indent="-229880">
              <a:spcBef>
                <a:spcPts val="769"/>
              </a:spcBef>
              <a:buClr>
                <a:srgbClr val="919191"/>
              </a:buClr>
              <a:buChar char="–"/>
              <a:tabLst>
                <a:tab pos="1162172" algn="l"/>
              </a:tabLst>
            </a:pPr>
            <a:r>
              <a:rPr sz="1810" spc="-5" dirty="0">
                <a:cs typeface="Georgia"/>
              </a:rPr>
              <a:t>Independent security  consultants </a:t>
            </a:r>
            <a:r>
              <a:rPr sz="1810" dirty="0">
                <a:cs typeface="Georgia"/>
              </a:rPr>
              <a:t>(maybe </a:t>
            </a:r>
            <a:r>
              <a:rPr sz="1810" spc="-5" dirty="0">
                <a:cs typeface="Georgia"/>
              </a:rPr>
              <a:t>groups  as</a:t>
            </a:r>
            <a:r>
              <a:rPr sz="1810" spc="-10" dirty="0">
                <a:cs typeface="Georgia"/>
              </a:rPr>
              <a:t> </a:t>
            </a:r>
            <a:r>
              <a:rPr sz="1810" spc="-5" dirty="0">
                <a:cs typeface="Georgia"/>
              </a:rPr>
              <a:t>well)</a:t>
            </a:r>
            <a:endParaRPr sz="1810" dirty="0">
              <a:cs typeface="Georgia"/>
            </a:endParaRPr>
          </a:p>
          <a:p>
            <a:pPr marL="1162172" marR="5108" lvl="2" indent="-229880">
              <a:spcBef>
                <a:spcPts val="774"/>
              </a:spcBef>
              <a:buClr>
                <a:srgbClr val="919191"/>
              </a:buClr>
              <a:buChar char="–"/>
              <a:tabLst>
                <a:tab pos="1162172" algn="l"/>
              </a:tabLst>
            </a:pPr>
            <a:r>
              <a:rPr sz="1810" spc="-5" dirty="0">
                <a:cs typeface="Georgia"/>
              </a:rPr>
              <a:t>Claims to be knowledgeable  about black hat</a:t>
            </a:r>
            <a:r>
              <a:rPr sz="1810" dirty="0">
                <a:cs typeface="Georgia"/>
              </a:rPr>
              <a:t> activities</a:t>
            </a:r>
          </a:p>
          <a:p>
            <a:pPr marL="759243" lvl="1" indent="-287350">
              <a:spcBef>
                <a:spcPts val="845"/>
              </a:spcBef>
              <a:buClr>
                <a:srgbClr val="650033"/>
              </a:buClr>
              <a:buFont typeface="Georgia"/>
              <a:buChar char="•"/>
              <a:tabLst>
                <a:tab pos="759243" algn="l"/>
                <a:tab pos="759882" algn="l"/>
              </a:tabLst>
            </a:pPr>
            <a:r>
              <a:rPr sz="2011" b="1" u="heavy" spc="-5" dirty="0">
                <a:uFill>
                  <a:solidFill>
                    <a:srgbClr val="000000"/>
                  </a:solidFill>
                </a:uFill>
                <a:cs typeface="Georgia"/>
              </a:rPr>
              <a:t>Consulting Firms</a:t>
            </a:r>
            <a:endParaRPr sz="2011" dirty="0">
              <a:cs typeface="Georgia"/>
            </a:endParaRPr>
          </a:p>
          <a:p>
            <a:pPr marL="1162172" lvl="2" indent="-229880">
              <a:spcBef>
                <a:spcPts val="769"/>
              </a:spcBef>
              <a:buClr>
                <a:srgbClr val="919191"/>
              </a:buClr>
              <a:buChar char="–"/>
              <a:tabLst>
                <a:tab pos="1162172" algn="l"/>
              </a:tabLst>
            </a:pPr>
            <a:r>
              <a:rPr sz="1810" dirty="0">
                <a:cs typeface="Georgia"/>
              </a:rPr>
              <a:t>Part </a:t>
            </a:r>
            <a:r>
              <a:rPr sz="1810" spc="-5" dirty="0">
                <a:cs typeface="Georgia"/>
              </a:rPr>
              <a:t>of </a:t>
            </a:r>
            <a:r>
              <a:rPr sz="1810" dirty="0">
                <a:cs typeface="Georgia"/>
              </a:rPr>
              <a:t>ICT</a:t>
            </a:r>
            <a:r>
              <a:rPr sz="1810" spc="5" dirty="0">
                <a:cs typeface="Georgia"/>
              </a:rPr>
              <a:t> </a:t>
            </a:r>
            <a:r>
              <a:rPr sz="1810" spc="-5" dirty="0">
                <a:cs typeface="Georgia"/>
              </a:rPr>
              <a:t>firms</a:t>
            </a:r>
            <a:endParaRPr sz="1810" dirty="0">
              <a:cs typeface="Georgia"/>
            </a:endParaRPr>
          </a:p>
          <a:p>
            <a:pPr marL="1162172" lvl="2" indent="-229880">
              <a:spcBef>
                <a:spcPts val="769"/>
              </a:spcBef>
              <a:buClr>
                <a:srgbClr val="919191"/>
              </a:buClr>
              <a:buChar char="–"/>
              <a:tabLst>
                <a:tab pos="1162172" algn="l"/>
              </a:tabLst>
            </a:pPr>
            <a:r>
              <a:rPr sz="1810" spc="-5" dirty="0">
                <a:cs typeface="Georgia"/>
              </a:rPr>
              <a:t>Good</a:t>
            </a:r>
            <a:r>
              <a:rPr sz="1810" spc="-10" dirty="0">
                <a:cs typeface="Georgia"/>
              </a:rPr>
              <a:t> </a:t>
            </a:r>
            <a:r>
              <a:rPr sz="1810" spc="-5" dirty="0">
                <a:cs typeface="Georgia"/>
              </a:rPr>
              <a:t>credentials</a:t>
            </a:r>
            <a:endParaRPr sz="1810" dirty="0">
              <a:cs typeface="Georgia"/>
            </a:endParaRPr>
          </a:p>
        </p:txBody>
      </p:sp>
    </p:spTree>
    <p:extLst>
      <p:ext uri="{BB962C8B-B14F-4D97-AF65-F5344CB8AC3E}">
        <p14:creationId xmlns:p14="http://schemas.microsoft.com/office/powerpoint/2010/main" val="4130827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67508" y="146687"/>
            <a:ext cx="3100001" cy="690004"/>
          </a:xfrm>
          <a:prstGeom prst="rect">
            <a:avLst/>
          </a:prstGeom>
        </p:spPr>
        <p:txBody>
          <a:bodyPr vert="horz" wrap="square" lIns="0" tIns="12771" rIns="0" bIns="0" rtlCol="0" anchor="ctr">
            <a:spAutoFit/>
          </a:bodyPr>
          <a:lstStyle/>
          <a:p>
            <a:pPr marL="12771">
              <a:lnSpc>
                <a:spcPct val="100000"/>
              </a:lnSpc>
              <a:spcBef>
                <a:spcPts val="101"/>
              </a:spcBef>
            </a:pPr>
            <a:r>
              <a:rPr spc="-10" dirty="0"/>
              <a:t>Hacktivism</a:t>
            </a:r>
          </a:p>
        </p:txBody>
      </p:sp>
      <p:sp>
        <p:nvSpPr>
          <p:cNvPr id="3" name="object 3"/>
          <p:cNvSpPr txBox="1"/>
          <p:nvPr/>
        </p:nvSpPr>
        <p:spPr>
          <a:xfrm>
            <a:off x="990225" y="1403016"/>
            <a:ext cx="7945446" cy="4312048"/>
          </a:xfrm>
          <a:prstGeom prst="rect">
            <a:avLst/>
          </a:prstGeom>
        </p:spPr>
        <p:txBody>
          <a:bodyPr vert="horz" wrap="square" lIns="0" tIns="177516" rIns="0" bIns="0" rtlCol="0">
            <a:spAutoFit/>
          </a:bodyPr>
          <a:lstStyle/>
          <a:p>
            <a:pPr marL="357591" indent="-344820">
              <a:spcBef>
                <a:spcPts val="1398"/>
              </a:spcBef>
              <a:buClr>
                <a:srgbClr val="FC0128"/>
              </a:buClr>
              <a:buSzPct val="79166"/>
              <a:buFont typeface="Wingdings"/>
              <a:buChar char=""/>
              <a:tabLst>
                <a:tab pos="356953" algn="l"/>
                <a:tab pos="357591" algn="l"/>
              </a:tabLst>
            </a:pPr>
            <a:r>
              <a:rPr sz="2413" spc="-5" dirty="0">
                <a:cs typeface="Georgia"/>
              </a:rPr>
              <a:t>Refers to ‘hacking with </a:t>
            </a:r>
            <a:r>
              <a:rPr sz="2413" dirty="0">
                <a:cs typeface="Georgia"/>
              </a:rPr>
              <a:t>/ </a:t>
            </a:r>
            <a:r>
              <a:rPr sz="2413" spc="-5" dirty="0">
                <a:cs typeface="Georgia"/>
              </a:rPr>
              <a:t>for </a:t>
            </a:r>
            <a:r>
              <a:rPr sz="2413" dirty="0">
                <a:cs typeface="Georgia"/>
              </a:rPr>
              <a:t>a</a:t>
            </a:r>
            <a:r>
              <a:rPr sz="2413" spc="-5" dirty="0">
                <a:cs typeface="Georgia"/>
              </a:rPr>
              <a:t> cause’.</a:t>
            </a:r>
            <a:endParaRPr sz="2413" dirty="0">
              <a:cs typeface="Georgia"/>
            </a:endParaRPr>
          </a:p>
          <a:p>
            <a:pPr marL="357591" indent="-344820">
              <a:spcBef>
                <a:spcPts val="1297"/>
              </a:spcBef>
              <a:buClr>
                <a:srgbClr val="FC0128"/>
              </a:buClr>
              <a:buSzPct val="79166"/>
              <a:buFont typeface="Wingdings"/>
              <a:buChar char=""/>
              <a:tabLst>
                <a:tab pos="356953" algn="l"/>
                <a:tab pos="357591" algn="l"/>
              </a:tabLst>
            </a:pPr>
            <a:r>
              <a:rPr sz="2413" spc="-5" dirty="0">
                <a:cs typeface="Georgia"/>
              </a:rPr>
              <a:t>Comprises of hackers with </a:t>
            </a:r>
            <a:r>
              <a:rPr sz="2413" dirty="0">
                <a:cs typeface="Georgia"/>
              </a:rPr>
              <a:t>a </a:t>
            </a:r>
            <a:r>
              <a:rPr sz="2413" spc="-5" dirty="0">
                <a:cs typeface="Georgia"/>
              </a:rPr>
              <a:t>social </a:t>
            </a:r>
            <a:r>
              <a:rPr sz="2413" dirty="0">
                <a:cs typeface="Georgia"/>
              </a:rPr>
              <a:t>or </a:t>
            </a:r>
            <a:r>
              <a:rPr sz="2413" spc="-5" dirty="0">
                <a:cs typeface="Georgia"/>
              </a:rPr>
              <a:t>political</a:t>
            </a:r>
            <a:r>
              <a:rPr sz="2413" spc="45" dirty="0">
                <a:cs typeface="Georgia"/>
              </a:rPr>
              <a:t> </a:t>
            </a:r>
            <a:r>
              <a:rPr sz="2413" spc="-5" dirty="0">
                <a:cs typeface="Georgia"/>
              </a:rPr>
              <a:t>agenda</a:t>
            </a:r>
            <a:endParaRPr sz="2413" dirty="0">
              <a:cs typeface="Georgia"/>
            </a:endParaRPr>
          </a:p>
          <a:p>
            <a:pPr marL="356953" marR="26819" indent="-344820">
              <a:lnSpc>
                <a:spcPct val="109800"/>
              </a:lnSpc>
              <a:spcBef>
                <a:spcPts val="1016"/>
              </a:spcBef>
              <a:buClr>
                <a:srgbClr val="FC0128"/>
              </a:buClr>
              <a:buSzPct val="79166"/>
              <a:buFont typeface="Wingdings"/>
              <a:buChar char=""/>
              <a:tabLst>
                <a:tab pos="356953" algn="l"/>
                <a:tab pos="357591" algn="l"/>
              </a:tabLst>
            </a:pPr>
            <a:r>
              <a:rPr sz="2413" dirty="0">
                <a:cs typeface="Georgia"/>
              </a:rPr>
              <a:t>Aims </a:t>
            </a:r>
            <a:r>
              <a:rPr sz="2413" spc="-5" dirty="0">
                <a:cs typeface="Georgia"/>
              </a:rPr>
              <a:t>at sending across </a:t>
            </a:r>
            <a:r>
              <a:rPr sz="2413" dirty="0">
                <a:cs typeface="Georgia"/>
              </a:rPr>
              <a:t>a </a:t>
            </a:r>
            <a:r>
              <a:rPr sz="2413" spc="-5" dirty="0">
                <a:cs typeface="Georgia"/>
              </a:rPr>
              <a:t>message through their hacking  activity and gaining visibility for their cause </a:t>
            </a:r>
            <a:r>
              <a:rPr sz="2413" spc="-10" dirty="0">
                <a:cs typeface="Georgia"/>
              </a:rPr>
              <a:t>and  </a:t>
            </a:r>
            <a:r>
              <a:rPr sz="2413" spc="-5" dirty="0">
                <a:cs typeface="Georgia"/>
              </a:rPr>
              <a:t>themselves.</a:t>
            </a:r>
            <a:endParaRPr sz="2413" dirty="0">
              <a:cs typeface="Georgia"/>
            </a:endParaRPr>
          </a:p>
          <a:p>
            <a:pPr marL="356953" marR="5108" indent="-344820">
              <a:lnSpc>
                <a:spcPct val="109800"/>
              </a:lnSpc>
              <a:spcBef>
                <a:spcPts val="1021"/>
              </a:spcBef>
              <a:buClr>
                <a:srgbClr val="FC0128"/>
              </a:buClr>
              <a:buSzPct val="79166"/>
              <a:buFont typeface="Wingdings"/>
              <a:buChar char=""/>
              <a:tabLst>
                <a:tab pos="356953" algn="l"/>
                <a:tab pos="357591" algn="l"/>
              </a:tabLst>
            </a:pPr>
            <a:r>
              <a:rPr sz="2413" spc="-5" dirty="0">
                <a:cs typeface="Georgia"/>
              </a:rPr>
              <a:t>Common targets include government agencies, </a:t>
            </a:r>
            <a:r>
              <a:rPr sz="2413" spc="-10" dirty="0">
                <a:cs typeface="Georgia"/>
              </a:rPr>
              <a:t>MNCs,  </a:t>
            </a:r>
            <a:r>
              <a:rPr sz="2413" spc="-5" dirty="0">
                <a:cs typeface="Georgia"/>
              </a:rPr>
              <a:t>or any other entity perceived as ‘bad’ or ‘wrong’ </a:t>
            </a:r>
            <a:r>
              <a:rPr sz="2413" dirty="0">
                <a:cs typeface="Georgia"/>
              </a:rPr>
              <a:t>by </a:t>
            </a:r>
            <a:r>
              <a:rPr sz="2413" spc="-5" dirty="0">
                <a:cs typeface="Georgia"/>
              </a:rPr>
              <a:t>these  groups </a:t>
            </a:r>
            <a:r>
              <a:rPr sz="2413" dirty="0">
                <a:cs typeface="Georgia"/>
              </a:rPr>
              <a:t>/</a:t>
            </a:r>
            <a:r>
              <a:rPr sz="2413" spc="-10" dirty="0">
                <a:cs typeface="Georgia"/>
              </a:rPr>
              <a:t> individuals.</a:t>
            </a:r>
            <a:endParaRPr sz="2413" dirty="0">
              <a:cs typeface="Georgia"/>
            </a:endParaRPr>
          </a:p>
          <a:p>
            <a:pPr marL="356953" marR="494881" indent="-344820">
              <a:lnSpc>
                <a:spcPct val="109800"/>
              </a:lnSpc>
              <a:spcBef>
                <a:spcPts val="1021"/>
              </a:spcBef>
              <a:buClr>
                <a:srgbClr val="FC0128"/>
              </a:buClr>
              <a:buSzPct val="79166"/>
              <a:buFont typeface="Wingdings"/>
              <a:buChar char=""/>
              <a:tabLst>
                <a:tab pos="356953" algn="l"/>
                <a:tab pos="357591" algn="l"/>
              </a:tabLst>
            </a:pPr>
            <a:r>
              <a:rPr sz="2413" spc="-5" dirty="0">
                <a:cs typeface="Georgia"/>
              </a:rPr>
              <a:t>It remains </a:t>
            </a:r>
            <a:r>
              <a:rPr sz="2413" dirty="0">
                <a:cs typeface="Georgia"/>
              </a:rPr>
              <a:t>a </a:t>
            </a:r>
            <a:r>
              <a:rPr sz="2413" spc="-5" dirty="0">
                <a:cs typeface="Georgia"/>
              </a:rPr>
              <a:t>fact however, that gaining </a:t>
            </a:r>
            <a:r>
              <a:rPr sz="2413" spc="-10" dirty="0">
                <a:cs typeface="Georgia"/>
              </a:rPr>
              <a:t>unauthorized  </a:t>
            </a:r>
            <a:r>
              <a:rPr sz="2413" spc="-5" dirty="0">
                <a:cs typeface="Georgia"/>
              </a:rPr>
              <a:t>access is </a:t>
            </a:r>
            <a:r>
              <a:rPr sz="2413" dirty="0">
                <a:cs typeface="Georgia"/>
              </a:rPr>
              <a:t>a </a:t>
            </a:r>
            <a:r>
              <a:rPr sz="2413" spc="-5" dirty="0">
                <a:cs typeface="Georgia"/>
              </a:rPr>
              <a:t>crime, </a:t>
            </a:r>
            <a:r>
              <a:rPr sz="2413" u="heavy" spc="-5" dirty="0">
                <a:uFill>
                  <a:solidFill>
                    <a:srgbClr val="000000"/>
                  </a:solidFill>
                </a:uFill>
                <a:cs typeface="Georgia"/>
              </a:rPr>
              <a:t>no matter what the</a:t>
            </a:r>
            <a:r>
              <a:rPr sz="2413" u="heavy" spc="-25" dirty="0">
                <a:uFill>
                  <a:solidFill>
                    <a:srgbClr val="000000"/>
                  </a:solidFill>
                </a:uFill>
                <a:cs typeface="Georgia"/>
              </a:rPr>
              <a:t> </a:t>
            </a:r>
            <a:r>
              <a:rPr sz="2413" u="heavy" spc="-10" dirty="0">
                <a:uFill>
                  <a:solidFill>
                    <a:srgbClr val="000000"/>
                  </a:solidFill>
                </a:uFill>
                <a:cs typeface="Georgia"/>
              </a:rPr>
              <a:t>intent.</a:t>
            </a:r>
            <a:endParaRPr sz="2413" dirty="0">
              <a:cs typeface="Georgia"/>
            </a:endParaRPr>
          </a:p>
        </p:txBody>
      </p:sp>
    </p:spTree>
    <p:extLst>
      <p:ext uri="{BB962C8B-B14F-4D97-AF65-F5344CB8AC3E}">
        <p14:creationId xmlns:p14="http://schemas.microsoft.com/office/powerpoint/2010/main" val="38712183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84118" y="170132"/>
            <a:ext cx="6845327" cy="690004"/>
          </a:xfrm>
          <a:prstGeom prst="rect">
            <a:avLst/>
          </a:prstGeom>
        </p:spPr>
        <p:txBody>
          <a:bodyPr vert="horz" wrap="square" lIns="0" tIns="12771" rIns="0" bIns="0" rtlCol="0" anchor="ctr">
            <a:spAutoFit/>
          </a:bodyPr>
          <a:lstStyle/>
          <a:p>
            <a:pPr marL="12771">
              <a:lnSpc>
                <a:spcPct val="100000"/>
              </a:lnSpc>
              <a:spcBef>
                <a:spcPts val="101"/>
              </a:spcBef>
            </a:pPr>
            <a:r>
              <a:rPr spc="-5" dirty="0"/>
              <a:t>What do Ethical Hackers</a:t>
            </a:r>
            <a:r>
              <a:rPr spc="-96" dirty="0"/>
              <a:t> </a:t>
            </a:r>
            <a:r>
              <a:rPr spc="-10" dirty="0"/>
              <a:t>do?</a:t>
            </a:r>
          </a:p>
        </p:txBody>
      </p:sp>
      <p:sp>
        <p:nvSpPr>
          <p:cNvPr id="3" name="object 3"/>
          <p:cNvSpPr txBox="1"/>
          <p:nvPr/>
        </p:nvSpPr>
        <p:spPr>
          <a:xfrm>
            <a:off x="984118" y="1220847"/>
            <a:ext cx="7812628" cy="5003791"/>
          </a:xfrm>
          <a:prstGeom prst="rect">
            <a:avLst/>
          </a:prstGeom>
        </p:spPr>
        <p:txBody>
          <a:bodyPr vert="horz" wrap="square" lIns="0" tIns="54277" rIns="0" bIns="0" rtlCol="0">
            <a:spAutoFit/>
          </a:bodyPr>
          <a:lstStyle/>
          <a:p>
            <a:pPr marL="356953" marR="183266" indent="-344820">
              <a:lnSpc>
                <a:spcPts val="2605"/>
              </a:lnSpc>
              <a:spcBef>
                <a:spcPts val="427"/>
              </a:spcBef>
              <a:buClr>
                <a:srgbClr val="FC0128"/>
              </a:buClr>
              <a:buSzPct val="79166"/>
              <a:buFont typeface="Wingdings"/>
              <a:buChar char=""/>
              <a:tabLst>
                <a:tab pos="356953" algn="l"/>
                <a:tab pos="357591" algn="l"/>
              </a:tabLst>
            </a:pPr>
            <a:r>
              <a:rPr sz="2413" spc="-5" dirty="0">
                <a:cs typeface="Georgia"/>
              </a:rPr>
              <a:t>“</a:t>
            </a:r>
            <a:r>
              <a:rPr sz="2413" i="1" spc="-5" dirty="0">
                <a:cs typeface="Georgia"/>
              </a:rPr>
              <a:t>If you know the enemy and know yourself, you need  not fear the result of </a:t>
            </a:r>
            <a:r>
              <a:rPr sz="2413" i="1" dirty="0">
                <a:cs typeface="Georgia"/>
              </a:rPr>
              <a:t>a </a:t>
            </a:r>
            <a:r>
              <a:rPr sz="2413" i="1" spc="-5" dirty="0">
                <a:cs typeface="Georgia"/>
              </a:rPr>
              <a:t>hundred</a:t>
            </a:r>
            <a:r>
              <a:rPr sz="2413" i="1" dirty="0">
                <a:cs typeface="Georgia"/>
              </a:rPr>
              <a:t> </a:t>
            </a:r>
            <a:r>
              <a:rPr sz="2413" i="1" spc="-5" dirty="0">
                <a:cs typeface="Georgia"/>
              </a:rPr>
              <a:t>battles.”</a:t>
            </a:r>
            <a:endParaRPr sz="2413" dirty="0">
              <a:cs typeface="Georgia"/>
            </a:endParaRPr>
          </a:p>
          <a:p>
            <a:pPr marL="931653">
              <a:spcBef>
                <a:spcPts val="503"/>
              </a:spcBef>
            </a:pPr>
            <a:r>
              <a:rPr sz="1810" spc="-5" dirty="0">
                <a:solidFill>
                  <a:srgbClr val="919191"/>
                </a:solidFill>
                <a:cs typeface="Georgia"/>
              </a:rPr>
              <a:t>– </a:t>
            </a:r>
            <a:r>
              <a:rPr sz="1810" i="1" spc="-5" dirty="0">
                <a:cs typeface="Georgia"/>
              </a:rPr>
              <a:t>– Sun Tzu, </a:t>
            </a:r>
            <a:r>
              <a:rPr sz="1810" spc="-5" dirty="0">
                <a:cs typeface="Georgia"/>
              </a:rPr>
              <a:t>Art of</a:t>
            </a:r>
            <a:r>
              <a:rPr sz="1810" spc="-201" dirty="0">
                <a:cs typeface="Georgia"/>
              </a:rPr>
              <a:t> </a:t>
            </a:r>
            <a:r>
              <a:rPr sz="1810" dirty="0">
                <a:cs typeface="Georgia"/>
              </a:rPr>
              <a:t>War</a:t>
            </a:r>
          </a:p>
          <a:p>
            <a:pPr marL="357591" indent="-344820">
              <a:spcBef>
                <a:spcPts val="734"/>
              </a:spcBef>
              <a:buClr>
                <a:srgbClr val="FC0128"/>
              </a:buClr>
              <a:buSzPct val="79166"/>
              <a:buFont typeface="Wingdings"/>
              <a:buChar char=""/>
              <a:tabLst>
                <a:tab pos="356953" algn="l"/>
                <a:tab pos="357591" algn="l"/>
              </a:tabLst>
            </a:pPr>
            <a:r>
              <a:rPr sz="2413" spc="-5" dirty="0">
                <a:cs typeface="Georgia"/>
              </a:rPr>
              <a:t>Ethical hackers tries to answer:</a:t>
            </a:r>
            <a:endParaRPr sz="2413" dirty="0">
              <a:cs typeface="Georgia"/>
            </a:endParaRPr>
          </a:p>
          <a:p>
            <a:pPr marL="759243" marR="1497414" lvl="1" indent="-287350">
              <a:lnSpc>
                <a:spcPts val="2172"/>
              </a:lnSpc>
              <a:spcBef>
                <a:spcPts val="885"/>
              </a:spcBef>
              <a:buClr>
                <a:srgbClr val="650033"/>
              </a:buClr>
              <a:buChar char="•"/>
              <a:tabLst>
                <a:tab pos="759243" algn="l"/>
                <a:tab pos="759882" algn="l"/>
              </a:tabLst>
            </a:pPr>
            <a:r>
              <a:rPr sz="2011" spc="-5" dirty="0">
                <a:cs typeface="Georgia"/>
              </a:rPr>
              <a:t>What can the intruder see on the target system?  (Reconnaissance and Scanning phase of</a:t>
            </a:r>
            <a:r>
              <a:rPr sz="2011" spc="65" dirty="0">
                <a:cs typeface="Georgia"/>
              </a:rPr>
              <a:t> </a:t>
            </a:r>
            <a:r>
              <a:rPr sz="2011" spc="-5" dirty="0">
                <a:cs typeface="Georgia"/>
              </a:rPr>
              <a:t>hacking)</a:t>
            </a:r>
            <a:endParaRPr sz="2011" dirty="0">
              <a:cs typeface="Georgia"/>
            </a:endParaRPr>
          </a:p>
          <a:p>
            <a:pPr marL="759243" marR="601520" lvl="1" indent="-287350">
              <a:lnSpc>
                <a:spcPts val="2182"/>
              </a:lnSpc>
              <a:spcBef>
                <a:spcPts val="835"/>
              </a:spcBef>
              <a:buClr>
                <a:srgbClr val="650033"/>
              </a:buClr>
              <a:buChar char="•"/>
              <a:tabLst>
                <a:tab pos="759243" algn="l"/>
                <a:tab pos="759882" algn="l"/>
              </a:tabLst>
            </a:pPr>
            <a:r>
              <a:rPr sz="2011" spc="-5" dirty="0">
                <a:cs typeface="Georgia"/>
              </a:rPr>
              <a:t>What can an intruder do with that information? (Gaining  Access and Maintaining Access</a:t>
            </a:r>
            <a:r>
              <a:rPr sz="2011" spc="15" dirty="0">
                <a:cs typeface="Georgia"/>
              </a:rPr>
              <a:t> </a:t>
            </a:r>
            <a:r>
              <a:rPr sz="2011" spc="-5" dirty="0">
                <a:cs typeface="Georgia"/>
              </a:rPr>
              <a:t>phases)</a:t>
            </a:r>
            <a:endParaRPr sz="2011" dirty="0">
              <a:cs typeface="Georgia"/>
            </a:endParaRPr>
          </a:p>
          <a:p>
            <a:pPr marL="759243" marR="525532" lvl="1" indent="-287350">
              <a:lnSpc>
                <a:spcPts val="2172"/>
              </a:lnSpc>
              <a:spcBef>
                <a:spcPts val="840"/>
              </a:spcBef>
              <a:buClr>
                <a:srgbClr val="650033"/>
              </a:buClr>
              <a:buChar char="•"/>
              <a:tabLst>
                <a:tab pos="759243" algn="l"/>
                <a:tab pos="759882" algn="l"/>
              </a:tabLst>
            </a:pPr>
            <a:r>
              <a:rPr sz="2011" spc="-5" dirty="0">
                <a:cs typeface="Georgia"/>
              </a:rPr>
              <a:t>Does anyone at the target notice the intruders attempts or  success? (Reconnaissance and Covering Tracks</a:t>
            </a:r>
            <a:r>
              <a:rPr sz="2011" spc="55" dirty="0">
                <a:cs typeface="Georgia"/>
              </a:rPr>
              <a:t> </a:t>
            </a:r>
            <a:r>
              <a:rPr sz="2011" spc="-5" dirty="0">
                <a:cs typeface="Georgia"/>
              </a:rPr>
              <a:t>phases)</a:t>
            </a:r>
            <a:endParaRPr sz="2011" dirty="0">
              <a:cs typeface="Georgia"/>
            </a:endParaRPr>
          </a:p>
          <a:p>
            <a:pPr marL="356953" marR="5108" indent="-344820">
              <a:lnSpc>
                <a:spcPct val="89900"/>
              </a:lnSpc>
              <a:spcBef>
                <a:spcPts val="980"/>
              </a:spcBef>
              <a:buClr>
                <a:srgbClr val="FC0128"/>
              </a:buClr>
              <a:buSzPct val="79166"/>
              <a:buFont typeface="Wingdings"/>
              <a:buChar char=""/>
              <a:tabLst>
                <a:tab pos="356953" algn="l"/>
                <a:tab pos="357591" algn="l"/>
              </a:tabLst>
            </a:pPr>
            <a:r>
              <a:rPr sz="2413" spc="-5" dirty="0">
                <a:cs typeface="Georgia"/>
              </a:rPr>
              <a:t>If hired by any organization, </a:t>
            </a:r>
            <a:r>
              <a:rPr sz="2413" dirty="0">
                <a:cs typeface="Georgia"/>
              </a:rPr>
              <a:t>an </a:t>
            </a:r>
            <a:r>
              <a:rPr sz="2413" spc="-5" dirty="0">
                <a:cs typeface="Georgia"/>
              </a:rPr>
              <a:t>ethical hacker asks the  organization </a:t>
            </a:r>
            <a:r>
              <a:rPr sz="2413" i="1" u="heavy" spc="-5" dirty="0">
                <a:uFill>
                  <a:solidFill>
                    <a:srgbClr val="000000"/>
                  </a:solidFill>
                </a:uFill>
                <a:cs typeface="Georgia"/>
              </a:rPr>
              <a:t>what</a:t>
            </a:r>
            <a:r>
              <a:rPr sz="2413" i="1" spc="-5" dirty="0">
                <a:cs typeface="Georgia"/>
              </a:rPr>
              <a:t> </a:t>
            </a:r>
            <a:r>
              <a:rPr sz="2413" spc="-5" dirty="0">
                <a:cs typeface="Georgia"/>
              </a:rPr>
              <a:t>it is trying to protect, </a:t>
            </a:r>
            <a:r>
              <a:rPr sz="2413" i="1" u="heavy" spc="-5" dirty="0">
                <a:uFill>
                  <a:solidFill>
                    <a:srgbClr val="000000"/>
                  </a:solidFill>
                </a:uFill>
                <a:cs typeface="Georgia"/>
              </a:rPr>
              <a:t>against </a:t>
            </a:r>
            <a:r>
              <a:rPr sz="2413" i="1" u="heavy" spc="-10" dirty="0">
                <a:uFill>
                  <a:solidFill>
                    <a:srgbClr val="000000"/>
                  </a:solidFill>
                </a:uFill>
                <a:cs typeface="Georgia"/>
              </a:rPr>
              <a:t>whom </a:t>
            </a:r>
            <a:r>
              <a:rPr sz="2413" i="1" spc="-10" dirty="0">
                <a:cs typeface="Georgia"/>
              </a:rPr>
              <a:t> </a:t>
            </a:r>
            <a:r>
              <a:rPr sz="2413" spc="-5" dirty="0">
                <a:cs typeface="Georgia"/>
              </a:rPr>
              <a:t>and </a:t>
            </a:r>
            <a:r>
              <a:rPr sz="2413" i="1" u="heavy" spc="-5" dirty="0">
                <a:uFill>
                  <a:solidFill>
                    <a:srgbClr val="000000"/>
                  </a:solidFill>
                </a:uFill>
                <a:cs typeface="Georgia"/>
              </a:rPr>
              <a:t>what resources</a:t>
            </a:r>
            <a:r>
              <a:rPr sz="2413" i="1" spc="-5" dirty="0">
                <a:cs typeface="Georgia"/>
              </a:rPr>
              <a:t> </a:t>
            </a:r>
            <a:r>
              <a:rPr sz="2413" spc="-5" dirty="0">
                <a:cs typeface="Georgia"/>
              </a:rPr>
              <a:t>it is willing to expend in order </a:t>
            </a:r>
            <a:r>
              <a:rPr sz="2413" spc="-10" dirty="0">
                <a:cs typeface="Georgia"/>
              </a:rPr>
              <a:t>to  </a:t>
            </a:r>
            <a:r>
              <a:rPr sz="2413" spc="-5" dirty="0">
                <a:cs typeface="Georgia"/>
              </a:rPr>
              <a:t>gain</a:t>
            </a:r>
            <a:r>
              <a:rPr sz="2413" spc="-15" dirty="0">
                <a:cs typeface="Georgia"/>
              </a:rPr>
              <a:t> </a:t>
            </a:r>
            <a:r>
              <a:rPr sz="2413" spc="-5" dirty="0">
                <a:cs typeface="Georgia"/>
              </a:rPr>
              <a:t>protection.</a:t>
            </a:r>
            <a:endParaRPr sz="2413" dirty="0">
              <a:cs typeface="Georgia"/>
            </a:endParaRPr>
          </a:p>
        </p:txBody>
      </p:sp>
    </p:spTree>
    <p:extLst>
      <p:ext uri="{BB962C8B-B14F-4D97-AF65-F5344CB8AC3E}">
        <p14:creationId xmlns:p14="http://schemas.microsoft.com/office/powerpoint/2010/main" val="24717536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20616" y="175724"/>
            <a:ext cx="8103594" cy="690004"/>
          </a:xfrm>
          <a:prstGeom prst="rect">
            <a:avLst/>
          </a:prstGeom>
        </p:spPr>
        <p:txBody>
          <a:bodyPr vert="horz" wrap="square" lIns="0" tIns="12771" rIns="0" bIns="0" rtlCol="0" anchor="ctr">
            <a:spAutoFit/>
          </a:bodyPr>
          <a:lstStyle/>
          <a:p>
            <a:pPr marL="12771">
              <a:lnSpc>
                <a:spcPct val="100000"/>
              </a:lnSpc>
              <a:spcBef>
                <a:spcPts val="101"/>
              </a:spcBef>
            </a:pPr>
            <a:r>
              <a:rPr spc="-5" dirty="0"/>
              <a:t>Skill Profile of an Ethical</a:t>
            </a:r>
            <a:r>
              <a:rPr spc="-60" dirty="0"/>
              <a:t> </a:t>
            </a:r>
            <a:r>
              <a:rPr spc="-10" dirty="0"/>
              <a:t>Hacker</a:t>
            </a:r>
          </a:p>
        </p:txBody>
      </p:sp>
      <p:sp>
        <p:nvSpPr>
          <p:cNvPr id="3" name="object 3"/>
          <p:cNvSpPr txBox="1"/>
          <p:nvPr/>
        </p:nvSpPr>
        <p:spPr>
          <a:xfrm>
            <a:off x="5547619" y="1518950"/>
            <a:ext cx="3944945" cy="4806601"/>
          </a:xfrm>
          <a:prstGeom prst="rect">
            <a:avLst/>
          </a:prstGeom>
        </p:spPr>
        <p:txBody>
          <a:bodyPr vert="horz" wrap="square" lIns="0" tIns="54277" rIns="0" bIns="0" rtlCol="0">
            <a:spAutoFit/>
          </a:bodyPr>
          <a:lstStyle/>
          <a:p>
            <a:pPr marL="357591" marR="116856" indent="-344820">
              <a:lnSpc>
                <a:spcPts val="2605"/>
              </a:lnSpc>
              <a:spcBef>
                <a:spcPts val="427"/>
              </a:spcBef>
              <a:buClr>
                <a:srgbClr val="FC0128"/>
              </a:buClr>
              <a:buSzPct val="79166"/>
              <a:buFont typeface="Wingdings"/>
              <a:buChar char=""/>
              <a:tabLst>
                <a:tab pos="356953" algn="l"/>
                <a:tab pos="357591" algn="l"/>
              </a:tabLst>
            </a:pPr>
            <a:r>
              <a:rPr sz="2413" spc="-5" dirty="0">
                <a:cs typeface="Georgia"/>
              </a:rPr>
              <a:t>Computer expert adept at  technical</a:t>
            </a:r>
            <a:r>
              <a:rPr sz="2413" spc="-10" dirty="0">
                <a:cs typeface="Georgia"/>
              </a:rPr>
              <a:t> domains.</a:t>
            </a:r>
            <a:endParaRPr sz="2413" dirty="0">
              <a:cs typeface="Georgia"/>
            </a:endParaRPr>
          </a:p>
          <a:p>
            <a:pPr marL="357591" marR="5108" indent="-344820">
              <a:lnSpc>
                <a:spcPts val="2605"/>
              </a:lnSpc>
              <a:spcBef>
                <a:spcPts val="1016"/>
              </a:spcBef>
              <a:buClr>
                <a:srgbClr val="FC0128"/>
              </a:buClr>
              <a:buSzPct val="79166"/>
              <a:buFont typeface="Wingdings"/>
              <a:buChar char=""/>
              <a:tabLst>
                <a:tab pos="356953" algn="l"/>
                <a:tab pos="357591" algn="l"/>
              </a:tabLst>
            </a:pPr>
            <a:r>
              <a:rPr sz="2413" spc="-5" dirty="0">
                <a:cs typeface="Georgia"/>
              </a:rPr>
              <a:t>In-depth knowledge about  target platforms (such as  windows, Unix,</a:t>
            </a:r>
            <a:r>
              <a:rPr sz="2413" spc="-30" dirty="0">
                <a:cs typeface="Georgia"/>
              </a:rPr>
              <a:t> </a:t>
            </a:r>
            <a:r>
              <a:rPr sz="2413" dirty="0">
                <a:cs typeface="Georgia"/>
              </a:rPr>
              <a:t>Linux).</a:t>
            </a:r>
          </a:p>
          <a:p>
            <a:pPr marL="357591" marR="238180" indent="-344820">
              <a:lnSpc>
                <a:spcPct val="89900"/>
              </a:lnSpc>
              <a:spcBef>
                <a:spcPts val="965"/>
              </a:spcBef>
              <a:buClr>
                <a:srgbClr val="FC0128"/>
              </a:buClr>
              <a:buSzPct val="79166"/>
              <a:buFont typeface="Wingdings"/>
              <a:buChar char=""/>
              <a:tabLst>
                <a:tab pos="356953" algn="l"/>
                <a:tab pos="357591" algn="l"/>
              </a:tabLst>
            </a:pPr>
            <a:r>
              <a:rPr sz="2413" spc="-5" dirty="0">
                <a:cs typeface="Georgia"/>
              </a:rPr>
              <a:t>Exemplary knowledge </a:t>
            </a:r>
            <a:r>
              <a:rPr sz="2413" dirty="0">
                <a:cs typeface="Georgia"/>
              </a:rPr>
              <a:t>in  </a:t>
            </a:r>
            <a:r>
              <a:rPr sz="2413" spc="-5" dirty="0">
                <a:cs typeface="Georgia"/>
              </a:rPr>
              <a:t>networking and related  hardware </a:t>
            </a:r>
            <a:r>
              <a:rPr sz="2413" dirty="0">
                <a:cs typeface="Georgia"/>
              </a:rPr>
              <a:t>/ </a:t>
            </a:r>
            <a:r>
              <a:rPr sz="2413" spc="-5" dirty="0">
                <a:cs typeface="Georgia"/>
              </a:rPr>
              <a:t>software.</a:t>
            </a:r>
            <a:endParaRPr sz="2413" dirty="0">
              <a:cs typeface="Georgia"/>
            </a:endParaRPr>
          </a:p>
          <a:p>
            <a:pPr marL="357591" marR="116217" indent="-344820">
              <a:lnSpc>
                <a:spcPct val="89800"/>
              </a:lnSpc>
              <a:spcBef>
                <a:spcPts val="1021"/>
              </a:spcBef>
              <a:buClr>
                <a:srgbClr val="FC0128"/>
              </a:buClr>
              <a:buSzPct val="79166"/>
              <a:buFont typeface="Wingdings"/>
              <a:buChar char=""/>
              <a:tabLst>
                <a:tab pos="356953" algn="l"/>
                <a:tab pos="357591" algn="l"/>
              </a:tabLst>
            </a:pPr>
            <a:r>
              <a:rPr sz="2413" spc="-5" dirty="0">
                <a:cs typeface="Georgia"/>
              </a:rPr>
              <a:t>Knowledgeable about  security areas and related  issues – though not  necessarily </a:t>
            </a:r>
            <a:r>
              <a:rPr sz="2413" dirty="0">
                <a:cs typeface="Georgia"/>
              </a:rPr>
              <a:t>a </a:t>
            </a:r>
            <a:r>
              <a:rPr sz="2413" spc="-5" dirty="0">
                <a:cs typeface="Georgia"/>
              </a:rPr>
              <a:t>security  professional.</a:t>
            </a:r>
            <a:endParaRPr sz="2413" dirty="0">
              <a:cs typeface="Georgia"/>
            </a:endParaRPr>
          </a:p>
        </p:txBody>
      </p:sp>
      <p:grpSp>
        <p:nvGrpSpPr>
          <p:cNvPr id="4" name="object 4"/>
          <p:cNvGrpSpPr/>
          <p:nvPr/>
        </p:nvGrpSpPr>
        <p:grpSpPr>
          <a:xfrm>
            <a:off x="1341860" y="1537852"/>
            <a:ext cx="3921320" cy="4324882"/>
            <a:chOff x="227941" y="1517650"/>
            <a:chExt cx="3899535" cy="4300855"/>
          </a:xfrm>
        </p:grpSpPr>
        <p:sp>
          <p:nvSpPr>
            <p:cNvPr id="5" name="object 5"/>
            <p:cNvSpPr/>
            <p:nvPr/>
          </p:nvSpPr>
          <p:spPr>
            <a:xfrm>
              <a:off x="227941" y="1918271"/>
              <a:ext cx="3899535" cy="3900170"/>
            </a:xfrm>
            <a:custGeom>
              <a:avLst/>
              <a:gdLst/>
              <a:ahLst/>
              <a:cxnLst/>
              <a:rect l="l" t="t" r="r" b="b"/>
              <a:pathLst>
                <a:path w="3899535" h="3900170">
                  <a:moveTo>
                    <a:pt x="3899177" y="1977529"/>
                  </a:moveTo>
                  <a:lnTo>
                    <a:pt x="2008998" y="0"/>
                  </a:lnTo>
                  <a:lnTo>
                    <a:pt x="0" y="1924505"/>
                  </a:lnTo>
                  <a:lnTo>
                    <a:pt x="1892372" y="3899927"/>
                  </a:lnTo>
                  <a:lnTo>
                    <a:pt x="3899177" y="1977529"/>
                  </a:lnTo>
                  <a:close/>
                </a:path>
              </a:pathLst>
            </a:custGeom>
            <a:solidFill>
              <a:srgbClr val="CCE200"/>
            </a:solidFill>
          </p:spPr>
          <p:txBody>
            <a:bodyPr wrap="square" lIns="0" tIns="0" rIns="0" bIns="0" rtlCol="0"/>
            <a:lstStyle/>
            <a:p>
              <a:endParaRPr sz="1810"/>
            </a:p>
          </p:txBody>
        </p:sp>
        <p:sp>
          <p:nvSpPr>
            <p:cNvPr id="6" name="object 6"/>
            <p:cNvSpPr/>
            <p:nvPr/>
          </p:nvSpPr>
          <p:spPr>
            <a:xfrm>
              <a:off x="768451" y="2212225"/>
              <a:ext cx="2683510" cy="3268345"/>
            </a:xfrm>
            <a:custGeom>
              <a:avLst/>
              <a:gdLst/>
              <a:ahLst/>
              <a:cxnLst/>
              <a:rect l="l" t="t" r="r" b="b"/>
              <a:pathLst>
                <a:path w="2683510" h="3268345">
                  <a:moveTo>
                    <a:pt x="2683281" y="977772"/>
                  </a:moveTo>
                  <a:lnTo>
                    <a:pt x="2441473" y="725068"/>
                  </a:lnTo>
                  <a:lnTo>
                    <a:pt x="1161287" y="0"/>
                  </a:lnTo>
                  <a:lnTo>
                    <a:pt x="822096" y="326682"/>
                  </a:lnTo>
                  <a:lnTo>
                    <a:pt x="0" y="2195423"/>
                  </a:lnTo>
                  <a:lnTo>
                    <a:pt x="1028395" y="3267938"/>
                  </a:lnTo>
                  <a:lnTo>
                    <a:pt x="1297838" y="3171482"/>
                  </a:lnTo>
                  <a:lnTo>
                    <a:pt x="2683281" y="977772"/>
                  </a:lnTo>
                  <a:close/>
                </a:path>
              </a:pathLst>
            </a:custGeom>
            <a:solidFill>
              <a:srgbClr val="96BA00"/>
            </a:solidFill>
          </p:spPr>
          <p:txBody>
            <a:bodyPr wrap="square" lIns="0" tIns="0" rIns="0" bIns="0" rtlCol="0"/>
            <a:lstStyle/>
            <a:p>
              <a:endParaRPr sz="1810"/>
            </a:p>
          </p:txBody>
        </p:sp>
        <p:sp>
          <p:nvSpPr>
            <p:cNvPr id="7" name="object 7"/>
            <p:cNvSpPr/>
            <p:nvPr/>
          </p:nvSpPr>
          <p:spPr>
            <a:xfrm>
              <a:off x="577227" y="1517650"/>
              <a:ext cx="3166541" cy="4163060"/>
            </a:xfrm>
            <a:prstGeom prst="rect">
              <a:avLst/>
            </a:prstGeom>
            <a:blipFill>
              <a:blip r:embed="rId2" cstate="print"/>
              <a:stretch>
                <a:fillRect/>
              </a:stretch>
            </a:blipFill>
          </p:spPr>
          <p:txBody>
            <a:bodyPr wrap="square" lIns="0" tIns="0" rIns="0" bIns="0" rtlCol="0"/>
            <a:lstStyle/>
            <a:p>
              <a:endParaRPr sz="1810"/>
            </a:p>
          </p:txBody>
        </p:sp>
      </p:grpSp>
    </p:spTree>
    <p:extLst>
      <p:ext uri="{BB962C8B-B14F-4D97-AF65-F5344CB8AC3E}">
        <p14:creationId xmlns:p14="http://schemas.microsoft.com/office/powerpoint/2010/main" val="11745122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49548" y="143985"/>
            <a:ext cx="6351842" cy="690004"/>
          </a:xfrm>
          <a:prstGeom prst="rect">
            <a:avLst/>
          </a:prstGeom>
        </p:spPr>
        <p:txBody>
          <a:bodyPr vert="horz" wrap="square" lIns="0" tIns="12771" rIns="0" bIns="0" rtlCol="0" anchor="ctr">
            <a:spAutoFit/>
          </a:bodyPr>
          <a:lstStyle/>
          <a:p>
            <a:pPr marL="12771">
              <a:lnSpc>
                <a:spcPct val="100000"/>
              </a:lnSpc>
              <a:spcBef>
                <a:spcPts val="101"/>
              </a:spcBef>
            </a:pPr>
            <a:r>
              <a:rPr spc="-5" dirty="0"/>
              <a:t>How do they go about</a:t>
            </a:r>
            <a:r>
              <a:rPr spc="-101" dirty="0"/>
              <a:t> </a:t>
            </a:r>
            <a:r>
              <a:rPr spc="-10" dirty="0"/>
              <a:t>it?</a:t>
            </a:r>
          </a:p>
        </p:txBody>
      </p:sp>
      <p:sp>
        <p:nvSpPr>
          <p:cNvPr id="3" name="object 3"/>
          <p:cNvSpPr txBox="1"/>
          <p:nvPr/>
        </p:nvSpPr>
        <p:spPr>
          <a:xfrm>
            <a:off x="849548" y="1262876"/>
            <a:ext cx="7887977" cy="4549205"/>
          </a:xfrm>
          <a:prstGeom prst="rect">
            <a:avLst/>
          </a:prstGeom>
        </p:spPr>
        <p:txBody>
          <a:bodyPr vert="horz" wrap="square" lIns="0" tIns="104722" rIns="0" bIns="0" rtlCol="0">
            <a:spAutoFit/>
          </a:bodyPr>
          <a:lstStyle/>
          <a:p>
            <a:pPr marL="357591" indent="-344820">
              <a:spcBef>
                <a:spcPts val="825"/>
              </a:spcBef>
              <a:buClr>
                <a:srgbClr val="FC0128"/>
              </a:buClr>
              <a:buSzPct val="79166"/>
              <a:buFont typeface="Wingdings"/>
              <a:buChar char=""/>
              <a:tabLst>
                <a:tab pos="356953" algn="l"/>
                <a:tab pos="357591" algn="l"/>
              </a:tabLst>
            </a:pPr>
            <a:r>
              <a:rPr sz="2413" spc="-5" dirty="0">
                <a:cs typeface="Georgia"/>
              </a:rPr>
              <a:t>Any security evaluation involves three</a:t>
            </a:r>
            <a:r>
              <a:rPr sz="2413" spc="-15" dirty="0">
                <a:cs typeface="Georgia"/>
              </a:rPr>
              <a:t> </a:t>
            </a:r>
            <a:r>
              <a:rPr sz="2413" spc="-10" dirty="0">
                <a:cs typeface="Georgia"/>
              </a:rPr>
              <a:t>components:</a:t>
            </a:r>
            <a:endParaRPr sz="2413" dirty="0">
              <a:cs typeface="Georgia"/>
            </a:endParaRPr>
          </a:p>
          <a:p>
            <a:pPr marL="356953" marR="95783" indent="-344820">
              <a:lnSpc>
                <a:spcPct val="89800"/>
              </a:lnSpc>
              <a:spcBef>
                <a:spcPts val="1016"/>
              </a:spcBef>
              <a:buClr>
                <a:srgbClr val="FC0128"/>
              </a:buClr>
              <a:buSzPct val="79166"/>
              <a:buFont typeface="Wingdings"/>
              <a:buChar char=""/>
              <a:tabLst>
                <a:tab pos="356953" algn="l"/>
                <a:tab pos="357591" algn="l"/>
              </a:tabLst>
            </a:pPr>
            <a:r>
              <a:rPr sz="2413" spc="-5" dirty="0">
                <a:uFill>
                  <a:solidFill>
                    <a:srgbClr val="000000"/>
                  </a:solidFill>
                </a:uFill>
                <a:cs typeface="Georgia"/>
              </a:rPr>
              <a:t>Preparation</a:t>
            </a:r>
            <a:r>
              <a:rPr sz="2413" spc="-5" dirty="0">
                <a:cs typeface="Georgia"/>
              </a:rPr>
              <a:t> – </a:t>
            </a:r>
            <a:r>
              <a:rPr sz="2413" dirty="0">
                <a:cs typeface="Georgia"/>
              </a:rPr>
              <a:t>In </a:t>
            </a:r>
            <a:r>
              <a:rPr sz="2413" spc="-5" dirty="0">
                <a:cs typeface="Georgia"/>
              </a:rPr>
              <a:t>this phase, </a:t>
            </a:r>
            <a:r>
              <a:rPr sz="2413" dirty="0">
                <a:cs typeface="Georgia"/>
              </a:rPr>
              <a:t>a </a:t>
            </a:r>
            <a:r>
              <a:rPr sz="2413" spc="-5" dirty="0">
                <a:cs typeface="Georgia"/>
              </a:rPr>
              <a:t>formal contract is </a:t>
            </a:r>
            <a:r>
              <a:rPr sz="2413" spc="-10" dirty="0">
                <a:cs typeface="Georgia"/>
              </a:rPr>
              <a:t>signed  </a:t>
            </a:r>
            <a:r>
              <a:rPr sz="2413" spc="-5" dirty="0">
                <a:cs typeface="Georgia"/>
              </a:rPr>
              <a:t>that contains </a:t>
            </a:r>
            <a:r>
              <a:rPr sz="2413" dirty="0">
                <a:cs typeface="Georgia"/>
              </a:rPr>
              <a:t>a </a:t>
            </a:r>
            <a:r>
              <a:rPr sz="2413" spc="-5" dirty="0">
                <a:cs typeface="Georgia"/>
              </a:rPr>
              <a:t>non-disclosure clause as well as </a:t>
            </a:r>
            <a:r>
              <a:rPr sz="2413" dirty="0">
                <a:cs typeface="Georgia"/>
              </a:rPr>
              <a:t>a </a:t>
            </a:r>
            <a:r>
              <a:rPr sz="2413" spc="-5" dirty="0">
                <a:cs typeface="Georgia"/>
              </a:rPr>
              <a:t>legal  clause to protect the ethical hacker against any  prosecution that he may attract during the </a:t>
            </a:r>
            <a:r>
              <a:rPr sz="2413" spc="-10" dirty="0">
                <a:cs typeface="Georgia"/>
              </a:rPr>
              <a:t>conduct  </a:t>
            </a:r>
            <a:r>
              <a:rPr sz="2413" spc="-5" dirty="0">
                <a:cs typeface="Georgia"/>
              </a:rPr>
              <a:t>phase. The contract also outlines infrastructure  perimeter, evaluation activities, time schedules </a:t>
            </a:r>
            <a:r>
              <a:rPr sz="2413" spc="-10" dirty="0">
                <a:cs typeface="Georgia"/>
              </a:rPr>
              <a:t>and  </a:t>
            </a:r>
            <a:r>
              <a:rPr sz="2413" spc="-5" dirty="0">
                <a:cs typeface="Georgia"/>
              </a:rPr>
              <a:t>resources available to</a:t>
            </a:r>
            <a:r>
              <a:rPr sz="2413" spc="-10" dirty="0">
                <a:cs typeface="Georgia"/>
              </a:rPr>
              <a:t> </a:t>
            </a:r>
            <a:r>
              <a:rPr sz="2413" dirty="0">
                <a:cs typeface="Georgia"/>
              </a:rPr>
              <a:t>him.</a:t>
            </a:r>
          </a:p>
          <a:p>
            <a:pPr marL="356953" marR="5108" indent="-344820">
              <a:lnSpc>
                <a:spcPts val="2605"/>
              </a:lnSpc>
              <a:spcBef>
                <a:spcPts val="1056"/>
              </a:spcBef>
              <a:buClr>
                <a:srgbClr val="FC0128"/>
              </a:buClr>
              <a:buSzPct val="79166"/>
              <a:buFont typeface="Wingdings"/>
              <a:buChar char=""/>
              <a:tabLst>
                <a:tab pos="356953" algn="l"/>
                <a:tab pos="357591" algn="l"/>
              </a:tabLst>
            </a:pPr>
            <a:r>
              <a:rPr sz="2413" spc="-5" dirty="0">
                <a:uFill>
                  <a:solidFill>
                    <a:srgbClr val="000000"/>
                  </a:solidFill>
                </a:uFill>
                <a:cs typeface="Georgia"/>
              </a:rPr>
              <a:t>Conduct</a:t>
            </a:r>
            <a:r>
              <a:rPr sz="2413" spc="-5" dirty="0">
                <a:cs typeface="Georgia"/>
              </a:rPr>
              <a:t> – </a:t>
            </a:r>
            <a:r>
              <a:rPr sz="2413" dirty="0">
                <a:cs typeface="Georgia"/>
              </a:rPr>
              <a:t>In </a:t>
            </a:r>
            <a:r>
              <a:rPr sz="2413" spc="-5" dirty="0">
                <a:cs typeface="Georgia"/>
              </a:rPr>
              <a:t>this phase, the evaluation technical report  is prepared based </a:t>
            </a:r>
            <a:r>
              <a:rPr sz="2413" dirty="0">
                <a:cs typeface="Georgia"/>
              </a:rPr>
              <a:t>on </a:t>
            </a:r>
            <a:r>
              <a:rPr sz="2413" spc="-5" dirty="0">
                <a:cs typeface="Georgia"/>
              </a:rPr>
              <a:t>testing potential</a:t>
            </a:r>
            <a:r>
              <a:rPr sz="2413" spc="55" dirty="0">
                <a:cs typeface="Georgia"/>
              </a:rPr>
              <a:t> </a:t>
            </a:r>
            <a:r>
              <a:rPr sz="2413" spc="-5" dirty="0">
                <a:cs typeface="Georgia"/>
              </a:rPr>
              <a:t>vulnerabilities.</a:t>
            </a:r>
            <a:endParaRPr sz="2413" dirty="0">
              <a:cs typeface="Georgia"/>
            </a:endParaRPr>
          </a:p>
          <a:p>
            <a:pPr marL="356953" marR="22349" indent="-344820">
              <a:lnSpc>
                <a:spcPct val="89900"/>
              </a:lnSpc>
              <a:spcBef>
                <a:spcPts val="974"/>
              </a:spcBef>
              <a:buClr>
                <a:srgbClr val="FC0128"/>
              </a:buClr>
              <a:buSzPct val="79166"/>
              <a:buFont typeface="Wingdings"/>
              <a:buChar char=""/>
              <a:tabLst>
                <a:tab pos="356953" algn="l"/>
                <a:tab pos="357591" algn="l"/>
              </a:tabLst>
            </a:pPr>
            <a:r>
              <a:rPr sz="2413" spc="-5" dirty="0">
                <a:uFill>
                  <a:solidFill>
                    <a:srgbClr val="000000"/>
                  </a:solidFill>
                </a:uFill>
                <a:cs typeface="Georgia"/>
              </a:rPr>
              <a:t>Conclusion</a:t>
            </a:r>
            <a:r>
              <a:rPr sz="2413" spc="-5" dirty="0">
                <a:cs typeface="Georgia"/>
              </a:rPr>
              <a:t> – </a:t>
            </a:r>
            <a:r>
              <a:rPr sz="2413" dirty="0">
                <a:cs typeface="Georgia"/>
              </a:rPr>
              <a:t>In </a:t>
            </a:r>
            <a:r>
              <a:rPr sz="2413" spc="-5" dirty="0">
                <a:cs typeface="Georgia"/>
              </a:rPr>
              <a:t>this phase, the results of the </a:t>
            </a:r>
            <a:r>
              <a:rPr sz="2413" spc="-10" dirty="0">
                <a:cs typeface="Georgia"/>
              </a:rPr>
              <a:t>evaluation  </a:t>
            </a:r>
            <a:r>
              <a:rPr sz="2413" spc="-5" dirty="0">
                <a:cs typeface="Georgia"/>
              </a:rPr>
              <a:t>is communicated to the organization </a:t>
            </a:r>
            <a:r>
              <a:rPr sz="2413" dirty="0">
                <a:cs typeface="Georgia"/>
              </a:rPr>
              <a:t>/ </a:t>
            </a:r>
            <a:r>
              <a:rPr sz="2413" spc="-5" dirty="0">
                <a:cs typeface="Georgia"/>
              </a:rPr>
              <a:t>sponsors </a:t>
            </a:r>
            <a:r>
              <a:rPr sz="2413" spc="-10" dirty="0">
                <a:cs typeface="Georgia"/>
              </a:rPr>
              <a:t>and  </a:t>
            </a:r>
            <a:r>
              <a:rPr sz="2413" spc="-5" dirty="0">
                <a:cs typeface="Georgia"/>
              </a:rPr>
              <a:t>corrective advise </a:t>
            </a:r>
            <a:r>
              <a:rPr sz="2413" dirty="0">
                <a:cs typeface="Georgia"/>
              </a:rPr>
              <a:t>/ </a:t>
            </a:r>
            <a:r>
              <a:rPr sz="2413" spc="-5" dirty="0">
                <a:cs typeface="Georgia"/>
              </a:rPr>
              <a:t>action is taken if</a:t>
            </a:r>
            <a:r>
              <a:rPr sz="2413" spc="-25" dirty="0">
                <a:cs typeface="Georgia"/>
              </a:rPr>
              <a:t> </a:t>
            </a:r>
            <a:r>
              <a:rPr sz="2413" spc="-10" dirty="0">
                <a:cs typeface="Georgia"/>
              </a:rPr>
              <a:t>needed.</a:t>
            </a:r>
            <a:endParaRPr sz="2413" dirty="0">
              <a:cs typeface="Georgia"/>
            </a:endParaRPr>
          </a:p>
        </p:txBody>
      </p:sp>
    </p:spTree>
    <p:extLst>
      <p:ext uri="{BB962C8B-B14F-4D97-AF65-F5344CB8AC3E}">
        <p14:creationId xmlns:p14="http://schemas.microsoft.com/office/powerpoint/2010/main" val="2962441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3360" y="23446"/>
            <a:ext cx="10204255" cy="937943"/>
          </a:xfrm>
          <a:prstGeom prst="rect">
            <a:avLst/>
          </a:prstGeom>
        </p:spPr>
        <p:txBody>
          <a:bodyPr vert="horz" wrap="square" lIns="0" tIns="12700" rIns="0" bIns="0" rtlCol="0">
            <a:spAutoFit/>
          </a:bodyPr>
          <a:lstStyle/>
          <a:p>
            <a:pPr marL="12700">
              <a:lnSpc>
                <a:spcPct val="100000"/>
              </a:lnSpc>
              <a:spcBef>
                <a:spcPts val="100"/>
              </a:spcBef>
            </a:pPr>
            <a:r>
              <a:rPr spc="-140" dirty="0"/>
              <a:t>Outline</a:t>
            </a:r>
          </a:p>
        </p:txBody>
      </p:sp>
      <p:sp>
        <p:nvSpPr>
          <p:cNvPr id="4" name="object 4"/>
          <p:cNvSpPr txBox="1"/>
          <p:nvPr/>
        </p:nvSpPr>
        <p:spPr>
          <a:xfrm>
            <a:off x="11772645" y="6370116"/>
            <a:ext cx="231140" cy="330200"/>
          </a:xfrm>
          <a:prstGeom prst="rect">
            <a:avLst/>
          </a:prstGeom>
        </p:spPr>
        <p:txBody>
          <a:bodyPr vert="horz" wrap="square" lIns="0" tIns="0" rIns="0" bIns="0" rtlCol="0">
            <a:spAutoFit/>
          </a:bodyPr>
          <a:lstStyle/>
          <a:p>
            <a:pPr marL="38100">
              <a:lnSpc>
                <a:spcPts val="2380"/>
              </a:lnSpc>
            </a:pPr>
            <a:fld id="{81D60167-4931-47E6-BA6A-407CBD079E47}" type="slidenum">
              <a:rPr sz="2400" dirty="0">
                <a:solidFill>
                  <a:srgbClr val="888888"/>
                </a:solidFill>
                <a:latin typeface="Calibri"/>
                <a:cs typeface="Calibri"/>
              </a:rPr>
              <a:t>2</a:t>
            </a:fld>
            <a:endParaRPr sz="2400">
              <a:latin typeface="Calibri"/>
              <a:cs typeface="Calibri"/>
            </a:endParaRPr>
          </a:p>
        </p:txBody>
      </p:sp>
      <p:sp>
        <p:nvSpPr>
          <p:cNvPr id="5" name="object 3">
            <a:extLst>
              <a:ext uri="{FF2B5EF4-FFF2-40B4-BE49-F238E27FC236}">
                <a16:creationId xmlns:a16="http://schemas.microsoft.com/office/drawing/2014/main" id="{180BA5A7-3AC3-944E-A81B-1CE48BA742B6}"/>
              </a:ext>
            </a:extLst>
          </p:cNvPr>
          <p:cNvSpPr txBox="1"/>
          <p:nvPr/>
        </p:nvSpPr>
        <p:spPr>
          <a:xfrm>
            <a:off x="903360" y="1567119"/>
            <a:ext cx="2050364" cy="1120206"/>
          </a:xfrm>
          <a:prstGeom prst="rect">
            <a:avLst/>
          </a:prstGeom>
        </p:spPr>
        <p:txBody>
          <a:bodyPr vert="horz" wrap="square" lIns="0" tIns="12092" rIns="0" bIns="0" rtlCol="0">
            <a:spAutoFit/>
          </a:bodyPr>
          <a:lstStyle/>
          <a:p>
            <a:pPr marL="192899" indent="-181958">
              <a:spcBef>
                <a:spcPts val="95"/>
              </a:spcBef>
              <a:buFont typeface="Arial"/>
              <a:buChar char="•"/>
              <a:tabLst>
                <a:tab pos="193475" algn="l"/>
              </a:tabLst>
            </a:pPr>
            <a:r>
              <a:rPr sz="2400" spc="-5" dirty="0">
                <a:latin typeface="Calibri"/>
                <a:cs typeface="Calibri"/>
              </a:rPr>
              <a:t>Overview</a:t>
            </a:r>
            <a:endParaRPr sz="2400" dirty="0">
              <a:latin typeface="Calibri"/>
              <a:cs typeface="Calibri"/>
            </a:endParaRPr>
          </a:p>
          <a:p>
            <a:pPr>
              <a:spcBef>
                <a:spcPts val="9"/>
              </a:spcBef>
              <a:buClr>
                <a:srgbClr val="7E7E7E"/>
              </a:buClr>
              <a:buFont typeface="Arial"/>
              <a:buChar char="•"/>
            </a:pPr>
            <a:endParaRPr sz="2400" dirty="0">
              <a:latin typeface="Calibri"/>
              <a:cs typeface="Calibri"/>
            </a:endParaRPr>
          </a:p>
          <a:p>
            <a:pPr marL="192899" indent="-181958">
              <a:buFont typeface="Arial"/>
              <a:buChar char="•"/>
              <a:tabLst>
                <a:tab pos="193475" algn="l"/>
              </a:tabLst>
            </a:pPr>
            <a:r>
              <a:rPr sz="2400" spc="-5" dirty="0">
                <a:latin typeface="Calibri"/>
                <a:cs typeface="Calibri"/>
              </a:rPr>
              <a:t>History</a:t>
            </a:r>
            <a:endParaRPr sz="2400" dirty="0">
              <a:latin typeface="Calibri"/>
              <a:cs typeface="Calibri"/>
            </a:endParaRPr>
          </a:p>
        </p:txBody>
      </p:sp>
      <p:sp>
        <p:nvSpPr>
          <p:cNvPr id="6" name="object 4">
            <a:extLst>
              <a:ext uri="{FF2B5EF4-FFF2-40B4-BE49-F238E27FC236}">
                <a16:creationId xmlns:a16="http://schemas.microsoft.com/office/drawing/2014/main" id="{89ACFB2A-C1C2-1748-80A9-E9ACC4281F19}"/>
              </a:ext>
            </a:extLst>
          </p:cNvPr>
          <p:cNvSpPr txBox="1"/>
          <p:nvPr/>
        </p:nvSpPr>
        <p:spPr>
          <a:xfrm>
            <a:off x="903359" y="2894490"/>
            <a:ext cx="5051963" cy="381542"/>
          </a:xfrm>
          <a:prstGeom prst="rect">
            <a:avLst/>
          </a:prstGeom>
        </p:spPr>
        <p:txBody>
          <a:bodyPr vert="horz" wrap="square" lIns="0" tIns="12092" rIns="0" bIns="0" rtlCol="0">
            <a:spAutoFit/>
          </a:bodyPr>
          <a:lstStyle/>
          <a:p>
            <a:pPr marL="192899" indent="-181958">
              <a:spcBef>
                <a:spcPts val="95"/>
              </a:spcBef>
              <a:buFont typeface="Arial"/>
              <a:buChar char="•"/>
              <a:tabLst>
                <a:tab pos="193475" algn="l"/>
              </a:tabLst>
            </a:pPr>
            <a:r>
              <a:rPr sz="2400" spc="-9" dirty="0">
                <a:latin typeface="Calibri"/>
                <a:cs typeface="Calibri"/>
              </a:rPr>
              <a:t>Categories </a:t>
            </a:r>
            <a:r>
              <a:rPr sz="2400" spc="-5" dirty="0">
                <a:latin typeface="Calibri"/>
                <a:cs typeface="Calibri"/>
              </a:rPr>
              <a:t>of Cyber</a:t>
            </a:r>
            <a:r>
              <a:rPr sz="2400" spc="-23" dirty="0">
                <a:latin typeface="Calibri"/>
                <a:cs typeface="Calibri"/>
              </a:rPr>
              <a:t> </a:t>
            </a:r>
            <a:r>
              <a:rPr sz="2400" spc="-5" dirty="0">
                <a:latin typeface="Calibri"/>
                <a:cs typeface="Calibri"/>
              </a:rPr>
              <a:t>Crime</a:t>
            </a:r>
            <a:endParaRPr sz="2400" dirty="0">
              <a:latin typeface="Calibri"/>
              <a:cs typeface="Calibri"/>
            </a:endParaRPr>
          </a:p>
        </p:txBody>
      </p:sp>
      <p:sp>
        <p:nvSpPr>
          <p:cNvPr id="7" name="object 5">
            <a:extLst>
              <a:ext uri="{FF2B5EF4-FFF2-40B4-BE49-F238E27FC236}">
                <a16:creationId xmlns:a16="http://schemas.microsoft.com/office/drawing/2014/main" id="{A3397DD8-05EC-3841-9F59-B9AD6F0C3E8F}"/>
              </a:ext>
            </a:extLst>
          </p:cNvPr>
          <p:cNvSpPr txBox="1"/>
          <p:nvPr/>
        </p:nvSpPr>
        <p:spPr>
          <a:xfrm>
            <a:off x="903360" y="3558514"/>
            <a:ext cx="4171019" cy="381542"/>
          </a:xfrm>
          <a:prstGeom prst="rect">
            <a:avLst/>
          </a:prstGeom>
        </p:spPr>
        <p:txBody>
          <a:bodyPr vert="horz" wrap="square" lIns="0" tIns="12092" rIns="0" bIns="0" rtlCol="0">
            <a:spAutoFit/>
          </a:bodyPr>
          <a:lstStyle/>
          <a:p>
            <a:pPr marL="192899" indent="-181958">
              <a:spcBef>
                <a:spcPts val="95"/>
              </a:spcBef>
              <a:buFont typeface="Arial"/>
              <a:buChar char="•"/>
              <a:tabLst>
                <a:tab pos="193475" algn="l"/>
              </a:tabLst>
            </a:pPr>
            <a:r>
              <a:rPr sz="2400" spc="-23" dirty="0">
                <a:latin typeface="Calibri"/>
                <a:cs typeface="Calibri"/>
              </a:rPr>
              <a:t>Types </a:t>
            </a:r>
            <a:r>
              <a:rPr sz="2400" dirty="0">
                <a:latin typeface="Calibri"/>
                <a:cs typeface="Calibri"/>
              </a:rPr>
              <a:t>of </a:t>
            </a:r>
            <a:r>
              <a:rPr sz="2400" spc="-5" dirty="0">
                <a:latin typeface="Calibri"/>
                <a:cs typeface="Calibri"/>
              </a:rPr>
              <a:t>Cyber</a:t>
            </a:r>
            <a:r>
              <a:rPr sz="2400" spc="-23" dirty="0">
                <a:latin typeface="Calibri"/>
                <a:cs typeface="Calibri"/>
              </a:rPr>
              <a:t> </a:t>
            </a:r>
            <a:r>
              <a:rPr sz="2400" spc="-5" dirty="0">
                <a:latin typeface="Calibri"/>
                <a:cs typeface="Calibri"/>
              </a:rPr>
              <a:t>Crime</a:t>
            </a:r>
            <a:endParaRPr sz="2400">
              <a:latin typeface="Calibri"/>
              <a:cs typeface="Calibri"/>
            </a:endParaRPr>
          </a:p>
        </p:txBody>
      </p:sp>
      <p:sp>
        <p:nvSpPr>
          <p:cNvPr id="8" name="object 6">
            <a:extLst>
              <a:ext uri="{FF2B5EF4-FFF2-40B4-BE49-F238E27FC236}">
                <a16:creationId xmlns:a16="http://schemas.microsoft.com/office/drawing/2014/main" id="{36C95857-A734-7D4E-9529-04BB857F151E}"/>
              </a:ext>
            </a:extLst>
          </p:cNvPr>
          <p:cNvSpPr txBox="1"/>
          <p:nvPr/>
        </p:nvSpPr>
        <p:spPr>
          <a:xfrm>
            <a:off x="903359" y="4222539"/>
            <a:ext cx="5813317" cy="381542"/>
          </a:xfrm>
          <a:prstGeom prst="rect">
            <a:avLst/>
          </a:prstGeom>
        </p:spPr>
        <p:txBody>
          <a:bodyPr vert="horz" wrap="square" lIns="0" tIns="12092" rIns="0" bIns="0" rtlCol="0">
            <a:spAutoFit/>
          </a:bodyPr>
          <a:lstStyle/>
          <a:p>
            <a:pPr marL="192899" indent="-181958">
              <a:spcBef>
                <a:spcPts val="95"/>
              </a:spcBef>
              <a:buFont typeface="Arial"/>
              <a:buChar char="•"/>
              <a:tabLst>
                <a:tab pos="193475" algn="l"/>
              </a:tabLst>
            </a:pPr>
            <a:r>
              <a:rPr lang="en-US" sz="2400" spc="-9" dirty="0">
                <a:latin typeface="Calibri"/>
                <a:cs typeface="Calibri"/>
              </a:rPr>
              <a:t>Malicious Hacker vs Ethical Hacker</a:t>
            </a:r>
            <a:endParaRPr sz="2400" dirty="0">
              <a:latin typeface="Calibri"/>
              <a:cs typeface="Calibri"/>
            </a:endParaRPr>
          </a:p>
        </p:txBody>
      </p:sp>
    </p:spTree>
    <p:extLst>
      <p:ext uri="{BB962C8B-B14F-4D97-AF65-F5344CB8AC3E}">
        <p14:creationId xmlns:p14="http://schemas.microsoft.com/office/powerpoint/2010/main" val="16874655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67507" y="179266"/>
            <a:ext cx="6407398" cy="690004"/>
          </a:xfrm>
          <a:prstGeom prst="rect">
            <a:avLst/>
          </a:prstGeom>
        </p:spPr>
        <p:txBody>
          <a:bodyPr vert="horz" wrap="square" lIns="0" tIns="12771" rIns="0" bIns="0" rtlCol="0" anchor="ctr">
            <a:spAutoFit/>
          </a:bodyPr>
          <a:lstStyle/>
          <a:p>
            <a:pPr marL="12771">
              <a:lnSpc>
                <a:spcPct val="100000"/>
              </a:lnSpc>
              <a:spcBef>
                <a:spcPts val="101"/>
              </a:spcBef>
            </a:pPr>
            <a:r>
              <a:rPr spc="-5" dirty="0"/>
              <a:t>Modes of Ethical</a:t>
            </a:r>
            <a:r>
              <a:rPr spc="-65" dirty="0"/>
              <a:t> </a:t>
            </a:r>
            <a:r>
              <a:rPr spc="-10" dirty="0"/>
              <a:t>Hacking</a:t>
            </a:r>
          </a:p>
        </p:txBody>
      </p:sp>
      <p:sp>
        <p:nvSpPr>
          <p:cNvPr id="3" name="object 3"/>
          <p:cNvSpPr txBox="1"/>
          <p:nvPr/>
        </p:nvSpPr>
        <p:spPr>
          <a:xfrm>
            <a:off x="867507" y="1265268"/>
            <a:ext cx="7882230" cy="5018863"/>
          </a:xfrm>
          <a:prstGeom prst="rect">
            <a:avLst/>
          </a:prstGeom>
        </p:spPr>
        <p:txBody>
          <a:bodyPr vert="horz" wrap="square" lIns="0" tIns="123878" rIns="0" bIns="0" rtlCol="0">
            <a:spAutoFit/>
          </a:bodyPr>
          <a:lstStyle/>
          <a:p>
            <a:pPr marL="357591" marR="244566" indent="-344820">
              <a:lnSpc>
                <a:spcPct val="69800"/>
              </a:lnSpc>
              <a:spcBef>
                <a:spcPts val="975"/>
              </a:spcBef>
              <a:buClr>
                <a:srgbClr val="FC0128"/>
              </a:buClr>
              <a:buSzPct val="79166"/>
              <a:buFont typeface="Wingdings"/>
              <a:buChar char=""/>
              <a:tabLst>
                <a:tab pos="356953" algn="l"/>
                <a:tab pos="357591" algn="l"/>
              </a:tabLst>
            </a:pPr>
            <a:r>
              <a:rPr sz="2413" spc="-5" dirty="0">
                <a:uFill>
                  <a:solidFill>
                    <a:srgbClr val="000000"/>
                  </a:solidFill>
                </a:uFill>
                <a:cs typeface="Georgia"/>
              </a:rPr>
              <a:t>Remote network</a:t>
            </a:r>
            <a:r>
              <a:rPr sz="2413" spc="-5" dirty="0">
                <a:cs typeface="Georgia"/>
              </a:rPr>
              <a:t> – This mode attempts to simulate </a:t>
            </a:r>
            <a:r>
              <a:rPr sz="2413" dirty="0">
                <a:cs typeface="Georgia"/>
              </a:rPr>
              <a:t>an  </a:t>
            </a:r>
            <a:r>
              <a:rPr sz="2413" spc="-5" dirty="0">
                <a:cs typeface="Georgia"/>
              </a:rPr>
              <a:t>intruder launch an attack over the</a:t>
            </a:r>
            <a:r>
              <a:rPr sz="2413" spc="-45" dirty="0">
                <a:cs typeface="Georgia"/>
              </a:rPr>
              <a:t> </a:t>
            </a:r>
            <a:r>
              <a:rPr sz="2413" spc="-10" dirty="0">
                <a:cs typeface="Georgia"/>
              </a:rPr>
              <a:t>Internet.</a:t>
            </a:r>
            <a:endParaRPr sz="2413" dirty="0">
              <a:cs typeface="Georgia"/>
            </a:endParaRPr>
          </a:p>
          <a:p>
            <a:pPr marL="357591" indent="-344820">
              <a:lnSpc>
                <a:spcPts val="2464"/>
              </a:lnSpc>
              <a:spcBef>
                <a:spcPts val="141"/>
              </a:spcBef>
              <a:buClr>
                <a:srgbClr val="FC0128"/>
              </a:buClr>
              <a:buSzPct val="79166"/>
              <a:buFont typeface="Wingdings"/>
              <a:buChar char=""/>
              <a:tabLst>
                <a:tab pos="356953" algn="l"/>
                <a:tab pos="357591" algn="l"/>
              </a:tabLst>
            </a:pPr>
            <a:r>
              <a:rPr sz="2413" spc="-5" dirty="0">
                <a:uFill>
                  <a:solidFill>
                    <a:srgbClr val="000000"/>
                  </a:solidFill>
                </a:uFill>
                <a:cs typeface="Georgia"/>
              </a:rPr>
              <a:t>Remote dial-up network</a:t>
            </a:r>
            <a:r>
              <a:rPr sz="2413" spc="-5" dirty="0">
                <a:cs typeface="Georgia"/>
              </a:rPr>
              <a:t> </a:t>
            </a:r>
            <a:r>
              <a:rPr sz="2413" dirty="0">
                <a:cs typeface="Georgia"/>
              </a:rPr>
              <a:t>- </a:t>
            </a:r>
            <a:r>
              <a:rPr sz="2413" spc="-5" dirty="0">
                <a:cs typeface="Georgia"/>
              </a:rPr>
              <a:t>This mode attempts</a:t>
            </a:r>
            <a:r>
              <a:rPr sz="2413" spc="25" dirty="0">
                <a:cs typeface="Georgia"/>
              </a:rPr>
              <a:t> </a:t>
            </a:r>
            <a:r>
              <a:rPr sz="2413" spc="-5" dirty="0">
                <a:cs typeface="Georgia"/>
              </a:rPr>
              <a:t>to</a:t>
            </a:r>
            <a:endParaRPr sz="2413" dirty="0">
              <a:cs typeface="Georgia"/>
            </a:endParaRPr>
          </a:p>
          <a:p>
            <a:pPr marL="357591" marR="469976">
              <a:lnSpc>
                <a:spcPct val="69800"/>
              </a:lnSpc>
              <a:spcBef>
                <a:spcPts val="442"/>
              </a:spcBef>
            </a:pPr>
            <a:r>
              <a:rPr sz="2413" spc="-5" dirty="0">
                <a:cs typeface="Georgia"/>
              </a:rPr>
              <a:t>simulate an intruder launching an attack against </a:t>
            </a:r>
            <a:r>
              <a:rPr sz="2413" spc="-10" dirty="0">
                <a:cs typeface="Georgia"/>
              </a:rPr>
              <a:t>the  </a:t>
            </a:r>
            <a:r>
              <a:rPr sz="2413" spc="-5" dirty="0">
                <a:cs typeface="Georgia"/>
              </a:rPr>
              <a:t>client’s modem</a:t>
            </a:r>
            <a:r>
              <a:rPr sz="2413" spc="-10" dirty="0">
                <a:cs typeface="Georgia"/>
              </a:rPr>
              <a:t> </a:t>
            </a:r>
            <a:r>
              <a:rPr sz="2413" spc="-5" dirty="0">
                <a:cs typeface="Georgia"/>
              </a:rPr>
              <a:t>pools.</a:t>
            </a:r>
            <a:endParaRPr sz="2413" dirty="0">
              <a:cs typeface="Georgia"/>
            </a:endParaRPr>
          </a:p>
          <a:p>
            <a:pPr marL="357591" indent="-344820">
              <a:lnSpc>
                <a:spcPts val="2464"/>
              </a:lnSpc>
              <a:spcBef>
                <a:spcPts val="146"/>
              </a:spcBef>
              <a:buClr>
                <a:srgbClr val="FC0128"/>
              </a:buClr>
              <a:buSzPct val="79166"/>
              <a:buFont typeface="Wingdings"/>
              <a:buChar char=""/>
              <a:tabLst>
                <a:tab pos="356953" algn="l"/>
                <a:tab pos="357591" algn="l"/>
              </a:tabLst>
            </a:pPr>
            <a:r>
              <a:rPr sz="2413" spc="-5" dirty="0">
                <a:uFill>
                  <a:solidFill>
                    <a:srgbClr val="000000"/>
                  </a:solidFill>
                </a:uFill>
                <a:cs typeface="Georgia"/>
              </a:rPr>
              <a:t>Local network</a:t>
            </a:r>
            <a:r>
              <a:rPr sz="2413" spc="-5" dirty="0">
                <a:cs typeface="Georgia"/>
              </a:rPr>
              <a:t> – This mode simulates </a:t>
            </a:r>
            <a:r>
              <a:rPr sz="2413" dirty="0">
                <a:cs typeface="Georgia"/>
              </a:rPr>
              <a:t>an </a:t>
            </a:r>
            <a:r>
              <a:rPr sz="2413" spc="-5" dirty="0">
                <a:cs typeface="Georgia"/>
              </a:rPr>
              <a:t>employee</a:t>
            </a:r>
            <a:r>
              <a:rPr sz="2413" spc="91" dirty="0">
                <a:cs typeface="Georgia"/>
              </a:rPr>
              <a:t> </a:t>
            </a:r>
            <a:r>
              <a:rPr sz="2413" spc="-5" dirty="0">
                <a:cs typeface="Georgia"/>
              </a:rPr>
              <a:t>with</a:t>
            </a:r>
            <a:endParaRPr sz="2413" dirty="0">
              <a:cs typeface="Georgia"/>
            </a:endParaRPr>
          </a:p>
          <a:p>
            <a:pPr marL="357591" marR="197952">
              <a:lnSpc>
                <a:spcPct val="69800"/>
              </a:lnSpc>
              <a:spcBef>
                <a:spcPts val="436"/>
              </a:spcBef>
            </a:pPr>
            <a:r>
              <a:rPr sz="2413" spc="-5" dirty="0">
                <a:cs typeface="Georgia"/>
              </a:rPr>
              <a:t>legal access gaining unauthorized access over the local  network.</a:t>
            </a:r>
            <a:endParaRPr sz="2413" dirty="0">
              <a:cs typeface="Georgia"/>
            </a:endParaRPr>
          </a:p>
          <a:p>
            <a:pPr marL="357591" indent="-344820">
              <a:lnSpc>
                <a:spcPts val="2464"/>
              </a:lnSpc>
              <a:spcBef>
                <a:spcPts val="146"/>
              </a:spcBef>
              <a:buClr>
                <a:srgbClr val="FC0128"/>
              </a:buClr>
              <a:buSzPct val="79166"/>
              <a:buFont typeface="Wingdings"/>
              <a:buChar char=""/>
              <a:tabLst>
                <a:tab pos="356953" algn="l"/>
                <a:tab pos="357591" algn="l"/>
              </a:tabLst>
            </a:pPr>
            <a:r>
              <a:rPr sz="2413" spc="-5" dirty="0">
                <a:uFill>
                  <a:solidFill>
                    <a:srgbClr val="000000"/>
                  </a:solidFill>
                </a:uFill>
                <a:cs typeface="Georgia"/>
              </a:rPr>
              <a:t>Stolen equipment</a:t>
            </a:r>
            <a:r>
              <a:rPr sz="2413" spc="-5" dirty="0">
                <a:cs typeface="Georgia"/>
              </a:rPr>
              <a:t> – This mode simulates theft of</a:t>
            </a:r>
            <a:r>
              <a:rPr sz="2413" spc="-45" dirty="0">
                <a:cs typeface="Georgia"/>
              </a:rPr>
              <a:t> </a:t>
            </a:r>
            <a:r>
              <a:rPr sz="2413" dirty="0">
                <a:cs typeface="Georgia"/>
              </a:rPr>
              <a:t>a</a:t>
            </a:r>
          </a:p>
          <a:p>
            <a:pPr marL="356953">
              <a:lnSpc>
                <a:spcPts val="2025"/>
              </a:lnSpc>
            </a:pPr>
            <a:r>
              <a:rPr sz="2413" spc="-5" dirty="0">
                <a:cs typeface="Georgia"/>
              </a:rPr>
              <a:t>critical information resource such as </a:t>
            </a:r>
            <a:r>
              <a:rPr sz="2413" dirty="0">
                <a:cs typeface="Georgia"/>
              </a:rPr>
              <a:t>a </a:t>
            </a:r>
            <a:r>
              <a:rPr sz="2413" spc="-5" dirty="0">
                <a:cs typeface="Georgia"/>
              </a:rPr>
              <a:t>laptop owned</a:t>
            </a:r>
            <a:r>
              <a:rPr sz="2413" spc="91" dirty="0">
                <a:cs typeface="Georgia"/>
              </a:rPr>
              <a:t> </a:t>
            </a:r>
            <a:r>
              <a:rPr sz="2413" spc="-5" dirty="0">
                <a:cs typeface="Georgia"/>
              </a:rPr>
              <a:t>by</a:t>
            </a:r>
            <a:endParaRPr sz="2413" dirty="0">
              <a:cs typeface="Georgia"/>
            </a:endParaRPr>
          </a:p>
          <a:p>
            <a:pPr marL="356953" marR="382495">
              <a:lnSpc>
                <a:spcPct val="70000"/>
              </a:lnSpc>
              <a:spcBef>
                <a:spcPts val="432"/>
              </a:spcBef>
            </a:pPr>
            <a:r>
              <a:rPr sz="2413" dirty="0">
                <a:cs typeface="Georgia"/>
              </a:rPr>
              <a:t>a </a:t>
            </a:r>
            <a:r>
              <a:rPr sz="2413" spc="-5" dirty="0">
                <a:cs typeface="Georgia"/>
              </a:rPr>
              <a:t>strategist, (taken by the client unaware of its owner  and given to the ethical hacker).</a:t>
            </a:r>
            <a:endParaRPr sz="2413" dirty="0">
              <a:cs typeface="Georgia"/>
            </a:endParaRPr>
          </a:p>
          <a:p>
            <a:pPr marL="357591" marR="204338" indent="-344820">
              <a:lnSpc>
                <a:spcPct val="69800"/>
              </a:lnSpc>
              <a:spcBef>
                <a:spcPts val="1021"/>
              </a:spcBef>
              <a:buClr>
                <a:srgbClr val="FC0128"/>
              </a:buClr>
              <a:buSzPct val="79166"/>
              <a:buFont typeface="Wingdings"/>
              <a:buChar char=""/>
              <a:tabLst>
                <a:tab pos="356953" algn="l"/>
                <a:tab pos="357591" algn="l"/>
              </a:tabLst>
            </a:pPr>
            <a:r>
              <a:rPr sz="2413" spc="-5" dirty="0">
                <a:uFill>
                  <a:solidFill>
                    <a:srgbClr val="000000"/>
                  </a:solidFill>
                </a:uFill>
                <a:cs typeface="Georgia"/>
              </a:rPr>
              <a:t>Social engineering</a:t>
            </a:r>
            <a:r>
              <a:rPr sz="2413" spc="-5" dirty="0">
                <a:cs typeface="Georgia"/>
              </a:rPr>
              <a:t> – This aspect attempts to check </a:t>
            </a:r>
            <a:r>
              <a:rPr sz="2413" spc="-10" dirty="0">
                <a:cs typeface="Georgia"/>
              </a:rPr>
              <a:t>the  </a:t>
            </a:r>
            <a:r>
              <a:rPr sz="2413" spc="-5" dirty="0">
                <a:cs typeface="Georgia"/>
              </a:rPr>
              <a:t>integrity of the organization’s</a:t>
            </a:r>
            <a:r>
              <a:rPr sz="2413" spc="5" dirty="0">
                <a:cs typeface="Georgia"/>
              </a:rPr>
              <a:t> </a:t>
            </a:r>
            <a:r>
              <a:rPr sz="2413" spc="-5" dirty="0">
                <a:cs typeface="Georgia"/>
              </a:rPr>
              <a:t>employees.</a:t>
            </a:r>
            <a:endParaRPr sz="2413" dirty="0">
              <a:cs typeface="Georgia"/>
            </a:endParaRPr>
          </a:p>
          <a:p>
            <a:pPr marL="357591" indent="-344820">
              <a:spcBef>
                <a:spcPts val="146"/>
              </a:spcBef>
              <a:buClr>
                <a:srgbClr val="FC0128"/>
              </a:buClr>
              <a:buSzPct val="79166"/>
              <a:buFont typeface="Wingdings"/>
              <a:buChar char=""/>
              <a:tabLst>
                <a:tab pos="356953" algn="l"/>
                <a:tab pos="357591" algn="l"/>
              </a:tabLst>
            </a:pPr>
            <a:r>
              <a:rPr sz="2413" spc="-5" dirty="0">
                <a:uFill>
                  <a:solidFill>
                    <a:srgbClr val="000000"/>
                  </a:solidFill>
                </a:uFill>
                <a:cs typeface="Georgia"/>
              </a:rPr>
              <a:t>Physical entry</a:t>
            </a:r>
            <a:r>
              <a:rPr sz="2413" spc="-5" dirty="0">
                <a:cs typeface="Georgia"/>
              </a:rPr>
              <a:t> – This mode attempts to</a:t>
            </a:r>
            <a:r>
              <a:rPr sz="2413" spc="35" dirty="0">
                <a:cs typeface="Georgia"/>
              </a:rPr>
              <a:t> </a:t>
            </a:r>
            <a:r>
              <a:rPr sz="2413" spc="-5" dirty="0">
                <a:cs typeface="Georgia"/>
              </a:rPr>
              <a:t>physically</a:t>
            </a:r>
            <a:r>
              <a:rPr lang="en-US" sz="2413" spc="-5" dirty="0">
                <a:cs typeface="Georgia"/>
              </a:rPr>
              <a:t> compromise the organization’s </a:t>
            </a:r>
            <a:r>
              <a:rPr lang="en-US" sz="2413" dirty="0">
                <a:cs typeface="Georgia"/>
              </a:rPr>
              <a:t>ICT</a:t>
            </a:r>
            <a:r>
              <a:rPr lang="en-US" sz="2413" spc="-25" dirty="0">
                <a:cs typeface="Georgia"/>
              </a:rPr>
              <a:t> </a:t>
            </a:r>
            <a:r>
              <a:rPr lang="en-US" sz="2413" spc="-10" dirty="0">
                <a:cs typeface="Georgia"/>
              </a:rPr>
              <a:t>infrastructure.</a:t>
            </a:r>
            <a:endParaRPr lang="en-US" sz="2413" dirty="0">
              <a:cs typeface="Georgia"/>
            </a:endParaRPr>
          </a:p>
        </p:txBody>
      </p:sp>
    </p:spTree>
    <p:extLst>
      <p:ext uri="{BB962C8B-B14F-4D97-AF65-F5344CB8AC3E}">
        <p14:creationId xmlns:p14="http://schemas.microsoft.com/office/powerpoint/2010/main" val="20226133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0817" y="184639"/>
            <a:ext cx="4576680" cy="690004"/>
          </a:xfrm>
          <a:prstGeom prst="rect">
            <a:avLst/>
          </a:prstGeom>
        </p:spPr>
        <p:txBody>
          <a:bodyPr vert="horz" wrap="square" lIns="0" tIns="12771" rIns="0" bIns="0" rtlCol="0" anchor="ctr">
            <a:spAutoFit/>
          </a:bodyPr>
          <a:lstStyle/>
          <a:p>
            <a:pPr marL="12771">
              <a:lnSpc>
                <a:spcPct val="100000"/>
              </a:lnSpc>
              <a:spcBef>
                <a:spcPts val="101"/>
              </a:spcBef>
            </a:pPr>
            <a:r>
              <a:rPr spc="-5" dirty="0"/>
              <a:t>Security</a:t>
            </a:r>
            <a:r>
              <a:rPr spc="-65" dirty="0"/>
              <a:t> </a:t>
            </a:r>
            <a:r>
              <a:rPr spc="-10" dirty="0"/>
              <a:t>Testing</a:t>
            </a:r>
          </a:p>
        </p:txBody>
      </p:sp>
      <p:sp>
        <p:nvSpPr>
          <p:cNvPr id="3" name="object 3"/>
          <p:cNvSpPr txBox="1"/>
          <p:nvPr/>
        </p:nvSpPr>
        <p:spPr>
          <a:xfrm>
            <a:off x="910817" y="1339354"/>
            <a:ext cx="7898832" cy="4860056"/>
          </a:xfrm>
          <a:prstGeom prst="rect">
            <a:avLst/>
          </a:prstGeom>
        </p:spPr>
        <p:txBody>
          <a:bodyPr vert="horz" wrap="square" lIns="0" tIns="12771" rIns="0" bIns="0" rtlCol="0">
            <a:spAutoFit/>
          </a:bodyPr>
          <a:lstStyle/>
          <a:p>
            <a:pPr marL="356953" marR="45337" indent="-344820">
              <a:lnSpc>
                <a:spcPct val="109800"/>
              </a:lnSpc>
              <a:spcBef>
                <a:spcPts val="101"/>
              </a:spcBef>
              <a:buClr>
                <a:srgbClr val="FC0128"/>
              </a:buClr>
              <a:buSzPct val="79166"/>
              <a:buFont typeface="Wingdings"/>
              <a:buChar char=""/>
              <a:tabLst>
                <a:tab pos="356953" algn="l"/>
                <a:tab pos="357591" algn="l"/>
              </a:tabLst>
            </a:pPr>
            <a:r>
              <a:rPr sz="2413" spc="-5" dirty="0">
                <a:cs typeface="Georgia"/>
              </a:rPr>
              <a:t>There are </a:t>
            </a:r>
            <a:r>
              <a:rPr sz="2413" dirty="0">
                <a:cs typeface="Georgia"/>
              </a:rPr>
              <a:t>many </a:t>
            </a:r>
            <a:r>
              <a:rPr sz="2413" spc="-5" dirty="0">
                <a:cs typeface="Georgia"/>
              </a:rPr>
              <a:t>different forms of security </a:t>
            </a:r>
            <a:r>
              <a:rPr sz="2413" spc="-10" dirty="0">
                <a:cs typeface="Georgia"/>
              </a:rPr>
              <a:t>testing.  </a:t>
            </a:r>
            <a:r>
              <a:rPr sz="2413" spc="-5" dirty="0">
                <a:cs typeface="Georgia"/>
              </a:rPr>
              <a:t>Examples include vulnerability scanning, </a:t>
            </a:r>
            <a:r>
              <a:rPr sz="2413" spc="-10" dirty="0">
                <a:cs typeface="Georgia"/>
              </a:rPr>
              <a:t>ethical  </a:t>
            </a:r>
            <a:r>
              <a:rPr sz="2413" spc="-5" dirty="0">
                <a:cs typeface="Georgia"/>
              </a:rPr>
              <a:t>hacking and penetration testing. Security testing can </a:t>
            </a:r>
            <a:r>
              <a:rPr sz="2413" spc="-10" dirty="0">
                <a:cs typeface="Georgia"/>
              </a:rPr>
              <a:t>be  </a:t>
            </a:r>
            <a:r>
              <a:rPr sz="2413" spc="-5" dirty="0">
                <a:cs typeface="Georgia"/>
              </a:rPr>
              <a:t>conducted using one of two</a:t>
            </a:r>
            <a:r>
              <a:rPr sz="2413" dirty="0">
                <a:cs typeface="Georgia"/>
              </a:rPr>
              <a:t> </a:t>
            </a:r>
            <a:r>
              <a:rPr sz="2413" spc="-5" dirty="0">
                <a:cs typeface="Georgia"/>
              </a:rPr>
              <a:t>approaches:</a:t>
            </a:r>
            <a:endParaRPr sz="2413" dirty="0">
              <a:cs typeface="Georgia"/>
            </a:endParaRPr>
          </a:p>
          <a:p>
            <a:pPr marL="356953" marR="1841594" indent="-344820">
              <a:lnSpc>
                <a:spcPct val="109800"/>
              </a:lnSpc>
              <a:spcBef>
                <a:spcPts val="1016"/>
              </a:spcBef>
              <a:buClr>
                <a:srgbClr val="FC0128"/>
              </a:buClr>
              <a:buSzPct val="79166"/>
              <a:buFont typeface="Wingdings"/>
              <a:buChar char=""/>
              <a:tabLst>
                <a:tab pos="356953" algn="l"/>
                <a:tab pos="357591" algn="l"/>
              </a:tabLst>
            </a:pPr>
            <a:r>
              <a:rPr sz="2413" u="heavy" dirty="0">
                <a:uFill>
                  <a:solidFill>
                    <a:srgbClr val="000000"/>
                  </a:solidFill>
                </a:uFill>
                <a:cs typeface="Georgia"/>
              </a:rPr>
              <a:t>Black-box</a:t>
            </a:r>
            <a:r>
              <a:rPr sz="2413" dirty="0">
                <a:cs typeface="Georgia"/>
              </a:rPr>
              <a:t> </a:t>
            </a:r>
            <a:r>
              <a:rPr sz="2413" spc="-5" dirty="0">
                <a:cs typeface="Georgia"/>
              </a:rPr>
              <a:t>(with </a:t>
            </a:r>
            <a:r>
              <a:rPr sz="2413" dirty="0">
                <a:cs typeface="Georgia"/>
              </a:rPr>
              <a:t>no </a:t>
            </a:r>
            <a:r>
              <a:rPr sz="2413" spc="-5" dirty="0">
                <a:cs typeface="Georgia"/>
              </a:rPr>
              <a:t>prior knowledge of the  infrastructure to be</a:t>
            </a:r>
            <a:r>
              <a:rPr sz="2413" spc="-15" dirty="0">
                <a:cs typeface="Georgia"/>
              </a:rPr>
              <a:t> </a:t>
            </a:r>
            <a:r>
              <a:rPr sz="2413" spc="-10" dirty="0">
                <a:cs typeface="Georgia"/>
              </a:rPr>
              <a:t>tested)</a:t>
            </a:r>
            <a:endParaRPr sz="2413" dirty="0">
              <a:cs typeface="Georgia"/>
            </a:endParaRPr>
          </a:p>
          <a:p>
            <a:pPr marL="357591" marR="212001" indent="-344820">
              <a:lnSpc>
                <a:spcPct val="109800"/>
              </a:lnSpc>
              <a:spcBef>
                <a:spcPts val="1021"/>
              </a:spcBef>
              <a:buClr>
                <a:srgbClr val="FC0128"/>
              </a:buClr>
              <a:buSzPct val="79166"/>
              <a:buFont typeface="Wingdings"/>
              <a:buChar char=""/>
              <a:tabLst>
                <a:tab pos="356953" algn="l"/>
                <a:tab pos="357591" algn="l"/>
              </a:tabLst>
            </a:pPr>
            <a:r>
              <a:rPr sz="2413" u="heavy" spc="-5" dirty="0">
                <a:uFill>
                  <a:solidFill>
                    <a:srgbClr val="000000"/>
                  </a:solidFill>
                </a:uFill>
                <a:cs typeface="Georgia"/>
              </a:rPr>
              <a:t>White-box</a:t>
            </a:r>
            <a:r>
              <a:rPr sz="2413" spc="-5" dirty="0">
                <a:cs typeface="Georgia"/>
              </a:rPr>
              <a:t> (with </a:t>
            </a:r>
            <a:r>
              <a:rPr sz="2413" dirty="0">
                <a:cs typeface="Georgia"/>
              </a:rPr>
              <a:t>a </a:t>
            </a:r>
            <a:r>
              <a:rPr sz="2413" spc="-5" dirty="0">
                <a:cs typeface="Georgia"/>
              </a:rPr>
              <a:t>complete knowledge of the network  </a:t>
            </a:r>
            <a:r>
              <a:rPr sz="2413" spc="-10" dirty="0">
                <a:cs typeface="Georgia"/>
              </a:rPr>
              <a:t>infrastructure).</a:t>
            </a:r>
            <a:endParaRPr sz="2413" dirty="0">
              <a:cs typeface="Georgia"/>
            </a:endParaRPr>
          </a:p>
          <a:p>
            <a:pPr marL="356953" marR="5108" indent="-344820">
              <a:lnSpc>
                <a:spcPct val="110000"/>
              </a:lnSpc>
              <a:spcBef>
                <a:spcPts val="1011"/>
              </a:spcBef>
              <a:buClr>
                <a:srgbClr val="FC0128"/>
              </a:buClr>
              <a:buSzPct val="79166"/>
              <a:buFont typeface="Wingdings"/>
              <a:buChar char=""/>
              <a:tabLst>
                <a:tab pos="356953" algn="l"/>
                <a:tab pos="357591" algn="l"/>
              </a:tabLst>
            </a:pPr>
            <a:r>
              <a:rPr sz="2413" spc="-5" dirty="0">
                <a:cs typeface="Georgia"/>
              </a:rPr>
              <a:t>Internal Testing is also known as </a:t>
            </a:r>
            <a:r>
              <a:rPr sz="2413" i="1" spc="-5" dirty="0">
                <a:cs typeface="Georgia"/>
              </a:rPr>
              <a:t>Gray-box </a:t>
            </a:r>
            <a:r>
              <a:rPr sz="2413" spc="-5" dirty="0">
                <a:cs typeface="Georgia"/>
              </a:rPr>
              <a:t>testing </a:t>
            </a:r>
            <a:r>
              <a:rPr sz="2413" spc="-10" dirty="0">
                <a:cs typeface="Georgia"/>
              </a:rPr>
              <a:t>and  </a:t>
            </a:r>
            <a:r>
              <a:rPr sz="2413" spc="-5" dirty="0">
                <a:cs typeface="Georgia"/>
              </a:rPr>
              <a:t>this examines the extent of access by insiders within</a:t>
            </a:r>
            <a:r>
              <a:rPr sz="2413" spc="-60" dirty="0">
                <a:cs typeface="Georgia"/>
              </a:rPr>
              <a:t> </a:t>
            </a:r>
            <a:r>
              <a:rPr sz="2413" spc="-10" dirty="0">
                <a:cs typeface="Georgia"/>
              </a:rPr>
              <a:t>the</a:t>
            </a:r>
            <a:r>
              <a:rPr lang="en-US" sz="2413" spc="-10" dirty="0">
                <a:cs typeface="Georgia"/>
              </a:rPr>
              <a:t> </a:t>
            </a:r>
            <a:r>
              <a:rPr lang="en-US" sz="2413" spc="-5" dirty="0">
                <a:cs typeface="Georgia"/>
              </a:rPr>
              <a:t>network.</a:t>
            </a:r>
            <a:endParaRPr lang="en-US" sz="2413" dirty="0">
              <a:cs typeface="Georgia"/>
            </a:endParaRPr>
          </a:p>
        </p:txBody>
      </p:sp>
    </p:spTree>
    <p:extLst>
      <p:ext uri="{BB962C8B-B14F-4D97-AF65-F5344CB8AC3E}">
        <p14:creationId xmlns:p14="http://schemas.microsoft.com/office/powerpoint/2010/main" val="24178810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68195" y="134050"/>
            <a:ext cx="3489580" cy="690004"/>
          </a:xfrm>
          <a:prstGeom prst="rect">
            <a:avLst/>
          </a:prstGeom>
        </p:spPr>
        <p:txBody>
          <a:bodyPr vert="horz" wrap="square" lIns="0" tIns="12771" rIns="0" bIns="0" rtlCol="0" anchor="ctr">
            <a:spAutoFit/>
          </a:bodyPr>
          <a:lstStyle/>
          <a:p>
            <a:pPr marL="12771">
              <a:lnSpc>
                <a:spcPct val="100000"/>
              </a:lnSpc>
              <a:spcBef>
                <a:spcPts val="101"/>
              </a:spcBef>
            </a:pPr>
            <a:r>
              <a:rPr spc="-10" dirty="0"/>
              <a:t>Deliverables</a:t>
            </a:r>
          </a:p>
        </p:txBody>
      </p:sp>
      <p:sp>
        <p:nvSpPr>
          <p:cNvPr id="3" name="object 3"/>
          <p:cNvSpPr txBox="1"/>
          <p:nvPr/>
        </p:nvSpPr>
        <p:spPr>
          <a:xfrm>
            <a:off x="868195" y="1250615"/>
            <a:ext cx="7751966" cy="4989284"/>
          </a:xfrm>
          <a:prstGeom prst="rect">
            <a:avLst/>
          </a:prstGeom>
        </p:spPr>
        <p:txBody>
          <a:bodyPr vert="horz" wrap="square" lIns="0" tIns="177516" rIns="0" bIns="0" rtlCol="0">
            <a:spAutoFit/>
          </a:bodyPr>
          <a:lstStyle/>
          <a:p>
            <a:pPr marL="357591" indent="-344820">
              <a:spcBef>
                <a:spcPts val="1398"/>
              </a:spcBef>
              <a:buClr>
                <a:srgbClr val="FC0128"/>
              </a:buClr>
              <a:buSzPct val="79166"/>
              <a:buFont typeface="Wingdings"/>
              <a:buChar char=""/>
              <a:tabLst>
                <a:tab pos="356953" algn="l"/>
                <a:tab pos="357591" algn="l"/>
              </a:tabLst>
            </a:pPr>
            <a:r>
              <a:rPr sz="2413" spc="-5" dirty="0">
                <a:cs typeface="Georgia"/>
              </a:rPr>
              <a:t>Ethical Hacking</a:t>
            </a:r>
            <a:r>
              <a:rPr sz="2413" spc="-10" dirty="0">
                <a:cs typeface="Georgia"/>
              </a:rPr>
              <a:t> </a:t>
            </a:r>
            <a:r>
              <a:rPr sz="2413" spc="-5" dirty="0">
                <a:cs typeface="Georgia"/>
              </a:rPr>
              <a:t>Report</a:t>
            </a:r>
            <a:endParaRPr sz="2413" dirty="0">
              <a:cs typeface="Georgia"/>
            </a:endParaRPr>
          </a:p>
          <a:p>
            <a:pPr marL="356953" marR="5108" indent="-344820">
              <a:lnSpc>
                <a:spcPct val="109900"/>
              </a:lnSpc>
              <a:spcBef>
                <a:spcPts val="1011"/>
              </a:spcBef>
              <a:buClr>
                <a:srgbClr val="FC0128"/>
              </a:buClr>
              <a:buSzPct val="79166"/>
              <a:buFont typeface="Wingdings"/>
              <a:buChar char=""/>
              <a:tabLst>
                <a:tab pos="356953" algn="l"/>
                <a:tab pos="357591" algn="l"/>
              </a:tabLst>
            </a:pPr>
            <a:r>
              <a:rPr sz="2413" spc="-5" dirty="0">
                <a:cs typeface="Georgia"/>
              </a:rPr>
              <a:t>Details the results of the hacking activity, matching </a:t>
            </a:r>
            <a:r>
              <a:rPr sz="2413" spc="-10" dirty="0">
                <a:cs typeface="Georgia"/>
              </a:rPr>
              <a:t>it  </a:t>
            </a:r>
            <a:r>
              <a:rPr sz="2413" spc="-5" dirty="0">
                <a:cs typeface="Georgia"/>
              </a:rPr>
              <a:t>against the work schedule decided prior to the conduct  phase.</a:t>
            </a:r>
            <a:endParaRPr sz="2413" dirty="0">
              <a:cs typeface="Georgia"/>
            </a:endParaRPr>
          </a:p>
          <a:p>
            <a:pPr marL="356953" marR="338435" indent="-344820" algn="just">
              <a:lnSpc>
                <a:spcPct val="109900"/>
              </a:lnSpc>
              <a:spcBef>
                <a:spcPts val="1011"/>
              </a:spcBef>
              <a:buClr>
                <a:srgbClr val="FC0128"/>
              </a:buClr>
              <a:buSzPct val="79166"/>
              <a:buFont typeface="Wingdings"/>
              <a:buChar char=""/>
              <a:tabLst>
                <a:tab pos="357591" algn="l"/>
              </a:tabLst>
            </a:pPr>
            <a:r>
              <a:rPr sz="2413" spc="-5" dirty="0">
                <a:cs typeface="Georgia"/>
              </a:rPr>
              <a:t>Vulnerabilities are detailed and avoidance measures  suggested. Usually delivered </a:t>
            </a:r>
            <a:r>
              <a:rPr sz="2413" dirty="0">
                <a:cs typeface="Georgia"/>
              </a:rPr>
              <a:t>in </a:t>
            </a:r>
            <a:r>
              <a:rPr sz="2413" spc="-5" dirty="0">
                <a:cs typeface="Georgia"/>
              </a:rPr>
              <a:t>hard copy format for  security</a:t>
            </a:r>
            <a:r>
              <a:rPr sz="2413" spc="-10" dirty="0">
                <a:cs typeface="Georgia"/>
              </a:rPr>
              <a:t> </a:t>
            </a:r>
            <a:r>
              <a:rPr sz="2413" spc="-5" dirty="0">
                <a:cs typeface="Georgia"/>
              </a:rPr>
              <a:t>reasons.</a:t>
            </a:r>
            <a:endParaRPr sz="2413" dirty="0">
              <a:cs typeface="Georgia"/>
            </a:endParaRPr>
          </a:p>
          <a:p>
            <a:pPr marL="356953" marR="79820" indent="-344820">
              <a:lnSpc>
                <a:spcPct val="109900"/>
              </a:lnSpc>
              <a:spcBef>
                <a:spcPts val="1011"/>
              </a:spcBef>
              <a:buClr>
                <a:srgbClr val="FC0128"/>
              </a:buClr>
              <a:buSzPct val="79166"/>
              <a:buFont typeface="Wingdings"/>
              <a:buChar char=""/>
              <a:tabLst>
                <a:tab pos="356953" algn="l"/>
                <a:tab pos="357591" algn="l"/>
              </a:tabLst>
            </a:pPr>
            <a:r>
              <a:rPr sz="2413" spc="-5" dirty="0">
                <a:cs typeface="Georgia"/>
              </a:rPr>
              <a:t>Issues to consider – Nondisclosure clause in the </a:t>
            </a:r>
            <a:r>
              <a:rPr sz="2413" spc="-10" dirty="0">
                <a:cs typeface="Georgia"/>
              </a:rPr>
              <a:t>legal  </a:t>
            </a:r>
            <a:r>
              <a:rPr sz="2413" spc="-5" dirty="0">
                <a:cs typeface="Georgia"/>
              </a:rPr>
              <a:t>contract </a:t>
            </a:r>
            <a:r>
              <a:rPr sz="2413" dirty="0">
                <a:cs typeface="Georgia"/>
              </a:rPr>
              <a:t>- </a:t>
            </a:r>
            <a:r>
              <a:rPr sz="2413" spc="-5" dirty="0">
                <a:cs typeface="Georgia"/>
              </a:rPr>
              <a:t>availing the right information to the right  person), integrity of the evaluation team, sensitivity</a:t>
            </a:r>
            <a:r>
              <a:rPr sz="2413" spc="-75" dirty="0">
                <a:cs typeface="Georgia"/>
              </a:rPr>
              <a:t> </a:t>
            </a:r>
            <a:r>
              <a:rPr sz="2413" spc="-10" dirty="0">
                <a:cs typeface="Georgia"/>
              </a:rPr>
              <a:t>of</a:t>
            </a:r>
            <a:r>
              <a:rPr lang="en-US" sz="2413" spc="-10" dirty="0">
                <a:cs typeface="Georgia"/>
              </a:rPr>
              <a:t> information.</a:t>
            </a:r>
            <a:endParaRPr sz="2413" dirty="0">
              <a:cs typeface="Georgia"/>
            </a:endParaRPr>
          </a:p>
        </p:txBody>
      </p:sp>
    </p:spTree>
    <p:extLst>
      <p:ext uri="{BB962C8B-B14F-4D97-AF65-F5344CB8AC3E}">
        <p14:creationId xmlns:p14="http://schemas.microsoft.com/office/powerpoint/2010/main" val="30149447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73280" y="156794"/>
            <a:ext cx="5970270" cy="697230"/>
          </a:xfrm>
          <a:prstGeom prst="rect">
            <a:avLst/>
          </a:prstGeom>
        </p:spPr>
        <p:txBody>
          <a:bodyPr vert="horz" wrap="square" lIns="0" tIns="13335" rIns="0" bIns="0" rtlCol="0" anchor="ctr">
            <a:spAutoFit/>
          </a:bodyPr>
          <a:lstStyle/>
          <a:p>
            <a:pPr marL="12700">
              <a:lnSpc>
                <a:spcPct val="100000"/>
              </a:lnSpc>
              <a:spcBef>
                <a:spcPts val="105"/>
              </a:spcBef>
            </a:pPr>
            <a:r>
              <a:rPr lang="en-US" dirty="0"/>
              <a:t>Other Cyber Crimes</a:t>
            </a:r>
            <a:endParaRPr dirty="0"/>
          </a:p>
        </p:txBody>
      </p:sp>
      <p:sp>
        <p:nvSpPr>
          <p:cNvPr id="3" name="object 3"/>
          <p:cNvSpPr txBox="1"/>
          <p:nvPr/>
        </p:nvSpPr>
        <p:spPr>
          <a:xfrm>
            <a:off x="873280" y="1721802"/>
            <a:ext cx="7916545" cy="3414396"/>
          </a:xfrm>
          <a:prstGeom prst="rect">
            <a:avLst/>
          </a:prstGeom>
        </p:spPr>
        <p:txBody>
          <a:bodyPr vert="horz" wrap="square" lIns="0" tIns="13335" rIns="0" bIns="0" rtlCol="0">
            <a:spAutoFit/>
          </a:bodyPr>
          <a:lstStyle/>
          <a:p>
            <a:pPr marL="355600" marR="5080" indent="-342900">
              <a:spcBef>
                <a:spcPts val="105"/>
              </a:spcBef>
              <a:buFont typeface="Arial"/>
              <a:buChar char="•"/>
              <a:tabLst>
                <a:tab pos="354965" algn="l"/>
                <a:tab pos="355600" algn="l"/>
              </a:tabLst>
            </a:pPr>
            <a:r>
              <a:rPr sz="3200" spc="-20" dirty="0">
                <a:latin typeface="Calibri"/>
                <a:cs typeface="Calibri"/>
              </a:rPr>
              <a:t>Offenses </a:t>
            </a:r>
            <a:r>
              <a:rPr sz="3200" spc="-15" dirty="0">
                <a:latin typeface="Calibri"/>
                <a:cs typeface="Calibri"/>
              </a:rPr>
              <a:t>against </a:t>
            </a:r>
            <a:r>
              <a:rPr sz="3200" dirty="0">
                <a:latin typeface="Calibri"/>
                <a:cs typeface="Calibri"/>
              </a:rPr>
              <a:t>the </a:t>
            </a:r>
            <a:r>
              <a:rPr sz="3200" spc="-25" dirty="0">
                <a:latin typeface="Calibri"/>
                <a:cs typeface="Calibri"/>
              </a:rPr>
              <a:t>confidentiality, </a:t>
            </a:r>
            <a:r>
              <a:rPr sz="3200" spc="-10" dirty="0">
                <a:latin typeface="Calibri"/>
                <a:cs typeface="Calibri"/>
              </a:rPr>
              <a:t>integrity  </a:t>
            </a:r>
            <a:r>
              <a:rPr sz="3200" dirty="0">
                <a:latin typeface="Calibri"/>
                <a:cs typeface="Calibri"/>
              </a:rPr>
              <a:t>and </a:t>
            </a:r>
            <a:r>
              <a:rPr sz="3200" spc="-10" dirty="0">
                <a:latin typeface="Calibri"/>
                <a:cs typeface="Calibri"/>
              </a:rPr>
              <a:t>availability </a:t>
            </a:r>
            <a:r>
              <a:rPr sz="3200" dirty="0">
                <a:latin typeface="Calibri"/>
                <a:cs typeface="Calibri"/>
              </a:rPr>
              <a:t>of </a:t>
            </a:r>
            <a:r>
              <a:rPr sz="3200" spc="-10" dirty="0">
                <a:latin typeface="Calibri"/>
                <a:cs typeface="Calibri"/>
              </a:rPr>
              <a:t>computer </a:t>
            </a:r>
            <a:r>
              <a:rPr sz="3200" spc="-20" dirty="0">
                <a:latin typeface="Calibri"/>
                <a:cs typeface="Calibri"/>
              </a:rPr>
              <a:t>data </a:t>
            </a:r>
            <a:r>
              <a:rPr sz="3200" dirty="0">
                <a:latin typeface="Calibri"/>
                <a:cs typeface="Calibri"/>
              </a:rPr>
              <a:t>and</a:t>
            </a:r>
            <a:r>
              <a:rPr sz="3200" spc="65" dirty="0">
                <a:latin typeface="Calibri"/>
                <a:cs typeface="Calibri"/>
              </a:rPr>
              <a:t> </a:t>
            </a:r>
            <a:r>
              <a:rPr sz="3200" spc="-25" dirty="0">
                <a:latin typeface="Calibri"/>
                <a:cs typeface="Calibri"/>
              </a:rPr>
              <a:t>systems</a:t>
            </a:r>
            <a:endParaRPr sz="3200" dirty="0">
              <a:latin typeface="Calibri"/>
              <a:cs typeface="Calibri"/>
            </a:endParaRPr>
          </a:p>
          <a:p>
            <a:pPr>
              <a:spcBef>
                <a:spcPts val="30"/>
              </a:spcBef>
              <a:buFont typeface="Arial"/>
              <a:buChar char="•"/>
            </a:pPr>
            <a:endParaRPr sz="4650" dirty="0">
              <a:latin typeface="Times New Roman"/>
              <a:cs typeface="Times New Roman"/>
            </a:endParaRPr>
          </a:p>
          <a:p>
            <a:pPr marL="355600" indent="-342900">
              <a:buFont typeface="Arial"/>
              <a:buChar char="•"/>
              <a:tabLst>
                <a:tab pos="354965" algn="l"/>
                <a:tab pos="355600" algn="l"/>
              </a:tabLst>
            </a:pPr>
            <a:r>
              <a:rPr sz="3200" spc="-10" dirty="0">
                <a:latin typeface="Calibri"/>
                <a:cs typeface="Calibri"/>
              </a:rPr>
              <a:t>Computer-related</a:t>
            </a:r>
            <a:r>
              <a:rPr sz="3200" spc="-5" dirty="0">
                <a:latin typeface="Calibri"/>
                <a:cs typeface="Calibri"/>
              </a:rPr>
              <a:t> </a:t>
            </a:r>
            <a:r>
              <a:rPr sz="3200" spc="-20" dirty="0">
                <a:latin typeface="Calibri"/>
                <a:cs typeface="Calibri"/>
              </a:rPr>
              <a:t>Offenses</a:t>
            </a:r>
            <a:endParaRPr sz="3200" dirty="0">
              <a:latin typeface="Calibri"/>
              <a:cs typeface="Calibri"/>
            </a:endParaRPr>
          </a:p>
          <a:p>
            <a:pPr>
              <a:spcBef>
                <a:spcPts val="30"/>
              </a:spcBef>
              <a:buFont typeface="Arial"/>
              <a:buChar char="•"/>
            </a:pPr>
            <a:endParaRPr sz="4650" dirty="0">
              <a:latin typeface="Times New Roman"/>
              <a:cs typeface="Times New Roman"/>
            </a:endParaRPr>
          </a:p>
          <a:p>
            <a:pPr marL="355600" indent="-342900">
              <a:buFont typeface="Arial"/>
              <a:buChar char="•"/>
              <a:tabLst>
                <a:tab pos="354965" algn="l"/>
                <a:tab pos="355600" algn="l"/>
              </a:tabLst>
            </a:pPr>
            <a:r>
              <a:rPr sz="3200" spc="-15" dirty="0">
                <a:latin typeface="Calibri"/>
                <a:cs typeface="Calibri"/>
              </a:rPr>
              <a:t>Content-related</a:t>
            </a:r>
            <a:r>
              <a:rPr sz="3200" spc="-25" dirty="0">
                <a:latin typeface="Calibri"/>
                <a:cs typeface="Calibri"/>
              </a:rPr>
              <a:t> </a:t>
            </a:r>
            <a:r>
              <a:rPr sz="3200" spc="-20" dirty="0">
                <a:latin typeface="Calibri"/>
                <a:cs typeface="Calibri"/>
              </a:rPr>
              <a:t>Offenses</a:t>
            </a:r>
            <a:endParaRPr sz="3200" dirty="0">
              <a:latin typeface="Calibri"/>
              <a:cs typeface="Calibri"/>
            </a:endParaRPr>
          </a:p>
        </p:txBody>
      </p:sp>
    </p:spTree>
    <p:extLst>
      <p:ext uri="{BB962C8B-B14F-4D97-AF65-F5344CB8AC3E}">
        <p14:creationId xmlns:p14="http://schemas.microsoft.com/office/powerpoint/2010/main" val="22260436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4400" y="43107"/>
            <a:ext cx="10269415" cy="1367682"/>
          </a:xfrm>
          <a:prstGeom prst="rect">
            <a:avLst/>
          </a:prstGeom>
        </p:spPr>
        <p:txBody>
          <a:bodyPr vert="horz" wrap="square" lIns="0" tIns="13335" rIns="0" bIns="0" rtlCol="0" anchor="ctr">
            <a:spAutoFit/>
          </a:bodyPr>
          <a:lstStyle/>
          <a:p>
            <a:pPr marL="12700" marR="5080" indent="92710">
              <a:lnSpc>
                <a:spcPct val="100000"/>
              </a:lnSpc>
              <a:spcBef>
                <a:spcPts val="105"/>
              </a:spcBef>
            </a:pPr>
            <a:r>
              <a:rPr spc="-20" dirty="0"/>
              <a:t>Offenses </a:t>
            </a:r>
            <a:r>
              <a:rPr spc="-15" dirty="0"/>
              <a:t>against </a:t>
            </a:r>
            <a:r>
              <a:rPr dirty="0"/>
              <a:t>the </a:t>
            </a:r>
            <a:r>
              <a:rPr spc="-25" dirty="0"/>
              <a:t>confidentiality, </a:t>
            </a:r>
            <a:r>
              <a:rPr spc="-10" dirty="0"/>
              <a:t>integrity  </a:t>
            </a:r>
            <a:r>
              <a:rPr dirty="0"/>
              <a:t>and </a:t>
            </a:r>
            <a:r>
              <a:rPr spc="-10" dirty="0"/>
              <a:t>availability </a:t>
            </a:r>
            <a:r>
              <a:rPr spc="-5" dirty="0"/>
              <a:t>of </a:t>
            </a:r>
            <a:r>
              <a:rPr spc="-10" dirty="0"/>
              <a:t>computer </a:t>
            </a:r>
            <a:r>
              <a:rPr spc="-20" dirty="0"/>
              <a:t>data </a:t>
            </a:r>
            <a:r>
              <a:rPr dirty="0"/>
              <a:t>and</a:t>
            </a:r>
            <a:r>
              <a:rPr spc="35" dirty="0"/>
              <a:t> </a:t>
            </a:r>
            <a:r>
              <a:rPr spc="-25" dirty="0"/>
              <a:t>systems</a:t>
            </a:r>
            <a:endParaRPr dirty="0"/>
          </a:p>
        </p:txBody>
      </p:sp>
      <p:sp>
        <p:nvSpPr>
          <p:cNvPr id="3" name="object 3"/>
          <p:cNvSpPr txBox="1"/>
          <p:nvPr/>
        </p:nvSpPr>
        <p:spPr>
          <a:xfrm>
            <a:off x="914400" y="1720927"/>
            <a:ext cx="7999730" cy="4585970"/>
          </a:xfrm>
          <a:prstGeom prst="rect">
            <a:avLst/>
          </a:prstGeom>
        </p:spPr>
        <p:txBody>
          <a:bodyPr vert="horz" wrap="square" lIns="0" tIns="85725" rIns="0" bIns="0" rtlCol="0">
            <a:spAutoFit/>
          </a:bodyPr>
          <a:lstStyle/>
          <a:p>
            <a:pPr marL="527685" marR="5080" indent="-515620">
              <a:lnSpc>
                <a:spcPts val="2400"/>
              </a:lnSpc>
              <a:spcBef>
                <a:spcPts val="675"/>
              </a:spcBef>
              <a:buAutoNum type="arabicPeriod"/>
              <a:tabLst>
                <a:tab pos="527685" algn="l"/>
                <a:tab pos="528320" algn="l"/>
              </a:tabLst>
            </a:pPr>
            <a:r>
              <a:rPr sz="2500" b="1" spc="-10" dirty="0">
                <a:latin typeface="Calibri"/>
                <a:cs typeface="Calibri"/>
              </a:rPr>
              <a:t>Illegal </a:t>
            </a:r>
            <a:r>
              <a:rPr sz="2500" b="1" spc="-5" dirty="0">
                <a:latin typeface="Calibri"/>
                <a:cs typeface="Calibri"/>
              </a:rPr>
              <a:t>Access </a:t>
            </a:r>
            <a:r>
              <a:rPr sz="2500" spc="-5" dirty="0">
                <a:latin typeface="Calibri"/>
                <a:cs typeface="Calibri"/>
              </a:rPr>
              <a:t>– </a:t>
            </a:r>
            <a:r>
              <a:rPr sz="2500" spc="-10" dirty="0">
                <a:latin typeface="Calibri"/>
                <a:cs typeface="Calibri"/>
              </a:rPr>
              <a:t>The intentional </a:t>
            </a:r>
            <a:r>
              <a:rPr sz="2500" spc="-5" dirty="0">
                <a:latin typeface="Calibri"/>
                <a:cs typeface="Calibri"/>
              </a:rPr>
              <a:t>access </a:t>
            </a:r>
            <a:r>
              <a:rPr sz="2500" spc="-15" dirty="0">
                <a:latin typeface="Calibri"/>
                <a:cs typeface="Calibri"/>
              </a:rPr>
              <a:t>to </a:t>
            </a:r>
            <a:r>
              <a:rPr sz="2500" spc="-5" dirty="0">
                <a:latin typeface="Calibri"/>
                <a:cs typeface="Calibri"/>
              </a:rPr>
              <a:t>the whole or </a:t>
            </a:r>
            <a:r>
              <a:rPr sz="2500" spc="-20" dirty="0">
                <a:latin typeface="Calibri"/>
                <a:cs typeface="Calibri"/>
              </a:rPr>
              <a:t>any  </a:t>
            </a:r>
            <a:r>
              <a:rPr sz="2500" spc="-10" dirty="0">
                <a:latin typeface="Calibri"/>
                <a:cs typeface="Calibri"/>
              </a:rPr>
              <a:t>part </a:t>
            </a:r>
            <a:r>
              <a:rPr sz="2500" spc="-5" dirty="0">
                <a:latin typeface="Calibri"/>
                <a:cs typeface="Calibri"/>
              </a:rPr>
              <a:t>of a </a:t>
            </a:r>
            <a:r>
              <a:rPr sz="2500" spc="-15" dirty="0">
                <a:latin typeface="Calibri"/>
                <a:cs typeface="Calibri"/>
              </a:rPr>
              <a:t>computer </a:t>
            </a:r>
            <a:r>
              <a:rPr sz="2500" spc="-25" dirty="0">
                <a:latin typeface="Calibri"/>
                <a:cs typeface="Calibri"/>
              </a:rPr>
              <a:t>system </a:t>
            </a:r>
            <a:r>
              <a:rPr sz="2500" spc="-5" dirty="0">
                <a:latin typeface="Calibri"/>
                <a:cs typeface="Calibri"/>
              </a:rPr>
              <a:t>without</a:t>
            </a:r>
            <a:r>
              <a:rPr sz="2500" spc="55" dirty="0">
                <a:latin typeface="Calibri"/>
                <a:cs typeface="Calibri"/>
              </a:rPr>
              <a:t> </a:t>
            </a:r>
            <a:r>
              <a:rPr sz="2500" spc="-5" dirty="0">
                <a:latin typeface="Calibri"/>
                <a:cs typeface="Calibri"/>
              </a:rPr>
              <a:t>right;</a:t>
            </a:r>
            <a:endParaRPr sz="2500" dirty="0">
              <a:latin typeface="Calibri"/>
              <a:cs typeface="Calibri"/>
            </a:endParaRPr>
          </a:p>
          <a:p>
            <a:pPr marL="527685" marR="295275" indent="-515620">
              <a:lnSpc>
                <a:spcPts val="2400"/>
              </a:lnSpc>
              <a:spcBef>
                <a:spcPts val="600"/>
              </a:spcBef>
              <a:buAutoNum type="arabicPeriod"/>
              <a:tabLst>
                <a:tab pos="527685" algn="l"/>
                <a:tab pos="528320" algn="l"/>
              </a:tabLst>
            </a:pPr>
            <a:r>
              <a:rPr sz="2500" b="1" spc="-10" dirty="0">
                <a:latin typeface="Calibri"/>
                <a:cs typeface="Calibri"/>
              </a:rPr>
              <a:t>Illegal </a:t>
            </a:r>
            <a:r>
              <a:rPr sz="2500" b="1" spc="-15" dirty="0">
                <a:latin typeface="Calibri"/>
                <a:cs typeface="Calibri"/>
              </a:rPr>
              <a:t>Interception </a:t>
            </a:r>
            <a:r>
              <a:rPr sz="2500" spc="-5" dirty="0">
                <a:latin typeface="Calibri"/>
                <a:cs typeface="Calibri"/>
              </a:rPr>
              <a:t>– </a:t>
            </a:r>
            <a:r>
              <a:rPr sz="2500" spc="-10" dirty="0">
                <a:latin typeface="Calibri"/>
                <a:cs typeface="Calibri"/>
              </a:rPr>
              <a:t>The intentional interception </a:t>
            </a:r>
            <a:r>
              <a:rPr sz="2500" spc="-5" dirty="0">
                <a:latin typeface="Calibri"/>
                <a:cs typeface="Calibri"/>
              </a:rPr>
              <a:t>made  </a:t>
            </a:r>
            <a:r>
              <a:rPr sz="2500" spc="-15" dirty="0">
                <a:latin typeface="Calibri"/>
                <a:cs typeface="Calibri"/>
              </a:rPr>
              <a:t>by </a:t>
            </a:r>
            <a:r>
              <a:rPr sz="2500" spc="-10" dirty="0">
                <a:latin typeface="Calibri"/>
                <a:cs typeface="Calibri"/>
              </a:rPr>
              <a:t>TECHNICAL</a:t>
            </a:r>
            <a:r>
              <a:rPr sz="2500" spc="30" dirty="0">
                <a:latin typeface="Calibri"/>
                <a:cs typeface="Calibri"/>
              </a:rPr>
              <a:t> </a:t>
            </a:r>
            <a:r>
              <a:rPr sz="2500" spc="-10" dirty="0">
                <a:latin typeface="Calibri"/>
                <a:cs typeface="Calibri"/>
              </a:rPr>
              <a:t>MEANS</a:t>
            </a:r>
            <a:endParaRPr sz="2500" dirty="0">
              <a:latin typeface="Calibri"/>
              <a:cs typeface="Calibri"/>
            </a:endParaRPr>
          </a:p>
          <a:p>
            <a:pPr marL="469900">
              <a:spcBef>
                <a:spcPts val="35"/>
              </a:spcBef>
            </a:pPr>
            <a:r>
              <a:rPr sz="2200" spc="-15" dirty="0">
                <a:latin typeface="Calibri"/>
                <a:cs typeface="Calibri"/>
              </a:rPr>
              <a:t>Exception: </a:t>
            </a:r>
            <a:r>
              <a:rPr sz="2200" spc="-10" dirty="0">
                <a:latin typeface="Calibri"/>
                <a:cs typeface="Calibri"/>
              </a:rPr>
              <a:t>Employee </a:t>
            </a:r>
            <a:r>
              <a:rPr sz="2200" spc="-5" dirty="0">
                <a:latin typeface="Calibri"/>
                <a:cs typeface="Calibri"/>
              </a:rPr>
              <a:t>or </a:t>
            </a:r>
            <a:r>
              <a:rPr sz="2200" spc="-15" dirty="0">
                <a:latin typeface="Calibri"/>
                <a:cs typeface="Calibri"/>
              </a:rPr>
              <a:t>agent </a:t>
            </a:r>
            <a:r>
              <a:rPr sz="2200" spc="-5" dirty="0">
                <a:latin typeface="Calibri"/>
                <a:cs typeface="Calibri"/>
              </a:rPr>
              <a:t>of a </a:t>
            </a:r>
            <a:r>
              <a:rPr sz="2200" dirty="0">
                <a:latin typeface="Calibri"/>
                <a:cs typeface="Calibri"/>
              </a:rPr>
              <a:t>service</a:t>
            </a:r>
            <a:r>
              <a:rPr sz="2200" spc="85" dirty="0">
                <a:latin typeface="Calibri"/>
                <a:cs typeface="Calibri"/>
              </a:rPr>
              <a:t> </a:t>
            </a:r>
            <a:r>
              <a:rPr sz="2200" spc="-15" dirty="0">
                <a:latin typeface="Calibri"/>
                <a:cs typeface="Calibri"/>
              </a:rPr>
              <a:t>provider</a:t>
            </a:r>
            <a:endParaRPr sz="2200" dirty="0">
              <a:latin typeface="Calibri"/>
              <a:cs typeface="Calibri"/>
            </a:endParaRPr>
          </a:p>
          <a:p>
            <a:pPr marL="984885" marR="212090" indent="-515620">
              <a:lnSpc>
                <a:spcPct val="80000"/>
              </a:lnSpc>
              <a:spcBef>
                <a:spcPts val="530"/>
              </a:spcBef>
            </a:pPr>
            <a:r>
              <a:rPr sz="2200" spc="-15" dirty="0">
                <a:latin typeface="Calibri"/>
                <a:cs typeface="Calibri"/>
              </a:rPr>
              <a:t>Exception </a:t>
            </a:r>
            <a:r>
              <a:rPr sz="2200" spc="-20" dirty="0">
                <a:latin typeface="Calibri"/>
                <a:cs typeface="Calibri"/>
              </a:rPr>
              <a:t>to </a:t>
            </a:r>
            <a:r>
              <a:rPr sz="2200" spc="-5" dirty="0">
                <a:latin typeface="Calibri"/>
                <a:cs typeface="Calibri"/>
              </a:rPr>
              <a:t>the </a:t>
            </a:r>
            <a:r>
              <a:rPr sz="2200" spc="-15" dirty="0">
                <a:latin typeface="Calibri"/>
                <a:cs typeface="Calibri"/>
              </a:rPr>
              <a:t>Exception: </a:t>
            </a:r>
            <a:r>
              <a:rPr sz="2200" spc="-20" dirty="0">
                <a:latin typeface="Calibri"/>
                <a:cs typeface="Calibri"/>
              </a:rPr>
              <a:t>Except </a:t>
            </a:r>
            <a:r>
              <a:rPr sz="2200" spc="-10" dirty="0">
                <a:latin typeface="Calibri"/>
                <a:cs typeface="Calibri"/>
              </a:rPr>
              <a:t>that </a:t>
            </a:r>
            <a:r>
              <a:rPr sz="2200" spc="-5" dirty="0">
                <a:latin typeface="Calibri"/>
                <a:cs typeface="Calibri"/>
              </a:rPr>
              <a:t>the </a:t>
            </a:r>
            <a:r>
              <a:rPr sz="2200" spc="-20" dirty="0">
                <a:latin typeface="Calibri"/>
                <a:cs typeface="Calibri"/>
              </a:rPr>
              <a:t>latter </a:t>
            </a:r>
            <a:r>
              <a:rPr sz="2200" spc="-5" dirty="0">
                <a:latin typeface="Calibri"/>
                <a:cs typeface="Calibri"/>
              </a:rPr>
              <a:t>shall </a:t>
            </a:r>
            <a:r>
              <a:rPr sz="2200" spc="-10" dirty="0">
                <a:latin typeface="Calibri"/>
                <a:cs typeface="Calibri"/>
              </a:rPr>
              <a:t>not </a:t>
            </a:r>
            <a:r>
              <a:rPr sz="2200" spc="-15" dirty="0">
                <a:latin typeface="Calibri"/>
                <a:cs typeface="Calibri"/>
              </a:rPr>
              <a:t>utilize  </a:t>
            </a:r>
            <a:r>
              <a:rPr sz="2200" dirty="0">
                <a:latin typeface="Calibri"/>
                <a:cs typeface="Calibri"/>
              </a:rPr>
              <a:t>service </a:t>
            </a:r>
            <a:r>
              <a:rPr sz="2200" spc="-5" dirty="0">
                <a:latin typeface="Calibri"/>
                <a:cs typeface="Calibri"/>
              </a:rPr>
              <a:t>observing or </a:t>
            </a:r>
            <a:r>
              <a:rPr sz="2200" spc="-10" dirty="0">
                <a:latin typeface="Calibri"/>
                <a:cs typeface="Calibri"/>
              </a:rPr>
              <a:t>random </a:t>
            </a:r>
            <a:r>
              <a:rPr sz="2200" spc="-5" dirty="0">
                <a:latin typeface="Calibri"/>
                <a:cs typeface="Calibri"/>
              </a:rPr>
              <a:t>monitoring </a:t>
            </a:r>
            <a:r>
              <a:rPr sz="2200" spc="-25" dirty="0">
                <a:latin typeface="Calibri"/>
                <a:cs typeface="Calibri"/>
              </a:rPr>
              <a:t>except </a:t>
            </a:r>
            <a:r>
              <a:rPr sz="2200" spc="-20" dirty="0">
                <a:latin typeface="Calibri"/>
                <a:cs typeface="Calibri"/>
              </a:rPr>
              <a:t>for  </a:t>
            </a:r>
            <a:r>
              <a:rPr sz="2200" spc="-10" dirty="0">
                <a:latin typeface="Calibri"/>
                <a:cs typeface="Calibri"/>
              </a:rPr>
              <a:t>mechanical </a:t>
            </a:r>
            <a:r>
              <a:rPr sz="2200" spc="-5" dirty="0">
                <a:latin typeface="Calibri"/>
                <a:cs typeface="Calibri"/>
              </a:rPr>
              <a:t>or service </a:t>
            </a:r>
            <a:r>
              <a:rPr sz="2200" spc="-20" dirty="0">
                <a:latin typeface="Calibri"/>
                <a:cs typeface="Calibri"/>
              </a:rPr>
              <a:t>control </a:t>
            </a:r>
            <a:r>
              <a:rPr sz="2200" spc="-10" dirty="0">
                <a:latin typeface="Calibri"/>
                <a:cs typeface="Calibri"/>
              </a:rPr>
              <a:t>quality</a:t>
            </a:r>
            <a:r>
              <a:rPr sz="2200" spc="30" dirty="0">
                <a:latin typeface="Calibri"/>
                <a:cs typeface="Calibri"/>
              </a:rPr>
              <a:t> </a:t>
            </a:r>
            <a:r>
              <a:rPr sz="2200" spc="-15" dirty="0">
                <a:latin typeface="Calibri"/>
                <a:cs typeface="Calibri"/>
              </a:rPr>
              <a:t>checks;</a:t>
            </a:r>
            <a:endParaRPr sz="2200" dirty="0">
              <a:latin typeface="Calibri"/>
              <a:cs typeface="Calibri"/>
            </a:endParaRPr>
          </a:p>
          <a:p>
            <a:pPr marL="527685" marR="1120775" indent="-515620">
              <a:lnSpc>
                <a:spcPts val="2400"/>
              </a:lnSpc>
              <a:spcBef>
                <a:spcPts val="565"/>
              </a:spcBef>
              <a:buAutoNum type="arabicPeriod" startAt="3"/>
              <a:tabLst>
                <a:tab pos="527685" algn="l"/>
                <a:tab pos="528320" algn="l"/>
              </a:tabLst>
            </a:pPr>
            <a:r>
              <a:rPr sz="2500" b="1" spc="-20" dirty="0">
                <a:latin typeface="Calibri"/>
                <a:cs typeface="Calibri"/>
              </a:rPr>
              <a:t>Data </a:t>
            </a:r>
            <a:r>
              <a:rPr sz="2500" b="1" spc="-15" dirty="0">
                <a:latin typeface="Calibri"/>
                <a:cs typeface="Calibri"/>
              </a:rPr>
              <a:t>Interference </a:t>
            </a:r>
            <a:r>
              <a:rPr sz="2500" spc="-5" dirty="0">
                <a:latin typeface="Calibri"/>
                <a:cs typeface="Calibri"/>
              </a:rPr>
              <a:t>– </a:t>
            </a:r>
            <a:r>
              <a:rPr sz="2500" spc="-10" dirty="0">
                <a:latin typeface="Calibri"/>
                <a:cs typeface="Calibri"/>
              </a:rPr>
              <a:t>The intentional </a:t>
            </a:r>
            <a:r>
              <a:rPr sz="2500" spc="-5" dirty="0">
                <a:latin typeface="Calibri"/>
                <a:cs typeface="Calibri"/>
              </a:rPr>
              <a:t>or </a:t>
            </a:r>
            <a:r>
              <a:rPr sz="2500" spc="-10" dirty="0">
                <a:latin typeface="Calibri"/>
                <a:cs typeface="Calibri"/>
              </a:rPr>
              <a:t>reckless  alteration, </a:t>
            </a:r>
            <a:r>
              <a:rPr sz="2500" spc="-5" dirty="0">
                <a:latin typeface="Calibri"/>
                <a:cs typeface="Calibri"/>
              </a:rPr>
              <a:t>damaging, </a:t>
            </a:r>
            <a:r>
              <a:rPr sz="2500" spc="-10" dirty="0">
                <a:latin typeface="Calibri"/>
                <a:cs typeface="Calibri"/>
              </a:rPr>
              <a:t>deletion </a:t>
            </a:r>
            <a:r>
              <a:rPr sz="2500" spc="-5" dirty="0">
                <a:latin typeface="Calibri"/>
                <a:cs typeface="Calibri"/>
              </a:rPr>
              <a:t>or </a:t>
            </a:r>
            <a:r>
              <a:rPr sz="2500" spc="-10" dirty="0">
                <a:latin typeface="Calibri"/>
                <a:cs typeface="Calibri"/>
              </a:rPr>
              <a:t>deterioration of  </a:t>
            </a:r>
            <a:r>
              <a:rPr sz="2500" spc="-15" dirty="0">
                <a:latin typeface="Calibri"/>
                <a:cs typeface="Calibri"/>
              </a:rPr>
              <a:t>computer</a:t>
            </a:r>
            <a:r>
              <a:rPr sz="2500" dirty="0">
                <a:latin typeface="Calibri"/>
                <a:cs typeface="Calibri"/>
              </a:rPr>
              <a:t> </a:t>
            </a:r>
            <a:r>
              <a:rPr sz="2500" spc="-114" dirty="0">
                <a:latin typeface="Calibri"/>
                <a:cs typeface="Calibri"/>
              </a:rPr>
              <a:t>DATA</a:t>
            </a:r>
            <a:endParaRPr sz="2500" dirty="0">
              <a:latin typeface="Calibri"/>
              <a:cs typeface="Calibri"/>
            </a:endParaRPr>
          </a:p>
          <a:p>
            <a:pPr marL="527685" marR="116205" indent="-515620">
              <a:lnSpc>
                <a:spcPct val="80000"/>
              </a:lnSpc>
              <a:spcBef>
                <a:spcPts val="625"/>
              </a:spcBef>
              <a:buAutoNum type="arabicPeriod" startAt="3"/>
              <a:tabLst>
                <a:tab pos="527685" algn="l"/>
                <a:tab pos="528320" algn="l"/>
              </a:tabLst>
            </a:pPr>
            <a:r>
              <a:rPr sz="2500" b="1" spc="-25" dirty="0">
                <a:latin typeface="Calibri"/>
                <a:cs typeface="Calibri"/>
              </a:rPr>
              <a:t>System </a:t>
            </a:r>
            <a:r>
              <a:rPr sz="2500" b="1" spc="-15" dirty="0">
                <a:latin typeface="Calibri"/>
                <a:cs typeface="Calibri"/>
              </a:rPr>
              <a:t>Interference </a:t>
            </a:r>
            <a:r>
              <a:rPr sz="2500" spc="-5" dirty="0">
                <a:latin typeface="Calibri"/>
                <a:cs typeface="Calibri"/>
              </a:rPr>
              <a:t>– </a:t>
            </a:r>
            <a:r>
              <a:rPr sz="2500" spc="-10" dirty="0">
                <a:latin typeface="Calibri"/>
                <a:cs typeface="Calibri"/>
              </a:rPr>
              <a:t>The intentional alteration or  </a:t>
            </a:r>
            <a:r>
              <a:rPr sz="2500" spc="-5" dirty="0">
                <a:latin typeface="Calibri"/>
                <a:cs typeface="Calibri"/>
              </a:rPr>
              <a:t>reckless </a:t>
            </a:r>
            <a:r>
              <a:rPr sz="2500" spc="-10" dirty="0">
                <a:latin typeface="Calibri"/>
                <a:cs typeface="Calibri"/>
              </a:rPr>
              <a:t>hindering </a:t>
            </a:r>
            <a:r>
              <a:rPr sz="2500" spc="-5" dirty="0">
                <a:latin typeface="Calibri"/>
                <a:cs typeface="Calibri"/>
              </a:rPr>
              <a:t>or </a:t>
            </a:r>
            <a:r>
              <a:rPr sz="2500" spc="-15" dirty="0">
                <a:latin typeface="Calibri"/>
                <a:cs typeface="Calibri"/>
              </a:rPr>
              <a:t>interference </a:t>
            </a:r>
            <a:r>
              <a:rPr sz="2500" spc="-5" dirty="0">
                <a:latin typeface="Calibri"/>
                <a:cs typeface="Calibri"/>
              </a:rPr>
              <a:t>with the </a:t>
            </a:r>
            <a:r>
              <a:rPr sz="2500" spc="-10" dirty="0">
                <a:latin typeface="Calibri"/>
                <a:cs typeface="Calibri"/>
              </a:rPr>
              <a:t>functioning of  </a:t>
            </a:r>
            <a:r>
              <a:rPr sz="2500" spc="-5" dirty="0">
                <a:latin typeface="Calibri"/>
                <a:cs typeface="Calibri"/>
              </a:rPr>
              <a:t>a </a:t>
            </a:r>
            <a:r>
              <a:rPr sz="2500" spc="-15" dirty="0">
                <a:latin typeface="Calibri"/>
                <a:cs typeface="Calibri"/>
              </a:rPr>
              <a:t>computer </a:t>
            </a:r>
            <a:r>
              <a:rPr sz="2500" spc="-5" dirty="0">
                <a:latin typeface="Calibri"/>
                <a:cs typeface="Calibri"/>
              </a:rPr>
              <a:t>or </a:t>
            </a:r>
            <a:r>
              <a:rPr sz="2500" spc="-15" dirty="0">
                <a:latin typeface="Calibri"/>
                <a:cs typeface="Calibri"/>
              </a:rPr>
              <a:t>computer</a:t>
            </a:r>
            <a:r>
              <a:rPr sz="2500" spc="30" dirty="0">
                <a:latin typeface="Calibri"/>
                <a:cs typeface="Calibri"/>
              </a:rPr>
              <a:t> </a:t>
            </a:r>
            <a:r>
              <a:rPr sz="2500" spc="-10" dirty="0">
                <a:latin typeface="Calibri"/>
                <a:cs typeface="Calibri"/>
              </a:rPr>
              <a:t>NETWORK</a:t>
            </a:r>
            <a:endParaRPr sz="2500" dirty="0">
              <a:latin typeface="Calibri"/>
              <a:cs typeface="Calibri"/>
            </a:endParaRPr>
          </a:p>
        </p:txBody>
      </p:sp>
    </p:spTree>
    <p:extLst>
      <p:ext uri="{BB962C8B-B14F-4D97-AF65-F5344CB8AC3E}">
        <p14:creationId xmlns:p14="http://schemas.microsoft.com/office/powerpoint/2010/main" val="38387793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914400" y="1841688"/>
            <a:ext cx="7967345" cy="4390390"/>
          </a:xfrm>
          <a:prstGeom prst="rect">
            <a:avLst/>
          </a:prstGeom>
        </p:spPr>
        <p:txBody>
          <a:bodyPr vert="horz" wrap="square" lIns="0" tIns="50800" rIns="0" bIns="0" rtlCol="0">
            <a:spAutoFit/>
          </a:bodyPr>
          <a:lstStyle/>
          <a:p>
            <a:pPr marL="527685" indent="-515620">
              <a:spcBef>
                <a:spcPts val="400"/>
              </a:spcBef>
              <a:buAutoNum type="arabicPeriod" startAt="5"/>
              <a:tabLst>
                <a:tab pos="527685" algn="l"/>
                <a:tab pos="528320" algn="l"/>
              </a:tabLst>
            </a:pPr>
            <a:r>
              <a:rPr sz="2500" b="1" spc="-10" dirty="0">
                <a:latin typeface="Calibri"/>
                <a:cs typeface="Calibri"/>
              </a:rPr>
              <a:t>Misuse </a:t>
            </a:r>
            <a:r>
              <a:rPr sz="2500" b="1" spc="-5" dirty="0">
                <a:latin typeface="Calibri"/>
                <a:cs typeface="Calibri"/>
              </a:rPr>
              <a:t>of</a:t>
            </a:r>
            <a:r>
              <a:rPr sz="2500" b="1" spc="10" dirty="0">
                <a:latin typeface="Calibri"/>
                <a:cs typeface="Calibri"/>
              </a:rPr>
              <a:t> </a:t>
            </a:r>
            <a:r>
              <a:rPr sz="2500" b="1" spc="-5" dirty="0">
                <a:latin typeface="Calibri"/>
                <a:cs typeface="Calibri"/>
              </a:rPr>
              <a:t>Devices.</a:t>
            </a:r>
            <a:endParaRPr sz="2500" dirty="0">
              <a:latin typeface="Calibri"/>
              <a:cs typeface="Calibri"/>
            </a:endParaRPr>
          </a:p>
          <a:p>
            <a:pPr marL="927100" marR="582295" lvl="1" indent="-514350">
              <a:lnSpc>
                <a:spcPct val="90100"/>
              </a:lnSpc>
              <a:spcBef>
                <a:spcPts val="575"/>
              </a:spcBef>
              <a:buFont typeface="Courier New"/>
              <a:buChar char="o"/>
              <a:tabLst>
                <a:tab pos="927100" algn="l"/>
                <a:tab pos="927735" algn="l"/>
              </a:tabLst>
            </a:pPr>
            <a:r>
              <a:rPr sz="2400" spc="-5" dirty="0">
                <a:latin typeface="Calibri"/>
                <a:cs typeface="Calibri"/>
              </a:rPr>
              <a:t>The use, </a:t>
            </a:r>
            <a:r>
              <a:rPr sz="2400" spc="-10" dirty="0">
                <a:latin typeface="Calibri"/>
                <a:cs typeface="Calibri"/>
              </a:rPr>
              <a:t>PRODUCTION, </a:t>
            </a:r>
            <a:r>
              <a:rPr sz="2400" spc="-5" dirty="0">
                <a:latin typeface="Calibri"/>
                <a:cs typeface="Calibri"/>
              </a:rPr>
              <a:t>SALE, </a:t>
            </a:r>
            <a:r>
              <a:rPr sz="2400" spc="-25" dirty="0">
                <a:latin typeface="Calibri"/>
                <a:cs typeface="Calibri"/>
              </a:rPr>
              <a:t>PROCUREMENT,  </a:t>
            </a:r>
            <a:r>
              <a:rPr sz="2400" spc="-40" dirty="0">
                <a:latin typeface="Calibri"/>
                <a:cs typeface="Calibri"/>
              </a:rPr>
              <a:t>IMPORTATION, </a:t>
            </a:r>
            <a:r>
              <a:rPr sz="2400" spc="-10" dirty="0">
                <a:latin typeface="Calibri"/>
                <a:cs typeface="Calibri"/>
              </a:rPr>
              <a:t>DISTRIBUTION </a:t>
            </a:r>
            <a:r>
              <a:rPr sz="2400" spc="-5" dirty="0">
                <a:latin typeface="Calibri"/>
                <a:cs typeface="Calibri"/>
              </a:rPr>
              <a:t>or otherwise </a:t>
            </a:r>
            <a:r>
              <a:rPr sz="2400" dirty="0">
                <a:latin typeface="Calibri"/>
                <a:cs typeface="Calibri"/>
              </a:rPr>
              <a:t>MAKING  </a:t>
            </a:r>
            <a:r>
              <a:rPr sz="2400" spc="-10" dirty="0">
                <a:latin typeface="Calibri"/>
                <a:cs typeface="Calibri"/>
              </a:rPr>
              <a:t>available intentionally </a:t>
            </a:r>
            <a:r>
              <a:rPr sz="2400" dirty="0">
                <a:latin typeface="Calibri"/>
                <a:cs typeface="Calibri"/>
              </a:rPr>
              <a:t>and without </a:t>
            </a:r>
            <a:r>
              <a:rPr sz="2400" spc="-10" dirty="0">
                <a:latin typeface="Calibri"/>
                <a:cs typeface="Calibri"/>
              </a:rPr>
              <a:t>right,</a:t>
            </a:r>
            <a:r>
              <a:rPr sz="2400" spc="-35" dirty="0">
                <a:latin typeface="Calibri"/>
                <a:cs typeface="Calibri"/>
              </a:rPr>
              <a:t> </a:t>
            </a:r>
            <a:r>
              <a:rPr sz="2400" spc="-5" dirty="0">
                <a:latin typeface="Calibri"/>
                <a:cs typeface="Calibri"/>
              </a:rPr>
              <a:t>of:</a:t>
            </a:r>
            <a:endParaRPr sz="2400" dirty="0">
              <a:latin typeface="Calibri"/>
              <a:cs typeface="Calibri"/>
            </a:endParaRPr>
          </a:p>
          <a:p>
            <a:pPr marL="1327785" lvl="2" indent="-515620">
              <a:spcBef>
                <a:spcPts val="270"/>
              </a:spcBef>
              <a:buFont typeface="Courier New"/>
              <a:buChar char="o"/>
              <a:tabLst>
                <a:tab pos="1327785" algn="l"/>
                <a:tab pos="1328420" algn="l"/>
              </a:tabLst>
            </a:pPr>
            <a:r>
              <a:rPr sz="2000" dirty="0">
                <a:latin typeface="Calibri"/>
                <a:cs typeface="Calibri"/>
              </a:rPr>
              <a:t>A </a:t>
            </a:r>
            <a:r>
              <a:rPr sz="2000" spc="-5" dirty="0">
                <a:latin typeface="Calibri"/>
                <a:cs typeface="Calibri"/>
              </a:rPr>
              <a:t>device </a:t>
            </a:r>
            <a:r>
              <a:rPr sz="2000" spc="-15" dirty="0">
                <a:latin typeface="Calibri"/>
                <a:cs typeface="Calibri"/>
              </a:rPr>
              <a:t>for </a:t>
            </a:r>
            <a:r>
              <a:rPr sz="2000" dirty="0">
                <a:latin typeface="Calibri"/>
                <a:cs typeface="Calibri"/>
              </a:rPr>
              <a:t>the </a:t>
            </a:r>
            <a:r>
              <a:rPr sz="2000" spc="-5" dirty="0">
                <a:latin typeface="Calibri"/>
                <a:cs typeface="Calibri"/>
              </a:rPr>
              <a:t>purpose of committing </a:t>
            </a:r>
            <a:r>
              <a:rPr sz="2000" spc="-15" dirty="0">
                <a:latin typeface="Calibri"/>
                <a:cs typeface="Calibri"/>
              </a:rPr>
              <a:t>any </a:t>
            </a:r>
            <a:r>
              <a:rPr sz="2000" spc="-5" dirty="0">
                <a:latin typeface="Calibri"/>
                <a:cs typeface="Calibri"/>
              </a:rPr>
              <a:t>of </a:t>
            </a:r>
            <a:r>
              <a:rPr sz="2000" dirty="0">
                <a:latin typeface="Calibri"/>
                <a:cs typeface="Calibri"/>
              </a:rPr>
              <a:t>the</a:t>
            </a:r>
            <a:r>
              <a:rPr sz="2000" spc="-25" dirty="0">
                <a:latin typeface="Calibri"/>
                <a:cs typeface="Calibri"/>
              </a:rPr>
              <a:t> </a:t>
            </a:r>
            <a:r>
              <a:rPr sz="2000" spc="-10" dirty="0">
                <a:latin typeface="Calibri"/>
                <a:cs typeface="Calibri"/>
              </a:rPr>
              <a:t>offenses</a:t>
            </a:r>
            <a:endParaRPr sz="2000" dirty="0">
              <a:latin typeface="Calibri"/>
              <a:cs typeface="Calibri"/>
            </a:endParaRPr>
          </a:p>
          <a:p>
            <a:pPr marL="1327785" marR="53340" lvl="2" indent="-515620">
              <a:lnSpc>
                <a:spcPct val="90000"/>
              </a:lnSpc>
              <a:spcBef>
                <a:spcPts val="480"/>
              </a:spcBef>
              <a:buFont typeface="Courier New"/>
              <a:buChar char="o"/>
              <a:tabLst>
                <a:tab pos="1327785" algn="l"/>
                <a:tab pos="1328420" algn="l"/>
              </a:tabLst>
            </a:pPr>
            <a:r>
              <a:rPr sz="2000" dirty="0">
                <a:latin typeface="Calibri"/>
                <a:cs typeface="Calibri"/>
              </a:rPr>
              <a:t>A </a:t>
            </a:r>
            <a:r>
              <a:rPr sz="2000" spc="-5" dirty="0">
                <a:latin typeface="Calibri"/>
                <a:cs typeface="Calibri"/>
              </a:rPr>
              <a:t>computer </a:t>
            </a:r>
            <a:r>
              <a:rPr sz="2000" spc="-10" dirty="0">
                <a:latin typeface="Calibri"/>
                <a:cs typeface="Calibri"/>
              </a:rPr>
              <a:t>password, </a:t>
            </a:r>
            <a:r>
              <a:rPr sz="2000" dirty="0">
                <a:latin typeface="Calibri"/>
                <a:cs typeface="Calibri"/>
              </a:rPr>
              <a:t>access </a:t>
            </a:r>
            <a:r>
              <a:rPr sz="2000" spc="-5" dirty="0">
                <a:latin typeface="Calibri"/>
                <a:cs typeface="Calibri"/>
              </a:rPr>
              <a:t>code, or similar </a:t>
            </a:r>
            <a:r>
              <a:rPr sz="2000" spc="-15" dirty="0">
                <a:latin typeface="Calibri"/>
                <a:cs typeface="Calibri"/>
              </a:rPr>
              <a:t>data </a:t>
            </a:r>
            <a:r>
              <a:rPr sz="2000" spc="-5" dirty="0">
                <a:latin typeface="Calibri"/>
                <a:cs typeface="Calibri"/>
              </a:rPr>
              <a:t>by </a:t>
            </a:r>
            <a:r>
              <a:rPr sz="2000" dirty="0">
                <a:latin typeface="Calibri"/>
                <a:cs typeface="Calibri"/>
              </a:rPr>
              <a:t>which the  </a:t>
            </a:r>
            <a:r>
              <a:rPr sz="2000" spc="-5" dirty="0">
                <a:latin typeface="Calibri"/>
                <a:cs typeface="Calibri"/>
              </a:rPr>
              <a:t>whole </a:t>
            </a:r>
            <a:r>
              <a:rPr sz="2000" dirty="0">
                <a:latin typeface="Calibri"/>
                <a:cs typeface="Calibri"/>
              </a:rPr>
              <a:t>or </a:t>
            </a:r>
            <a:r>
              <a:rPr sz="2000" spc="-10" dirty="0">
                <a:latin typeface="Calibri"/>
                <a:cs typeface="Calibri"/>
              </a:rPr>
              <a:t>any </a:t>
            </a:r>
            <a:r>
              <a:rPr sz="2000" spc="-5" dirty="0">
                <a:latin typeface="Calibri"/>
                <a:cs typeface="Calibri"/>
              </a:rPr>
              <a:t>part </a:t>
            </a:r>
            <a:r>
              <a:rPr sz="2000" dirty="0">
                <a:latin typeface="Calibri"/>
                <a:cs typeface="Calibri"/>
              </a:rPr>
              <a:t>of a </a:t>
            </a:r>
            <a:r>
              <a:rPr sz="2000" spc="-5" dirty="0">
                <a:latin typeface="Calibri"/>
                <a:cs typeface="Calibri"/>
              </a:rPr>
              <a:t>computer </a:t>
            </a:r>
            <a:r>
              <a:rPr sz="2000" spc="-20" dirty="0">
                <a:latin typeface="Calibri"/>
                <a:cs typeface="Calibri"/>
              </a:rPr>
              <a:t>system </a:t>
            </a:r>
            <a:r>
              <a:rPr sz="2000" dirty="0">
                <a:latin typeface="Calibri"/>
                <a:cs typeface="Calibri"/>
              </a:rPr>
              <a:t>is capable of </a:t>
            </a:r>
            <a:r>
              <a:rPr sz="2000" spc="-5" dirty="0">
                <a:latin typeface="Calibri"/>
                <a:cs typeface="Calibri"/>
              </a:rPr>
              <a:t>being  </a:t>
            </a:r>
            <a:r>
              <a:rPr sz="2000" dirty="0">
                <a:latin typeface="Calibri"/>
                <a:cs typeface="Calibri"/>
              </a:rPr>
              <a:t>accessed with the </a:t>
            </a:r>
            <a:r>
              <a:rPr sz="2000" spc="-10" dirty="0">
                <a:latin typeface="Calibri"/>
                <a:cs typeface="Calibri"/>
              </a:rPr>
              <a:t>intent </a:t>
            </a:r>
            <a:r>
              <a:rPr sz="2000" spc="-5" dirty="0">
                <a:latin typeface="Calibri"/>
                <a:cs typeface="Calibri"/>
              </a:rPr>
              <a:t>that </a:t>
            </a:r>
            <a:r>
              <a:rPr sz="2000" dirty="0">
                <a:latin typeface="Calibri"/>
                <a:cs typeface="Calibri"/>
              </a:rPr>
              <a:t>it be </a:t>
            </a:r>
            <a:r>
              <a:rPr sz="2000" spc="-5" dirty="0">
                <a:latin typeface="Calibri"/>
                <a:cs typeface="Calibri"/>
              </a:rPr>
              <a:t>used </a:t>
            </a:r>
            <a:r>
              <a:rPr sz="2000" spc="-20" dirty="0">
                <a:latin typeface="Calibri"/>
                <a:cs typeface="Calibri"/>
              </a:rPr>
              <a:t>for </a:t>
            </a:r>
            <a:r>
              <a:rPr sz="2000" dirty="0">
                <a:latin typeface="Calibri"/>
                <a:cs typeface="Calibri"/>
              </a:rPr>
              <a:t>the </a:t>
            </a:r>
            <a:r>
              <a:rPr sz="2000" spc="-5" dirty="0">
                <a:latin typeface="Calibri"/>
                <a:cs typeface="Calibri"/>
              </a:rPr>
              <a:t>purpose of  committing </a:t>
            </a:r>
            <a:r>
              <a:rPr sz="2000" spc="-10" dirty="0">
                <a:latin typeface="Calibri"/>
                <a:cs typeface="Calibri"/>
              </a:rPr>
              <a:t>any </a:t>
            </a:r>
            <a:r>
              <a:rPr sz="2000" spc="-5" dirty="0">
                <a:latin typeface="Calibri"/>
                <a:cs typeface="Calibri"/>
              </a:rPr>
              <a:t>of </a:t>
            </a:r>
            <a:r>
              <a:rPr sz="2000" dirty="0">
                <a:latin typeface="Calibri"/>
                <a:cs typeface="Calibri"/>
              </a:rPr>
              <a:t>the </a:t>
            </a:r>
            <a:r>
              <a:rPr sz="2000" spc="-10" dirty="0">
                <a:latin typeface="Calibri"/>
                <a:cs typeface="Calibri"/>
              </a:rPr>
              <a:t>offenses </a:t>
            </a:r>
            <a:r>
              <a:rPr sz="2000" dirty="0">
                <a:latin typeface="Calibri"/>
                <a:cs typeface="Calibri"/>
              </a:rPr>
              <a:t>under this</a:t>
            </a:r>
            <a:r>
              <a:rPr sz="2000" spc="-40" dirty="0">
                <a:latin typeface="Calibri"/>
                <a:cs typeface="Calibri"/>
              </a:rPr>
              <a:t> </a:t>
            </a:r>
            <a:r>
              <a:rPr sz="2000" dirty="0">
                <a:latin typeface="Calibri"/>
                <a:cs typeface="Calibri"/>
              </a:rPr>
              <a:t>Act;</a:t>
            </a:r>
          </a:p>
          <a:p>
            <a:pPr marL="927100" marR="5080" lvl="1" indent="-514350">
              <a:lnSpc>
                <a:spcPct val="90000"/>
              </a:lnSpc>
              <a:spcBef>
                <a:spcPts val="545"/>
              </a:spcBef>
              <a:buFont typeface="Courier New"/>
              <a:buChar char="o"/>
              <a:tabLst>
                <a:tab pos="927100" algn="l"/>
                <a:tab pos="927735" algn="l"/>
              </a:tabLst>
            </a:pPr>
            <a:r>
              <a:rPr sz="2400" spc="-5" dirty="0">
                <a:latin typeface="Calibri"/>
                <a:cs typeface="Calibri"/>
              </a:rPr>
              <a:t>The </a:t>
            </a:r>
            <a:r>
              <a:rPr sz="2400" spc="-10" dirty="0">
                <a:latin typeface="Calibri"/>
                <a:cs typeface="Calibri"/>
              </a:rPr>
              <a:t>POSSESSION </a:t>
            </a:r>
            <a:r>
              <a:rPr sz="2400" spc="-5" dirty="0">
                <a:latin typeface="Calibri"/>
                <a:cs typeface="Calibri"/>
              </a:rPr>
              <a:t>of </a:t>
            </a:r>
            <a:r>
              <a:rPr sz="2400" dirty="0">
                <a:latin typeface="Calibri"/>
                <a:cs typeface="Calibri"/>
              </a:rPr>
              <a:t>an </a:t>
            </a:r>
            <a:r>
              <a:rPr sz="2400" spc="-10" dirty="0">
                <a:latin typeface="Calibri"/>
                <a:cs typeface="Calibri"/>
              </a:rPr>
              <a:t>item </a:t>
            </a:r>
            <a:r>
              <a:rPr sz="2400" spc="-20" dirty="0">
                <a:latin typeface="Calibri"/>
                <a:cs typeface="Calibri"/>
              </a:rPr>
              <a:t>referred </a:t>
            </a:r>
            <a:r>
              <a:rPr sz="2400" spc="-15" dirty="0">
                <a:latin typeface="Calibri"/>
                <a:cs typeface="Calibri"/>
              </a:rPr>
              <a:t>to </a:t>
            </a:r>
            <a:r>
              <a:rPr sz="2400" dirty="0">
                <a:latin typeface="Calibri"/>
                <a:cs typeface="Calibri"/>
              </a:rPr>
              <a:t>in </a:t>
            </a:r>
            <a:r>
              <a:rPr sz="2400" spc="-15" dirty="0">
                <a:latin typeface="Calibri"/>
                <a:cs typeface="Calibri"/>
              </a:rPr>
              <a:t>paragraphs </a:t>
            </a:r>
            <a:r>
              <a:rPr sz="2400" spc="-5" dirty="0">
                <a:latin typeface="Calibri"/>
                <a:cs typeface="Calibri"/>
              </a:rPr>
              <a:t>(a),  5(i)(aa) or(bb) </a:t>
            </a:r>
            <a:r>
              <a:rPr sz="2400" spc="-10" dirty="0">
                <a:latin typeface="Calibri"/>
                <a:cs typeface="Calibri"/>
              </a:rPr>
              <a:t>herein </a:t>
            </a:r>
            <a:r>
              <a:rPr sz="2400" dirty="0">
                <a:latin typeface="Calibri"/>
                <a:cs typeface="Calibri"/>
              </a:rPr>
              <a:t>with the </a:t>
            </a:r>
            <a:r>
              <a:rPr sz="2400" spc="-15" dirty="0">
                <a:latin typeface="Calibri"/>
                <a:cs typeface="Calibri"/>
              </a:rPr>
              <a:t>intent to </a:t>
            </a:r>
            <a:r>
              <a:rPr sz="2400" spc="-5" dirty="0">
                <a:latin typeface="Calibri"/>
                <a:cs typeface="Calibri"/>
              </a:rPr>
              <a:t>use said devices  </a:t>
            </a:r>
            <a:r>
              <a:rPr sz="2400" spc="-20" dirty="0">
                <a:latin typeface="Calibri"/>
                <a:cs typeface="Calibri"/>
              </a:rPr>
              <a:t>for </a:t>
            </a:r>
            <a:r>
              <a:rPr sz="2400" dirty="0">
                <a:latin typeface="Calibri"/>
                <a:cs typeface="Calibri"/>
              </a:rPr>
              <a:t>the </a:t>
            </a:r>
            <a:r>
              <a:rPr sz="2400" spc="-5" dirty="0">
                <a:latin typeface="Calibri"/>
                <a:cs typeface="Calibri"/>
              </a:rPr>
              <a:t>purpose </a:t>
            </a:r>
            <a:r>
              <a:rPr sz="2400" spc="-10" dirty="0">
                <a:latin typeface="Calibri"/>
                <a:cs typeface="Calibri"/>
              </a:rPr>
              <a:t>of committing </a:t>
            </a:r>
            <a:r>
              <a:rPr sz="2400" spc="-20" dirty="0">
                <a:latin typeface="Calibri"/>
                <a:cs typeface="Calibri"/>
              </a:rPr>
              <a:t>any </a:t>
            </a:r>
            <a:r>
              <a:rPr sz="2400" spc="-5" dirty="0">
                <a:latin typeface="Calibri"/>
                <a:cs typeface="Calibri"/>
              </a:rPr>
              <a:t>of </a:t>
            </a:r>
            <a:r>
              <a:rPr sz="2400" dirty="0">
                <a:latin typeface="Calibri"/>
                <a:cs typeface="Calibri"/>
              </a:rPr>
              <a:t>the </a:t>
            </a:r>
            <a:r>
              <a:rPr sz="2400" spc="-15" dirty="0">
                <a:latin typeface="Calibri"/>
                <a:cs typeface="Calibri"/>
              </a:rPr>
              <a:t>offenses </a:t>
            </a:r>
            <a:r>
              <a:rPr sz="2400" spc="-5" dirty="0">
                <a:latin typeface="Calibri"/>
                <a:cs typeface="Calibri"/>
              </a:rPr>
              <a:t>under  </a:t>
            </a:r>
            <a:r>
              <a:rPr sz="2400" dirty="0">
                <a:latin typeface="Calibri"/>
                <a:cs typeface="Calibri"/>
              </a:rPr>
              <a:t>this</a:t>
            </a:r>
            <a:r>
              <a:rPr sz="2400" spc="-25" dirty="0">
                <a:latin typeface="Calibri"/>
                <a:cs typeface="Calibri"/>
              </a:rPr>
              <a:t> </a:t>
            </a:r>
            <a:r>
              <a:rPr sz="2400" spc="-5" dirty="0">
                <a:latin typeface="Calibri"/>
                <a:cs typeface="Calibri"/>
              </a:rPr>
              <a:t>section</a:t>
            </a:r>
            <a:endParaRPr sz="2400" dirty="0">
              <a:latin typeface="Calibri"/>
              <a:cs typeface="Calibri"/>
            </a:endParaRPr>
          </a:p>
        </p:txBody>
      </p:sp>
      <p:sp>
        <p:nvSpPr>
          <p:cNvPr id="6" name="object 2">
            <a:extLst>
              <a:ext uri="{FF2B5EF4-FFF2-40B4-BE49-F238E27FC236}">
                <a16:creationId xmlns:a16="http://schemas.microsoft.com/office/drawing/2014/main" id="{A68D9191-E4F1-EC45-81C8-18980C903165}"/>
              </a:ext>
            </a:extLst>
          </p:cNvPr>
          <p:cNvSpPr txBox="1">
            <a:spLocks noGrp="1"/>
          </p:cNvSpPr>
          <p:nvPr>
            <p:ph type="title"/>
          </p:nvPr>
        </p:nvSpPr>
        <p:spPr>
          <a:xfrm>
            <a:off x="914400" y="43107"/>
            <a:ext cx="10269415" cy="1367682"/>
          </a:xfrm>
          <a:prstGeom prst="rect">
            <a:avLst/>
          </a:prstGeom>
        </p:spPr>
        <p:txBody>
          <a:bodyPr vert="horz" wrap="square" lIns="0" tIns="13335" rIns="0" bIns="0" rtlCol="0" anchor="ctr">
            <a:spAutoFit/>
          </a:bodyPr>
          <a:lstStyle/>
          <a:p>
            <a:pPr marL="12700" marR="5080" indent="92710">
              <a:lnSpc>
                <a:spcPct val="100000"/>
              </a:lnSpc>
              <a:spcBef>
                <a:spcPts val="105"/>
              </a:spcBef>
            </a:pPr>
            <a:r>
              <a:rPr spc="-20" dirty="0"/>
              <a:t>Offenses </a:t>
            </a:r>
            <a:r>
              <a:rPr spc="-15" dirty="0"/>
              <a:t>against </a:t>
            </a:r>
            <a:r>
              <a:rPr dirty="0"/>
              <a:t>the </a:t>
            </a:r>
            <a:r>
              <a:rPr spc="-25" dirty="0"/>
              <a:t>confidentiality, </a:t>
            </a:r>
            <a:r>
              <a:rPr spc="-10" dirty="0"/>
              <a:t>integrity  </a:t>
            </a:r>
            <a:r>
              <a:rPr dirty="0"/>
              <a:t>and </a:t>
            </a:r>
            <a:r>
              <a:rPr spc="-10" dirty="0"/>
              <a:t>availability </a:t>
            </a:r>
            <a:r>
              <a:rPr spc="-5" dirty="0"/>
              <a:t>of </a:t>
            </a:r>
            <a:r>
              <a:rPr spc="-10" dirty="0"/>
              <a:t>computer </a:t>
            </a:r>
            <a:r>
              <a:rPr spc="-20" dirty="0"/>
              <a:t>data </a:t>
            </a:r>
            <a:r>
              <a:rPr dirty="0"/>
              <a:t>and</a:t>
            </a:r>
            <a:r>
              <a:rPr spc="35" dirty="0"/>
              <a:t> </a:t>
            </a:r>
            <a:r>
              <a:rPr spc="-25" dirty="0"/>
              <a:t>systems</a:t>
            </a:r>
            <a:endParaRPr dirty="0"/>
          </a:p>
        </p:txBody>
      </p:sp>
    </p:spTree>
    <p:extLst>
      <p:ext uri="{BB962C8B-B14F-4D97-AF65-F5344CB8AC3E}">
        <p14:creationId xmlns:p14="http://schemas.microsoft.com/office/powerpoint/2010/main" val="11512846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914400" y="1736905"/>
            <a:ext cx="7849234" cy="4359275"/>
          </a:xfrm>
          <a:prstGeom prst="rect">
            <a:avLst/>
          </a:prstGeom>
        </p:spPr>
        <p:txBody>
          <a:bodyPr vert="horz" wrap="square" lIns="0" tIns="61594" rIns="0" bIns="0" rtlCol="0">
            <a:spAutoFit/>
          </a:bodyPr>
          <a:lstStyle/>
          <a:p>
            <a:pPr marL="527685" indent="-515620">
              <a:spcBef>
                <a:spcPts val="484"/>
              </a:spcBef>
              <a:buAutoNum type="arabicPeriod" startAt="6"/>
              <a:tabLst>
                <a:tab pos="527685" algn="l"/>
                <a:tab pos="528320" algn="l"/>
              </a:tabLst>
            </a:pPr>
            <a:r>
              <a:rPr sz="3000" b="1" spc="-10" dirty="0">
                <a:solidFill>
                  <a:srgbClr val="FF0000"/>
                </a:solidFill>
                <a:latin typeface="Calibri"/>
                <a:cs typeface="Calibri"/>
              </a:rPr>
              <a:t>Cyber-squatting</a:t>
            </a:r>
            <a:endParaRPr sz="3000" dirty="0">
              <a:latin typeface="Calibri"/>
              <a:cs typeface="Calibri"/>
            </a:endParaRPr>
          </a:p>
          <a:p>
            <a:pPr marL="927100" marR="549910" lvl="1" indent="-514350">
              <a:lnSpc>
                <a:spcPts val="2810"/>
              </a:lnSpc>
              <a:spcBef>
                <a:spcPts val="695"/>
              </a:spcBef>
              <a:buFont typeface="Courier New"/>
              <a:buChar char="o"/>
              <a:tabLst>
                <a:tab pos="927100" algn="l"/>
                <a:tab pos="927735" algn="l"/>
              </a:tabLst>
            </a:pPr>
            <a:r>
              <a:rPr sz="2600" spc="-5" dirty="0">
                <a:latin typeface="Calibri"/>
                <a:cs typeface="Calibri"/>
              </a:rPr>
              <a:t>The ACQUISITION </a:t>
            </a:r>
            <a:r>
              <a:rPr sz="2600" dirty="0">
                <a:latin typeface="Calibri"/>
                <a:cs typeface="Calibri"/>
              </a:rPr>
              <a:t>OF A DOMAIN </a:t>
            </a:r>
            <a:r>
              <a:rPr sz="2600" spc="-5" dirty="0">
                <a:latin typeface="Calibri"/>
                <a:cs typeface="Calibri"/>
              </a:rPr>
              <a:t>name </a:t>
            </a:r>
            <a:r>
              <a:rPr sz="2600" spc="-10" dirty="0">
                <a:latin typeface="Calibri"/>
                <a:cs typeface="Calibri"/>
              </a:rPr>
              <a:t>over</a:t>
            </a:r>
            <a:r>
              <a:rPr sz="2600" spc="-155" dirty="0">
                <a:latin typeface="Calibri"/>
                <a:cs typeface="Calibri"/>
              </a:rPr>
              <a:t> </a:t>
            </a:r>
            <a:r>
              <a:rPr sz="2600" dirty="0">
                <a:latin typeface="Calibri"/>
                <a:cs typeface="Calibri"/>
              </a:rPr>
              <a:t>the  </a:t>
            </a:r>
            <a:r>
              <a:rPr sz="2600" spc="-10" dirty="0">
                <a:latin typeface="Calibri"/>
                <a:cs typeface="Calibri"/>
              </a:rPr>
              <a:t>internet </a:t>
            </a:r>
            <a:r>
              <a:rPr sz="2600" dirty="0">
                <a:latin typeface="Calibri"/>
                <a:cs typeface="Calibri"/>
              </a:rPr>
              <a:t>in </a:t>
            </a:r>
            <a:r>
              <a:rPr sz="2600" spc="-5" dirty="0">
                <a:latin typeface="Calibri"/>
                <a:cs typeface="Calibri"/>
              </a:rPr>
              <a:t>bad </a:t>
            </a:r>
            <a:r>
              <a:rPr sz="2600" spc="-10" dirty="0">
                <a:latin typeface="Calibri"/>
                <a:cs typeface="Calibri"/>
              </a:rPr>
              <a:t>faith </a:t>
            </a:r>
            <a:r>
              <a:rPr sz="2600" spc="-15" dirty="0">
                <a:latin typeface="Calibri"/>
                <a:cs typeface="Calibri"/>
              </a:rPr>
              <a:t>to </a:t>
            </a:r>
            <a:r>
              <a:rPr sz="2600" spc="-10" dirty="0">
                <a:latin typeface="Calibri"/>
                <a:cs typeface="Calibri"/>
              </a:rPr>
              <a:t>profit, </a:t>
            </a:r>
            <a:r>
              <a:rPr sz="2600" dirty="0">
                <a:latin typeface="Calibri"/>
                <a:cs typeface="Calibri"/>
              </a:rPr>
              <a:t>mislead, </a:t>
            </a:r>
            <a:r>
              <a:rPr sz="2600" spc="-15" dirty="0">
                <a:latin typeface="Calibri"/>
                <a:cs typeface="Calibri"/>
              </a:rPr>
              <a:t>destroy  </a:t>
            </a:r>
            <a:r>
              <a:rPr sz="2600" spc="-10" dirty="0">
                <a:latin typeface="Calibri"/>
                <a:cs typeface="Calibri"/>
              </a:rPr>
              <a:t>reputation, </a:t>
            </a:r>
            <a:r>
              <a:rPr sz="2600" dirty="0">
                <a:latin typeface="Calibri"/>
                <a:cs typeface="Calibri"/>
              </a:rPr>
              <a:t>and </a:t>
            </a:r>
            <a:r>
              <a:rPr sz="2600" spc="-5" dirty="0">
                <a:latin typeface="Calibri"/>
                <a:cs typeface="Calibri"/>
              </a:rPr>
              <a:t>DEPRIVE </a:t>
            </a:r>
            <a:r>
              <a:rPr sz="2600" spc="-20" dirty="0">
                <a:latin typeface="Calibri"/>
                <a:cs typeface="Calibri"/>
              </a:rPr>
              <a:t>OTHERS </a:t>
            </a:r>
            <a:r>
              <a:rPr sz="2600" spc="-10" dirty="0">
                <a:latin typeface="Calibri"/>
                <a:cs typeface="Calibri"/>
              </a:rPr>
              <a:t>FROM  </a:t>
            </a:r>
            <a:r>
              <a:rPr sz="2600" spc="-5" dirty="0">
                <a:latin typeface="Calibri"/>
                <a:cs typeface="Calibri"/>
              </a:rPr>
              <a:t>REGISTERING THE</a:t>
            </a:r>
            <a:r>
              <a:rPr sz="2600" spc="-55" dirty="0">
                <a:latin typeface="Calibri"/>
                <a:cs typeface="Calibri"/>
              </a:rPr>
              <a:t> </a:t>
            </a:r>
            <a:r>
              <a:rPr sz="2600" spc="-5" dirty="0">
                <a:latin typeface="Calibri"/>
                <a:cs typeface="Calibri"/>
              </a:rPr>
              <a:t>SAME.</a:t>
            </a:r>
            <a:endParaRPr sz="2600" dirty="0">
              <a:latin typeface="Calibri"/>
              <a:cs typeface="Calibri"/>
            </a:endParaRPr>
          </a:p>
          <a:p>
            <a:pPr marL="1327785" marR="273685" lvl="2" indent="-515620">
              <a:lnSpc>
                <a:spcPts val="2380"/>
              </a:lnSpc>
              <a:spcBef>
                <a:spcPts val="545"/>
              </a:spcBef>
              <a:buFont typeface="Courier New"/>
              <a:buChar char="o"/>
              <a:tabLst>
                <a:tab pos="1327785" algn="l"/>
                <a:tab pos="1328420" algn="l"/>
              </a:tabLst>
            </a:pPr>
            <a:r>
              <a:rPr sz="2200" spc="-30" dirty="0">
                <a:latin typeface="Calibri"/>
                <a:cs typeface="Calibri"/>
              </a:rPr>
              <a:t>Similar, </a:t>
            </a:r>
            <a:r>
              <a:rPr sz="2200" spc="-10" dirty="0">
                <a:latin typeface="Calibri"/>
                <a:cs typeface="Calibri"/>
              </a:rPr>
              <a:t>identical, </a:t>
            </a:r>
            <a:r>
              <a:rPr sz="2200" spc="-5" dirty="0">
                <a:latin typeface="Calibri"/>
                <a:cs typeface="Calibri"/>
              </a:rPr>
              <a:t>or </a:t>
            </a:r>
            <a:r>
              <a:rPr sz="2200" spc="-10" dirty="0">
                <a:latin typeface="Calibri"/>
                <a:cs typeface="Calibri"/>
              </a:rPr>
              <a:t>confusingly </a:t>
            </a:r>
            <a:r>
              <a:rPr sz="2200" spc="-5" dirty="0">
                <a:latin typeface="Calibri"/>
                <a:cs typeface="Calibri"/>
              </a:rPr>
              <a:t>similar </a:t>
            </a:r>
            <a:r>
              <a:rPr sz="2200" spc="-20" dirty="0">
                <a:latin typeface="Calibri"/>
                <a:cs typeface="Calibri"/>
              </a:rPr>
              <a:t>to </a:t>
            </a:r>
            <a:r>
              <a:rPr sz="2200" spc="-5" dirty="0">
                <a:latin typeface="Calibri"/>
                <a:cs typeface="Calibri"/>
              </a:rPr>
              <a:t>an </a:t>
            </a:r>
            <a:r>
              <a:rPr sz="2200" spc="-15" dirty="0">
                <a:latin typeface="Calibri"/>
                <a:cs typeface="Calibri"/>
              </a:rPr>
              <a:t>existing  </a:t>
            </a:r>
            <a:r>
              <a:rPr sz="2200" spc="-10" dirty="0">
                <a:latin typeface="Calibri"/>
                <a:cs typeface="Calibri"/>
              </a:rPr>
              <a:t>trademark </a:t>
            </a:r>
            <a:r>
              <a:rPr sz="2200" spc="-15" dirty="0">
                <a:latin typeface="Calibri"/>
                <a:cs typeface="Calibri"/>
              </a:rPr>
              <a:t>registered </a:t>
            </a:r>
            <a:r>
              <a:rPr sz="2200" spc="-5" dirty="0">
                <a:latin typeface="Calibri"/>
                <a:cs typeface="Calibri"/>
              </a:rPr>
              <a:t>with the </a:t>
            </a:r>
            <a:r>
              <a:rPr sz="2200" spc="-15" dirty="0">
                <a:latin typeface="Calibri"/>
                <a:cs typeface="Calibri"/>
              </a:rPr>
              <a:t>appropriate </a:t>
            </a:r>
            <a:r>
              <a:rPr sz="2200" spc="-10" dirty="0">
                <a:latin typeface="Calibri"/>
                <a:cs typeface="Calibri"/>
              </a:rPr>
              <a:t>government  agency </a:t>
            </a:r>
            <a:r>
              <a:rPr sz="2200" spc="-15" dirty="0">
                <a:latin typeface="Calibri"/>
                <a:cs typeface="Calibri"/>
              </a:rPr>
              <a:t>at </a:t>
            </a:r>
            <a:r>
              <a:rPr sz="2200" spc="-5" dirty="0">
                <a:latin typeface="Calibri"/>
                <a:cs typeface="Calibri"/>
              </a:rPr>
              <a:t>the time of the domain </a:t>
            </a:r>
            <a:r>
              <a:rPr sz="2200" spc="-10" dirty="0">
                <a:latin typeface="Calibri"/>
                <a:cs typeface="Calibri"/>
              </a:rPr>
              <a:t>name</a:t>
            </a:r>
            <a:r>
              <a:rPr sz="2200" spc="90" dirty="0">
                <a:latin typeface="Calibri"/>
                <a:cs typeface="Calibri"/>
              </a:rPr>
              <a:t> </a:t>
            </a:r>
            <a:r>
              <a:rPr sz="2200" spc="-15" dirty="0">
                <a:latin typeface="Calibri"/>
                <a:cs typeface="Calibri"/>
              </a:rPr>
              <a:t>registration:</a:t>
            </a:r>
            <a:endParaRPr sz="2200" dirty="0">
              <a:latin typeface="Calibri"/>
              <a:cs typeface="Calibri"/>
            </a:endParaRPr>
          </a:p>
          <a:p>
            <a:pPr marL="1327785" marR="5080" lvl="2" indent="-515620">
              <a:lnSpc>
                <a:spcPts val="2380"/>
              </a:lnSpc>
              <a:spcBef>
                <a:spcPts val="515"/>
              </a:spcBef>
              <a:buFont typeface="Courier New"/>
              <a:buChar char="o"/>
              <a:tabLst>
                <a:tab pos="1327785" algn="l"/>
                <a:tab pos="1328420" algn="l"/>
              </a:tabLst>
            </a:pPr>
            <a:r>
              <a:rPr sz="2200" spc="-10" dirty="0">
                <a:latin typeface="Calibri"/>
                <a:cs typeface="Calibri"/>
              </a:rPr>
              <a:t>Identical </a:t>
            </a:r>
            <a:r>
              <a:rPr sz="2200" spc="-5" dirty="0">
                <a:latin typeface="Calibri"/>
                <a:cs typeface="Calibri"/>
              </a:rPr>
              <a:t>or in </a:t>
            </a:r>
            <a:r>
              <a:rPr sz="2200" spc="-15" dirty="0">
                <a:latin typeface="Calibri"/>
                <a:cs typeface="Calibri"/>
              </a:rPr>
              <a:t>any </a:t>
            </a:r>
            <a:r>
              <a:rPr sz="2200" spc="-25" dirty="0">
                <a:latin typeface="Calibri"/>
                <a:cs typeface="Calibri"/>
              </a:rPr>
              <a:t>way </a:t>
            </a:r>
            <a:r>
              <a:rPr sz="2200" spc="-10" dirty="0">
                <a:latin typeface="Calibri"/>
                <a:cs typeface="Calibri"/>
              </a:rPr>
              <a:t>similar </a:t>
            </a:r>
            <a:r>
              <a:rPr sz="2200" spc="-5" dirty="0">
                <a:latin typeface="Calibri"/>
                <a:cs typeface="Calibri"/>
              </a:rPr>
              <a:t>with the </a:t>
            </a:r>
            <a:r>
              <a:rPr sz="2200" spc="-10" dirty="0">
                <a:latin typeface="Calibri"/>
                <a:cs typeface="Calibri"/>
              </a:rPr>
              <a:t>name </a:t>
            </a:r>
            <a:r>
              <a:rPr sz="2200" spc="-5" dirty="0">
                <a:latin typeface="Calibri"/>
                <a:cs typeface="Calibri"/>
              </a:rPr>
              <a:t>of a </a:t>
            </a:r>
            <a:r>
              <a:rPr sz="2200" spc="-15" dirty="0">
                <a:latin typeface="Calibri"/>
                <a:cs typeface="Calibri"/>
              </a:rPr>
              <a:t>person  </a:t>
            </a:r>
            <a:r>
              <a:rPr sz="2200" spc="-5" dirty="0">
                <a:latin typeface="Calibri"/>
                <a:cs typeface="Calibri"/>
              </a:rPr>
              <a:t>other than </a:t>
            </a:r>
            <a:r>
              <a:rPr sz="2200" spc="-10" dirty="0">
                <a:latin typeface="Calibri"/>
                <a:cs typeface="Calibri"/>
              </a:rPr>
              <a:t>the </a:t>
            </a:r>
            <a:r>
              <a:rPr sz="2200" spc="-15" dirty="0">
                <a:latin typeface="Calibri"/>
                <a:cs typeface="Calibri"/>
              </a:rPr>
              <a:t>registrant, </a:t>
            </a:r>
            <a:r>
              <a:rPr sz="2200" spc="-5" dirty="0">
                <a:latin typeface="Calibri"/>
                <a:cs typeface="Calibri"/>
              </a:rPr>
              <a:t>in </a:t>
            </a:r>
            <a:r>
              <a:rPr sz="2200" spc="-10" dirty="0">
                <a:latin typeface="Calibri"/>
                <a:cs typeface="Calibri"/>
              </a:rPr>
              <a:t>case </a:t>
            </a:r>
            <a:r>
              <a:rPr sz="2200" dirty="0">
                <a:latin typeface="Calibri"/>
                <a:cs typeface="Calibri"/>
              </a:rPr>
              <a:t>of </a:t>
            </a:r>
            <a:r>
              <a:rPr sz="2200" spc="-5" dirty="0">
                <a:latin typeface="Calibri"/>
                <a:cs typeface="Calibri"/>
              </a:rPr>
              <a:t>a </a:t>
            </a:r>
            <a:r>
              <a:rPr sz="2200" spc="-10" dirty="0">
                <a:latin typeface="Calibri"/>
                <a:cs typeface="Calibri"/>
              </a:rPr>
              <a:t>personal name;</a:t>
            </a:r>
            <a:r>
              <a:rPr sz="2200" spc="65" dirty="0">
                <a:latin typeface="Calibri"/>
                <a:cs typeface="Calibri"/>
              </a:rPr>
              <a:t> </a:t>
            </a:r>
            <a:r>
              <a:rPr sz="2200" spc="-5" dirty="0">
                <a:latin typeface="Calibri"/>
                <a:cs typeface="Calibri"/>
              </a:rPr>
              <a:t>and</a:t>
            </a:r>
            <a:endParaRPr sz="2200" dirty="0">
              <a:latin typeface="Calibri"/>
              <a:cs typeface="Calibri"/>
            </a:endParaRPr>
          </a:p>
          <a:p>
            <a:pPr marL="1327785" lvl="2" indent="-515620">
              <a:lnSpc>
                <a:spcPts val="2510"/>
              </a:lnSpc>
              <a:spcBef>
                <a:spcPts val="225"/>
              </a:spcBef>
              <a:buFont typeface="Courier New"/>
              <a:buChar char="o"/>
              <a:tabLst>
                <a:tab pos="1327785" algn="l"/>
                <a:tab pos="1328420" algn="l"/>
              </a:tabLst>
            </a:pPr>
            <a:r>
              <a:rPr sz="2200" spc="-10" dirty="0">
                <a:latin typeface="Calibri"/>
                <a:cs typeface="Calibri"/>
              </a:rPr>
              <a:t>Acquired </a:t>
            </a:r>
            <a:r>
              <a:rPr sz="2200" spc="-5" dirty="0">
                <a:latin typeface="Calibri"/>
                <a:cs typeface="Calibri"/>
              </a:rPr>
              <a:t>without </a:t>
            </a:r>
            <a:r>
              <a:rPr sz="2200" spc="-10" dirty="0">
                <a:latin typeface="Calibri"/>
                <a:cs typeface="Calibri"/>
              </a:rPr>
              <a:t>right </a:t>
            </a:r>
            <a:r>
              <a:rPr sz="2200" dirty="0">
                <a:latin typeface="Calibri"/>
                <a:cs typeface="Calibri"/>
              </a:rPr>
              <a:t>or </a:t>
            </a:r>
            <a:r>
              <a:rPr sz="2200" spc="-5" dirty="0">
                <a:latin typeface="Calibri"/>
                <a:cs typeface="Calibri"/>
              </a:rPr>
              <a:t>with </a:t>
            </a:r>
            <a:r>
              <a:rPr sz="2200" spc="-10" dirty="0">
                <a:latin typeface="Calibri"/>
                <a:cs typeface="Calibri"/>
              </a:rPr>
              <a:t>intellectual</a:t>
            </a:r>
            <a:r>
              <a:rPr sz="2200" spc="-25" dirty="0">
                <a:latin typeface="Calibri"/>
                <a:cs typeface="Calibri"/>
              </a:rPr>
              <a:t> </a:t>
            </a:r>
            <a:r>
              <a:rPr sz="2200" spc="-10" dirty="0">
                <a:latin typeface="Calibri"/>
                <a:cs typeface="Calibri"/>
              </a:rPr>
              <a:t>property</a:t>
            </a:r>
            <a:endParaRPr sz="2200" dirty="0">
              <a:latin typeface="Calibri"/>
              <a:cs typeface="Calibri"/>
            </a:endParaRPr>
          </a:p>
          <a:p>
            <a:pPr marL="1327785">
              <a:lnSpc>
                <a:spcPts val="2510"/>
              </a:lnSpc>
            </a:pPr>
            <a:r>
              <a:rPr sz="2200" spc="-15" dirty="0">
                <a:latin typeface="Calibri"/>
                <a:cs typeface="Calibri"/>
              </a:rPr>
              <a:t>interests </a:t>
            </a:r>
            <a:r>
              <a:rPr sz="2200" spc="-5" dirty="0">
                <a:latin typeface="Calibri"/>
                <a:cs typeface="Calibri"/>
              </a:rPr>
              <a:t>in</a:t>
            </a:r>
            <a:r>
              <a:rPr sz="2200" spc="15" dirty="0">
                <a:latin typeface="Calibri"/>
                <a:cs typeface="Calibri"/>
              </a:rPr>
              <a:t> </a:t>
            </a:r>
            <a:r>
              <a:rPr sz="2200" spc="-5" dirty="0">
                <a:latin typeface="Calibri"/>
                <a:cs typeface="Calibri"/>
              </a:rPr>
              <a:t>it.</a:t>
            </a:r>
            <a:endParaRPr sz="2200" dirty="0">
              <a:latin typeface="Calibri"/>
              <a:cs typeface="Calibri"/>
            </a:endParaRPr>
          </a:p>
        </p:txBody>
      </p:sp>
      <p:sp>
        <p:nvSpPr>
          <p:cNvPr id="7" name="object 2">
            <a:extLst>
              <a:ext uri="{FF2B5EF4-FFF2-40B4-BE49-F238E27FC236}">
                <a16:creationId xmlns:a16="http://schemas.microsoft.com/office/drawing/2014/main" id="{AE67C239-1F59-FB4E-A635-F2F1559C02B9}"/>
              </a:ext>
            </a:extLst>
          </p:cNvPr>
          <p:cNvSpPr txBox="1">
            <a:spLocks noGrp="1"/>
          </p:cNvSpPr>
          <p:nvPr>
            <p:ph type="title"/>
          </p:nvPr>
        </p:nvSpPr>
        <p:spPr>
          <a:xfrm>
            <a:off x="914400" y="43107"/>
            <a:ext cx="10269415" cy="1367682"/>
          </a:xfrm>
          <a:prstGeom prst="rect">
            <a:avLst/>
          </a:prstGeom>
        </p:spPr>
        <p:txBody>
          <a:bodyPr vert="horz" wrap="square" lIns="0" tIns="13335" rIns="0" bIns="0" rtlCol="0" anchor="ctr">
            <a:spAutoFit/>
          </a:bodyPr>
          <a:lstStyle/>
          <a:p>
            <a:pPr marL="12700" marR="5080" indent="92710">
              <a:lnSpc>
                <a:spcPct val="100000"/>
              </a:lnSpc>
              <a:spcBef>
                <a:spcPts val="105"/>
              </a:spcBef>
            </a:pPr>
            <a:r>
              <a:rPr spc="-20" dirty="0"/>
              <a:t>Offenses </a:t>
            </a:r>
            <a:r>
              <a:rPr spc="-15" dirty="0"/>
              <a:t>against </a:t>
            </a:r>
            <a:r>
              <a:rPr dirty="0"/>
              <a:t>the </a:t>
            </a:r>
            <a:r>
              <a:rPr spc="-25" dirty="0"/>
              <a:t>confidentiality, </a:t>
            </a:r>
            <a:r>
              <a:rPr spc="-10" dirty="0"/>
              <a:t>integrity  </a:t>
            </a:r>
            <a:r>
              <a:rPr dirty="0"/>
              <a:t>and </a:t>
            </a:r>
            <a:r>
              <a:rPr spc="-10" dirty="0"/>
              <a:t>availability </a:t>
            </a:r>
            <a:r>
              <a:rPr spc="-5" dirty="0"/>
              <a:t>of </a:t>
            </a:r>
            <a:r>
              <a:rPr spc="-10" dirty="0"/>
              <a:t>computer </a:t>
            </a:r>
            <a:r>
              <a:rPr spc="-20" dirty="0"/>
              <a:t>data </a:t>
            </a:r>
            <a:r>
              <a:rPr dirty="0"/>
              <a:t>and</a:t>
            </a:r>
            <a:r>
              <a:rPr spc="35" dirty="0"/>
              <a:t> </a:t>
            </a:r>
            <a:r>
              <a:rPr spc="-25" dirty="0"/>
              <a:t>systems</a:t>
            </a:r>
            <a:endParaRPr dirty="0"/>
          </a:p>
        </p:txBody>
      </p:sp>
    </p:spTree>
    <p:extLst>
      <p:ext uri="{BB962C8B-B14F-4D97-AF65-F5344CB8AC3E}">
        <p14:creationId xmlns:p14="http://schemas.microsoft.com/office/powerpoint/2010/main" val="32209023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3443" y="156794"/>
            <a:ext cx="6199505" cy="697230"/>
          </a:xfrm>
          <a:prstGeom prst="rect">
            <a:avLst/>
          </a:prstGeom>
        </p:spPr>
        <p:txBody>
          <a:bodyPr vert="horz" wrap="square" lIns="0" tIns="13335" rIns="0" bIns="0" rtlCol="0" anchor="ctr">
            <a:spAutoFit/>
          </a:bodyPr>
          <a:lstStyle/>
          <a:p>
            <a:pPr marL="12700">
              <a:lnSpc>
                <a:spcPct val="100000"/>
              </a:lnSpc>
              <a:spcBef>
                <a:spcPts val="105"/>
              </a:spcBef>
            </a:pPr>
            <a:r>
              <a:rPr spc="-10" dirty="0"/>
              <a:t>Computer-related</a:t>
            </a:r>
            <a:r>
              <a:rPr spc="-100" dirty="0"/>
              <a:t> </a:t>
            </a:r>
            <a:r>
              <a:rPr spc="-20" dirty="0"/>
              <a:t>Offenses</a:t>
            </a:r>
          </a:p>
        </p:txBody>
      </p:sp>
      <p:sp>
        <p:nvSpPr>
          <p:cNvPr id="3" name="object 3"/>
          <p:cNvSpPr txBox="1"/>
          <p:nvPr/>
        </p:nvSpPr>
        <p:spPr>
          <a:xfrm>
            <a:off x="993443" y="1443828"/>
            <a:ext cx="7927975" cy="4261485"/>
          </a:xfrm>
          <a:prstGeom prst="rect">
            <a:avLst/>
          </a:prstGeom>
        </p:spPr>
        <p:txBody>
          <a:bodyPr vert="horz" wrap="square" lIns="0" tIns="61594" rIns="0" bIns="0" rtlCol="0">
            <a:spAutoFit/>
          </a:bodyPr>
          <a:lstStyle/>
          <a:p>
            <a:pPr marL="527685" indent="-515620">
              <a:spcBef>
                <a:spcPts val="484"/>
              </a:spcBef>
              <a:buAutoNum type="arabicPeriod"/>
              <a:tabLst>
                <a:tab pos="527685" algn="l"/>
                <a:tab pos="528320" algn="l"/>
              </a:tabLst>
            </a:pPr>
            <a:r>
              <a:rPr sz="3000" spc="-10" dirty="0">
                <a:latin typeface="Calibri"/>
                <a:cs typeface="Calibri"/>
              </a:rPr>
              <a:t>Computer</a:t>
            </a:r>
            <a:r>
              <a:rPr sz="3000" spc="-15" dirty="0">
                <a:latin typeface="Calibri"/>
                <a:cs typeface="Calibri"/>
              </a:rPr>
              <a:t> </a:t>
            </a:r>
            <a:r>
              <a:rPr sz="3000" spc="-40" dirty="0">
                <a:latin typeface="Calibri"/>
                <a:cs typeface="Calibri"/>
              </a:rPr>
              <a:t>Forgery.</a:t>
            </a:r>
            <a:endParaRPr sz="3000" dirty="0">
              <a:latin typeface="Calibri"/>
              <a:cs typeface="Calibri"/>
            </a:endParaRPr>
          </a:p>
          <a:p>
            <a:pPr marL="927100" marR="22225" lvl="1" indent="-514350">
              <a:lnSpc>
                <a:spcPct val="90000"/>
              </a:lnSpc>
              <a:spcBef>
                <a:spcPts val="655"/>
              </a:spcBef>
              <a:buFont typeface="Courier New"/>
              <a:buChar char="o"/>
              <a:tabLst>
                <a:tab pos="927100" algn="l"/>
                <a:tab pos="927735" algn="l"/>
              </a:tabLst>
            </a:pPr>
            <a:r>
              <a:rPr sz="2600" spc="-5" dirty="0">
                <a:latin typeface="Calibri"/>
                <a:cs typeface="Calibri"/>
              </a:rPr>
              <a:t>The intentional </a:t>
            </a:r>
            <a:r>
              <a:rPr sz="2600" dirty="0">
                <a:latin typeface="Calibri"/>
                <a:cs typeface="Calibri"/>
              </a:rPr>
              <a:t>input, </a:t>
            </a:r>
            <a:r>
              <a:rPr sz="2600" spc="-10" dirty="0">
                <a:latin typeface="Calibri"/>
                <a:cs typeface="Calibri"/>
              </a:rPr>
              <a:t>alteration, </a:t>
            </a:r>
            <a:r>
              <a:rPr sz="2600" spc="-5" dirty="0">
                <a:latin typeface="Calibri"/>
                <a:cs typeface="Calibri"/>
              </a:rPr>
              <a:t>deletion or  suppression of </a:t>
            </a:r>
            <a:r>
              <a:rPr sz="2600" spc="-20" dirty="0">
                <a:latin typeface="Calibri"/>
                <a:cs typeface="Calibri"/>
              </a:rPr>
              <a:t>any </a:t>
            </a:r>
            <a:r>
              <a:rPr sz="2600" spc="-10" dirty="0">
                <a:latin typeface="Calibri"/>
                <a:cs typeface="Calibri"/>
              </a:rPr>
              <a:t>computer </a:t>
            </a:r>
            <a:r>
              <a:rPr sz="2600" spc="-15" dirty="0">
                <a:latin typeface="Calibri"/>
                <a:cs typeface="Calibri"/>
              </a:rPr>
              <a:t>data, </a:t>
            </a:r>
            <a:r>
              <a:rPr sz="2600" dirty="0">
                <a:latin typeface="Calibri"/>
                <a:cs typeface="Calibri"/>
              </a:rPr>
              <a:t>without </a:t>
            </a:r>
            <a:r>
              <a:rPr sz="2600" spc="-5" dirty="0">
                <a:latin typeface="Calibri"/>
                <a:cs typeface="Calibri"/>
              </a:rPr>
              <a:t>right  resulting </a:t>
            </a:r>
            <a:r>
              <a:rPr sz="2600" dirty="0">
                <a:latin typeface="Calibri"/>
                <a:cs typeface="Calibri"/>
              </a:rPr>
              <a:t>in </a:t>
            </a:r>
            <a:r>
              <a:rPr sz="2600" spc="-5" dirty="0">
                <a:latin typeface="Calibri"/>
                <a:cs typeface="Calibri"/>
              </a:rPr>
              <a:t>unauthentic </a:t>
            </a:r>
            <a:r>
              <a:rPr sz="2600" spc="-15" dirty="0">
                <a:latin typeface="Calibri"/>
                <a:cs typeface="Calibri"/>
              </a:rPr>
              <a:t>data </a:t>
            </a:r>
            <a:r>
              <a:rPr sz="2600" dirty="0">
                <a:latin typeface="Calibri"/>
                <a:cs typeface="Calibri"/>
              </a:rPr>
              <a:t>WITH </a:t>
            </a:r>
            <a:r>
              <a:rPr sz="2600" spc="-5" dirty="0">
                <a:latin typeface="Calibri"/>
                <a:cs typeface="Calibri"/>
              </a:rPr>
              <a:t>THE </a:t>
            </a:r>
            <a:r>
              <a:rPr sz="2600" dirty="0">
                <a:latin typeface="Calibri"/>
                <a:cs typeface="Calibri"/>
              </a:rPr>
              <a:t>INTENT</a:t>
            </a:r>
            <a:r>
              <a:rPr sz="2600" spc="-114" dirty="0">
                <a:latin typeface="Calibri"/>
                <a:cs typeface="Calibri"/>
              </a:rPr>
              <a:t> </a:t>
            </a:r>
            <a:r>
              <a:rPr sz="2600" spc="-5" dirty="0">
                <a:latin typeface="Calibri"/>
                <a:cs typeface="Calibri"/>
              </a:rPr>
              <a:t>that  </a:t>
            </a:r>
            <a:r>
              <a:rPr sz="2600" dirty="0">
                <a:latin typeface="Calibri"/>
                <a:cs typeface="Calibri"/>
              </a:rPr>
              <a:t>it </a:t>
            </a:r>
            <a:r>
              <a:rPr sz="2600" spc="-5" dirty="0">
                <a:latin typeface="Calibri"/>
                <a:cs typeface="Calibri"/>
              </a:rPr>
              <a:t>be </a:t>
            </a:r>
            <a:r>
              <a:rPr sz="2600" spc="-10" dirty="0">
                <a:latin typeface="Calibri"/>
                <a:cs typeface="Calibri"/>
              </a:rPr>
              <a:t>considered </a:t>
            </a:r>
            <a:r>
              <a:rPr sz="2600" spc="-5" dirty="0">
                <a:latin typeface="Calibri"/>
                <a:cs typeface="Calibri"/>
              </a:rPr>
              <a:t>or acted upon </a:t>
            </a:r>
            <a:r>
              <a:rPr sz="2600" spc="-25" dirty="0">
                <a:latin typeface="Calibri"/>
                <a:cs typeface="Calibri"/>
              </a:rPr>
              <a:t>for </a:t>
            </a:r>
            <a:r>
              <a:rPr sz="2600" spc="-10" dirty="0">
                <a:latin typeface="Calibri"/>
                <a:cs typeface="Calibri"/>
              </a:rPr>
              <a:t>legal </a:t>
            </a:r>
            <a:r>
              <a:rPr sz="2600" spc="-5" dirty="0">
                <a:latin typeface="Calibri"/>
                <a:cs typeface="Calibri"/>
              </a:rPr>
              <a:t>purposes </a:t>
            </a:r>
            <a:r>
              <a:rPr sz="2600" dirty="0">
                <a:latin typeface="Calibri"/>
                <a:cs typeface="Calibri"/>
              </a:rPr>
              <a:t>as  if it </a:t>
            </a:r>
            <a:r>
              <a:rPr sz="2600" spc="-15" dirty="0">
                <a:latin typeface="Calibri"/>
                <a:cs typeface="Calibri"/>
              </a:rPr>
              <a:t>were </a:t>
            </a:r>
            <a:r>
              <a:rPr sz="2600" dirty="0">
                <a:latin typeface="Calibri"/>
                <a:cs typeface="Calibri"/>
              </a:rPr>
              <a:t>authentic, </a:t>
            </a:r>
            <a:r>
              <a:rPr sz="2600" spc="-15" dirty="0">
                <a:latin typeface="Calibri"/>
                <a:cs typeface="Calibri"/>
              </a:rPr>
              <a:t>regardless </a:t>
            </a:r>
            <a:r>
              <a:rPr sz="2600" dirty="0">
                <a:latin typeface="Calibri"/>
                <a:cs typeface="Calibri"/>
              </a:rPr>
              <a:t>whether or </a:t>
            </a:r>
            <a:r>
              <a:rPr sz="2600" spc="-5" dirty="0">
                <a:latin typeface="Calibri"/>
                <a:cs typeface="Calibri"/>
              </a:rPr>
              <a:t>not </a:t>
            </a:r>
            <a:r>
              <a:rPr sz="2600" dirty="0">
                <a:latin typeface="Calibri"/>
                <a:cs typeface="Calibri"/>
              </a:rPr>
              <a:t>the  </a:t>
            </a:r>
            <a:r>
              <a:rPr sz="2600" spc="-15" dirty="0">
                <a:latin typeface="Calibri"/>
                <a:cs typeface="Calibri"/>
              </a:rPr>
              <a:t>data </a:t>
            </a:r>
            <a:r>
              <a:rPr sz="2600" dirty="0">
                <a:latin typeface="Calibri"/>
                <a:cs typeface="Calibri"/>
              </a:rPr>
              <a:t>is </a:t>
            </a:r>
            <a:r>
              <a:rPr sz="2600" spc="-5" dirty="0">
                <a:latin typeface="Calibri"/>
                <a:cs typeface="Calibri"/>
              </a:rPr>
              <a:t>directly readable </a:t>
            </a:r>
            <a:r>
              <a:rPr sz="2600" dirty="0">
                <a:latin typeface="Calibri"/>
                <a:cs typeface="Calibri"/>
              </a:rPr>
              <a:t>and</a:t>
            </a:r>
            <a:r>
              <a:rPr sz="2600" spc="-60" dirty="0">
                <a:latin typeface="Calibri"/>
                <a:cs typeface="Calibri"/>
              </a:rPr>
              <a:t> </a:t>
            </a:r>
            <a:r>
              <a:rPr sz="2600" spc="-5" dirty="0">
                <a:latin typeface="Calibri"/>
                <a:cs typeface="Calibri"/>
              </a:rPr>
              <a:t>intelligible;</a:t>
            </a:r>
            <a:endParaRPr sz="2600" dirty="0">
              <a:latin typeface="Calibri"/>
              <a:cs typeface="Calibri"/>
            </a:endParaRPr>
          </a:p>
          <a:p>
            <a:pPr marL="927100" marR="5080" lvl="1" indent="-514350">
              <a:lnSpc>
                <a:spcPct val="90000"/>
              </a:lnSpc>
              <a:spcBef>
                <a:spcPts val="625"/>
              </a:spcBef>
              <a:buFont typeface="Courier New"/>
              <a:buChar char="o"/>
              <a:tabLst>
                <a:tab pos="927100" algn="l"/>
                <a:tab pos="927735" algn="l"/>
              </a:tabLst>
            </a:pPr>
            <a:r>
              <a:rPr sz="2600" spc="-5" dirty="0">
                <a:latin typeface="Calibri"/>
                <a:cs typeface="Calibri"/>
              </a:rPr>
              <a:t>The </a:t>
            </a:r>
            <a:r>
              <a:rPr sz="2600" dirty="0">
                <a:latin typeface="Calibri"/>
                <a:cs typeface="Calibri"/>
              </a:rPr>
              <a:t>act </a:t>
            </a:r>
            <a:r>
              <a:rPr sz="2600" spc="-5" dirty="0">
                <a:latin typeface="Calibri"/>
                <a:cs typeface="Calibri"/>
              </a:rPr>
              <a:t>of </a:t>
            </a:r>
            <a:r>
              <a:rPr sz="2600" dirty="0">
                <a:latin typeface="Calibri"/>
                <a:cs typeface="Calibri"/>
              </a:rPr>
              <a:t>knowingly </a:t>
            </a:r>
            <a:r>
              <a:rPr sz="2600" spc="-5" dirty="0">
                <a:latin typeface="Calibri"/>
                <a:cs typeface="Calibri"/>
              </a:rPr>
              <a:t>using </a:t>
            </a:r>
            <a:r>
              <a:rPr sz="2600" dirty="0">
                <a:latin typeface="Calibri"/>
                <a:cs typeface="Calibri"/>
              </a:rPr>
              <a:t>a </a:t>
            </a:r>
            <a:r>
              <a:rPr sz="2600" spc="-10" dirty="0">
                <a:latin typeface="Calibri"/>
                <a:cs typeface="Calibri"/>
              </a:rPr>
              <a:t>computer </a:t>
            </a:r>
            <a:r>
              <a:rPr sz="2600" spc="-15" dirty="0">
                <a:latin typeface="Calibri"/>
                <a:cs typeface="Calibri"/>
              </a:rPr>
              <a:t>data </a:t>
            </a:r>
            <a:r>
              <a:rPr sz="2600" dirty="0">
                <a:latin typeface="Calibri"/>
                <a:cs typeface="Calibri"/>
              </a:rPr>
              <a:t>which is  the </a:t>
            </a:r>
            <a:r>
              <a:rPr sz="2600" spc="-10" dirty="0">
                <a:latin typeface="Calibri"/>
                <a:cs typeface="Calibri"/>
              </a:rPr>
              <a:t>product </a:t>
            </a:r>
            <a:r>
              <a:rPr sz="2600" spc="-5" dirty="0">
                <a:latin typeface="Calibri"/>
                <a:cs typeface="Calibri"/>
              </a:rPr>
              <a:t>of </a:t>
            </a:r>
            <a:r>
              <a:rPr sz="2600" spc="-10" dirty="0">
                <a:latin typeface="Calibri"/>
                <a:cs typeface="Calibri"/>
              </a:rPr>
              <a:t>computer-related </a:t>
            </a:r>
            <a:r>
              <a:rPr sz="2600" spc="-20" dirty="0">
                <a:latin typeface="Calibri"/>
                <a:cs typeface="Calibri"/>
              </a:rPr>
              <a:t>forgery </a:t>
            </a:r>
            <a:r>
              <a:rPr sz="2600" dirty="0">
                <a:latin typeface="Calibri"/>
                <a:cs typeface="Calibri"/>
              </a:rPr>
              <a:t>as </a:t>
            </a:r>
            <a:r>
              <a:rPr sz="2600" spc="-10" dirty="0">
                <a:latin typeface="Calibri"/>
                <a:cs typeface="Calibri"/>
              </a:rPr>
              <a:t>defined  </a:t>
            </a:r>
            <a:r>
              <a:rPr sz="2600" spc="-5" dirty="0">
                <a:latin typeface="Calibri"/>
                <a:cs typeface="Calibri"/>
              </a:rPr>
              <a:t>herein, </a:t>
            </a:r>
            <a:r>
              <a:rPr sz="2600" spc="-25" dirty="0">
                <a:latin typeface="Calibri"/>
                <a:cs typeface="Calibri"/>
              </a:rPr>
              <a:t>for </a:t>
            </a:r>
            <a:r>
              <a:rPr sz="2600" dirty="0">
                <a:latin typeface="Calibri"/>
                <a:cs typeface="Calibri"/>
              </a:rPr>
              <a:t>the </a:t>
            </a:r>
            <a:r>
              <a:rPr sz="2600" spc="-5" dirty="0">
                <a:latin typeface="Calibri"/>
                <a:cs typeface="Calibri"/>
              </a:rPr>
              <a:t>purpose of perpetuating </a:t>
            </a:r>
            <a:r>
              <a:rPr sz="2600" dirty="0">
                <a:latin typeface="Calibri"/>
                <a:cs typeface="Calibri"/>
              </a:rPr>
              <a:t>a </a:t>
            </a:r>
            <a:r>
              <a:rPr sz="2600" spc="-10" dirty="0">
                <a:latin typeface="Calibri"/>
                <a:cs typeface="Calibri"/>
              </a:rPr>
              <a:t>fraudulent  </a:t>
            </a:r>
            <a:r>
              <a:rPr sz="2600" spc="-5" dirty="0">
                <a:latin typeface="Calibri"/>
                <a:cs typeface="Calibri"/>
              </a:rPr>
              <a:t>or dishonest</a:t>
            </a:r>
            <a:r>
              <a:rPr sz="2600" spc="-50" dirty="0">
                <a:latin typeface="Calibri"/>
                <a:cs typeface="Calibri"/>
              </a:rPr>
              <a:t> </a:t>
            </a:r>
            <a:r>
              <a:rPr sz="2600" spc="-5" dirty="0">
                <a:latin typeface="Calibri"/>
                <a:cs typeface="Calibri"/>
              </a:rPr>
              <a:t>design;</a:t>
            </a:r>
            <a:endParaRPr sz="2600" dirty="0">
              <a:latin typeface="Calibri"/>
              <a:cs typeface="Calibri"/>
            </a:endParaRPr>
          </a:p>
        </p:txBody>
      </p:sp>
    </p:spTree>
    <p:extLst>
      <p:ext uri="{BB962C8B-B14F-4D97-AF65-F5344CB8AC3E}">
        <p14:creationId xmlns:p14="http://schemas.microsoft.com/office/powerpoint/2010/main" val="34604921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849427" y="156794"/>
            <a:ext cx="6199505" cy="697230"/>
          </a:xfrm>
          <a:prstGeom prst="rect">
            <a:avLst/>
          </a:prstGeom>
        </p:spPr>
        <p:txBody>
          <a:bodyPr vert="horz" wrap="square" lIns="0" tIns="13335" rIns="0" bIns="0" rtlCol="0" anchor="ctr">
            <a:spAutoFit/>
          </a:bodyPr>
          <a:lstStyle/>
          <a:p>
            <a:pPr marL="12700">
              <a:lnSpc>
                <a:spcPct val="100000"/>
              </a:lnSpc>
              <a:spcBef>
                <a:spcPts val="105"/>
              </a:spcBef>
            </a:pPr>
            <a:r>
              <a:rPr spc="-10" dirty="0"/>
              <a:t>Computer-related</a:t>
            </a:r>
            <a:r>
              <a:rPr spc="-100" dirty="0"/>
              <a:t> </a:t>
            </a:r>
            <a:r>
              <a:rPr spc="-20" dirty="0"/>
              <a:t>Offenses</a:t>
            </a:r>
          </a:p>
        </p:txBody>
      </p:sp>
      <p:sp>
        <p:nvSpPr>
          <p:cNvPr id="4" name="object 4"/>
          <p:cNvSpPr txBox="1"/>
          <p:nvPr/>
        </p:nvSpPr>
        <p:spPr>
          <a:xfrm>
            <a:off x="849428" y="1478846"/>
            <a:ext cx="7852409" cy="2560955"/>
          </a:xfrm>
          <a:prstGeom prst="rect">
            <a:avLst/>
          </a:prstGeom>
        </p:spPr>
        <p:txBody>
          <a:bodyPr vert="horz" wrap="square" lIns="0" tIns="12700" rIns="0" bIns="0" rtlCol="0">
            <a:spAutoFit/>
          </a:bodyPr>
          <a:lstStyle/>
          <a:p>
            <a:pPr marL="12700">
              <a:spcBef>
                <a:spcPts val="100"/>
              </a:spcBef>
              <a:tabLst>
                <a:tab pos="527685" algn="l"/>
              </a:tabLst>
            </a:pPr>
            <a:r>
              <a:rPr sz="2700" spc="-5" dirty="0">
                <a:latin typeface="Calibri"/>
                <a:cs typeface="Calibri"/>
              </a:rPr>
              <a:t>2.	</a:t>
            </a:r>
            <a:r>
              <a:rPr sz="2700" spc="-15" dirty="0">
                <a:latin typeface="Calibri"/>
                <a:cs typeface="Calibri"/>
              </a:rPr>
              <a:t>Computer-related</a:t>
            </a:r>
            <a:r>
              <a:rPr sz="2700" spc="-60" dirty="0">
                <a:latin typeface="Calibri"/>
                <a:cs typeface="Calibri"/>
              </a:rPr>
              <a:t> </a:t>
            </a:r>
            <a:r>
              <a:rPr sz="2700" spc="-20" dirty="0">
                <a:latin typeface="Calibri"/>
                <a:cs typeface="Calibri"/>
              </a:rPr>
              <a:t>Fraud</a:t>
            </a:r>
            <a:endParaRPr sz="2700" dirty="0">
              <a:latin typeface="Calibri"/>
              <a:cs typeface="Calibri"/>
            </a:endParaRPr>
          </a:p>
          <a:p>
            <a:pPr marL="927100" marR="5080" indent="-514350">
              <a:lnSpc>
                <a:spcPct val="80000"/>
              </a:lnSpc>
              <a:spcBef>
                <a:spcPts val="585"/>
              </a:spcBef>
              <a:tabLst>
                <a:tab pos="927100" algn="l"/>
              </a:tabLst>
            </a:pPr>
            <a:r>
              <a:rPr sz="2400" dirty="0">
                <a:latin typeface="Courier New"/>
                <a:cs typeface="Courier New"/>
              </a:rPr>
              <a:t>o	</a:t>
            </a:r>
            <a:r>
              <a:rPr sz="2400" dirty="0">
                <a:latin typeface="Calibri"/>
                <a:cs typeface="Calibri"/>
              </a:rPr>
              <a:t>the </a:t>
            </a:r>
            <a:r>
              <a:rPr sz="2400" spc="-10" dirty="0">
                <a:latin typeface="Calibri"/>
                <a:cs typeface="Calibri"/>
              </a:rPr>
              <a:t>intentional </a:t>
            </a:r>
            <a:r>
              <a:rPr sz="2400" dirty="0">
                <a:latin typeface="Calibri"/>
                <a:cs typeface="Calibri"/>
              </a:rPr>
              <a:t>and </a:t>
            </a:r>
            <a:r>
              <a:rPr sz="2400" spc="-10" dirty="0">
                <a:latin typeface="Calibri"/>
                <a:cs typeface="Calibri"/>
              </a:rPr>
              <a:t>unauthorized </a:t>
            </a:r>
            <a:r>
              <a:rPr sz="2400" dirty="0">
                <a:latin typeface="Calibri"/>
                <a:cs typeface="Calibri"/>
              </a:rPr>
              <a:t>input, </a:t>
            </a:r>
            <a:r>
              <a:rPr sz="2400" spc="-10" dirty="0">
                <a:latin typeface="Calibri"/>
                <a:cs typeface="Calibri"/>
              </a:rPr>
              <a:t>alteration, </a:t>
            </a:r>
            <a:r>
              <a:rPr sz="2400" spc="-5" dirty="0">
                <a:latin typeface="Calibri"/>
                <a:cs typeface="Calibri"/>
              </a:rPr>
              <a:t>or  deletion of </a:t>
            </a:r>
            <a:r>
              <a:rPr sz="2400" spc="-10" dirty="0">
                <a:latin typeface="Calibri"/>
                <a:cs typeface="Calibri"/>
              </a:rPr>
              <a:t>computer </a:t>
            </a:r>
            <a:r>
              <a:rPr sz="2400" spc="-15" dirty="0">
                <a:latin typeface="Calibri"/>
                <a:cs typeface="Calibri"/>
              </a:rPr>
              <a:t>data </a:t>
            </a:r>
            <a:r>
              <a:rPr sz="2400" spc="-5" dirty="0">
                <a:latin typeface="Calibri"/>
                <a:cs typeface="Calibri"/>
              </a:rPr>
              <a:t>or </a:t>
            </a:r>
            <a:r>
              <a:rPr sz="2400" spc="-15" dirty="0">
                <a:latin typeface="Calibri"/>
                <a:cs typeface="Calibri"/>
              </a:rPr>
              <a:t>program </a:t>
            </a:r>
            <a:r>
              <a:rPr sz="2400" spc="-5" dirty="0">
                <a:latin typeface="Calibri"/>
                <a:cs typeface="Calibri"/>
              </a:rPr>
              <a:t>or </a:t>
            </a:r>
            <a:r>
              <a:rPr sz="2400" spc="-15" dirty="0">
                <a:latin typeface="Calibri"/>
                <a:cs typeface="Calibri"/>
              </a:rPr>
              <a:t>interference </a:t>
            </a:r>
            <a:r>
              <a:rPr sz="2400" dirty="0">
                <a:latin typeface="Calibri"/>
                <a:cs typeface="Calibri"/>
              </a:rPr>
              <a:t>in  the </a:t>
            </a:r>
            <a:r>
              <a:rPr sz="2400" spc="-5" dirty="0">
                <a:latin typeface="Calibri"/>
                <a:cs typeface="Calibri"/>
              </a:rPr>
              <a:t>functioning of </a:t>
            </a:r>
            <a:r>
              <a:rPr sz="2400" dirty="0">
                <a:latin typeface="Calibri"/>
                <a:cs typeface="Calibri"/>
              </a:rPr>
              <a:t>a </a:t>
            </a:r>
            <a:r>
              <a:rPr sz="2400" spc="-10" dirty="0">
                <a:latin typeface="Calibri"/>
                <a:cs typeface="Calibri"/>
              </a:rPr>
              <a:t>computer </a:t>
            </a:r>
            <a:r>
              <a:rPr sz="2400" spc="-25" dirty="0">
                <a:latin typeface="Calibri"/>
                <a:cs typeface="Calibri"/>
              </a:rPr>
              <a:t>system </a:t>
            </a:r>
            <a:r>
              <a:rPr sz="2400" dirty="0">
                <a:latin typeface="Calibri"/>
                <a:cs typeface="Calibri"/>
              </a:rPr>
              <a:t>including, </a:t>
            </a:r>
            <a:r>
              <a:rPr sz="2400" spc="-5" dirty="0">
                <a:latin typeface="Calibri"/>
                <a:cs typeface="Calibri"/>
              </a:rPr>
              <a:t>but not  limited </a:t>
            </a:r>
            <a:r>
              <a:rPr sz="2400" spc="-30" dirty="0">
                <a:latin typeface="Calibri"/>
                <a:cs typeface="Calibri"/>
              </a:rPr>
              <a:t>to, </a:t>
            </a:r>
            <a:r>
              <a:rPr sz="2400" spc="-5" dirty="0">
                <a:latin typeface="Calibri"/>
                <a:cs typeface="Calibri"/>
              </a:rPr>
              <a:t>phishing, causing </a:t>
            </a:r>
            <a:r>
              <a:rPr sz="2400" spc="-10" dirty="0">
                <a:latin typeface="Calibri"/>
                <a:cs typeface="Calibri"/>
              </a:rPr>
              <a:t>damage </a:t>
            </a:r>
            <a:r>
              <a:rPr sz="2400" spc="-30" dirty="0">
                <a:latin typeface="Calibri"/>
                <a:cs typeface="Calibri"/>
              </a:rPr>
              <a:t>thereby, </a:t>
            </a:r>
            <a:r>
              <a:rPr sz="2400" spc="-5" dirty="0">
                <a:latin typeface="Calibri"/>
                <a:cs typeface="Calibri"/>
              </a:rPr>
              <a:t>WITH THE  INTENT of </a:t>
            </a:r>
            <a:r>
              <a:rPr sz="2400" spc="-10" dirty="0">
                <a:latin typeface="Calibri"/>
                <a:cs typeface="Calibri"/>
              </a:rPr>
              <a:t>procuring </a:t>
            </a:r>
            <a:r>
              <a:rPr sz="2400" dirty="0">
                <a:latin typeface="Calibri"/>
                <a:cs typeface="Calibri"/>
              </a:rPr>
              <a:t>an </a:t>
            </a:r>
            <a:r>
              <a:rPr sz="2400" spc="-5" dirty="0">
                <a:latin typeface="Calibri"/>
                <a:cs typeface="Calibri"/>
              </a:rPr>
              <a:t>economic </a:t>
            </a:r>
            <a:r>
              <a:rPr sz="2400" spc="-10" dirty="0">
                <a:latin typeface="Calibri"/>
                <a:cs typeface="Calibri"/>
              </a:rPr>
              <a:t>benefit </a:t>
            </a:r>
            <a:r>
              <a:rPr sz="2400" spc="-20" dirty="0">
                <a:latin typeface="Calibri"/>
                <a:cs typeface="Calibri"/>
              </a:rPr>
              <a:t>for </a:t>
            </a:r>
            <a:r>
              <a:rPr sz="2400" spc="-5" dirty="0">
                <a:latin typeface="Calibri"/>
                <a:cs typeface="Calibri"/>
              </a:rPr>
              <a:t>oneself or  </a:t>
            </a:r>
            <a:r>
              <a:rPr sz="2400" spc="-20" dirty="0">
                <a:latin typeface="Calibri"/>
                <a:cs typeface="Calibri"/>
              </a:rPr>
              <a:t>for </a:t>
            </a:r>
            <a:r>
              <a:rPr sz="2400" dirty="0">
                <a:latin typeface="Calibri"/>
                <a:cs typeface="Calibri"/>
              </a:rPr>
              <a:t>another </a:t>
            </a:r>
            <a:r>
              <a:rPr sz="2400" spc="-10" dirty="0">
                <a:latin typeface="Calibri"/>
                <a:cs typeface="Calibri"/>
              </a:rPr>
              <a:t>person </a:t>
            </a:r>
            <a:r>
              <a:rPr sz="2400" spc="-5" dirty="0">
                <a:latin typeface="Calibri"/>
                <a:cs typeface="Calibri"/>
              </a:rPr>
              <a:t>or </a:t>
            </a:r>
            <a:r>
              <a:rPr sz="2400" spc="-20" dirty="0">
                <a:latin typeface="Calibri"/>
                <a:cs typeface="Calibri"/>
              </a:rPr>
              <a:t>for </a:t>
            </a:r>
            <a:r>
              <a:rPr sz="2400" dirty="0">
                <a:latin typeface="Calibri"/>
                <a:cs typeface="Calibri"/>
              </a:rPr>
              <a:t>the </a:t>
            </a:r>
            <a:r>
              <a:rPr sz="2400" spc="-5" dirty="0">
                <a:latin typeface="Calibri"/>
                <a:cs typeface="Calibri"/>
              </a:rPr>
              <a:t>perpetuation </a:t>
            </a:r>
            <a:r>
              <a:rPr sz="2400" spc="-10" dirty="0">
                <a:latin typeface="Calibri"/>
                <a:cs typeface="Calibri"/>
              </a:rPr>
              <a:t>of </a:t>
            </a:r>
            <a:r>
              <a:rPr sz="2400" dirty="0">
                <a:latin typeface="Calibri"/>
                <a:cs typeface="Calibri"/>
              </a:rPr>
              <a:t>a  </a:t>
            </a:r>
            <a:r>
              <a:rPr sz="2400" spc="-10" dirty="0">
                <a:latin typeface="Calibri"/>
                <a:cs typeface="Calibri"/>
              </a:rPr>
              <a:t>fraudulent</a:t>
            </a:r>
            <a:endParaRPr sz="2400" dirty="0">
              <a:latin typeface="Calibri"/>
              <a:cs typeface="Calibri"/>
            </a:endParaRPr>
          </a:p>
        </p:txBody>
      </p:sp>
      <p:sp>
        <p:nvSpPr>
          <p:cNvPr id="5" name="object 5"/>
          <p:cNvSpPr txBox="1"/>
          <p:nvPr/>
        </p:nvSpPr>
        <p:spPr>
          <a:xfrm>
            <a:off x="849427" y="4012368"/>
            <a:ext cx="285750" cy="436880"/>
          </a:xfrm>
          <a:prstGeom prst="rect">
            <a:avLst/>
          </a:prstGeom>
        </p:spPr>
        <p:txBody>
          <a:bodyPr vert="horz" wrap="square" lIns="0" tIns="12700" rIns="0" bIns="0" rtlCol="0">
            <a:spAutoFit/>
          </a:bodyPr>
          <a:lstStyle/>
          <a:p>
            <a:pPr marL="12700">
              <a:spcBef>
                <a:spcPts val="100"/>
              </a:spcBef>
            </a:pPr>
            <a:r>
              <a:rPr sz="2700" spc="-5" dirty="0">
                <a:latin typeface="Calibri"/>
                <a:cs typeface="Calibri"/>
              </a:rPr>
              <a:t>3.</a:t>
            </a:r>
            <a:endParaRPr sz="2700">
              <a:latin typeface="Calibri"/>
              <a:cs typeface="Calibri"/>
            </a:endParaRPr>
          </a:p>
        </p:txBody>
      </p:sp>
      <p:sp>
        <p:nvSpPr>
          <p:cNvPr id="6" name="object 6"/>
          <p:cNvSpPr txBox="1"/>
          <p:nvPr/>
        </p:nvSpPr>
        <p:spPr>
          <a:xfrm>
            <a:off x="1364844" y="4012368"/>
            <a:ext cx="4473575" cy="436880"/>
          </a:xfrm>
          <a:prstGeom prst="rect">
            <a:avLst/>
          </a:prstGeom>
        </p:spPr>
        <p:txBody>
          <a:bodyPr vert="horz" wrap="square" lIns="0" tIns="12700" rIns="0" bIns="0" rtlCol="0">
            <a:spAutoFit/>
          </a:bodyPr>
          <a:lstStyle/>
          <a:p>
            <a:pPr marL="12700">
              <a:spcBef>
                <a:spcPts val="100"/>
              </a:spcBef>
            </a:pPr>
            <a:r>
              <a:rPr sz="2700" spc="-15" dirty="0">
                <a:latin typeface="Calibri"/>
                <a:cs typeface="Calibri"/>
              </a:rPr>
              <a:t>Computer-related </a:t>
            </a:r>
            <a:r>
              <a:rPr sz="2700" spc="-5" dirty="0">
                <a:latin typeface="Calibri"/>
                <a:cs typeface="Calibri"/>
              </a:rPr>
              <a:t>Identity</a:t>
            </a:r>
            <a:r>
              <a:rPr sz="2700" spc="-80" dirty="0">
                <a:latin typeface="Calibri"/>
                <a:cs typeface="Calibri"/>
              </a:rPr>
              <a:t> </a:t>
            </a:r>
            <a:r>
              <a:rPr sz="2700" spc="-10" dirty="0">
                <a:latin typeface="Calibri"/>
                <a:cs typeface="Calibri"/>
              </a:rPr>
              <a:t>Theft</a:t>
            </a:r>
            <a:endParaRPr sz="2700">
              <a:latin typeface="Calibri"/>
              <a:cs typeface="Calibri"/>
            </a:endParaRPr>
          </a:p>
        </p:txBody>
      </p:sp>
      <p:sp>
        <p:nvSpPr>
          <p:cNvPr id="7" name="object 7"/>
          <p:cNvSpPr txBox="1"/>
          <p:nvPr/>
        </p:nvSpPr>
        <p:spPr>
          <a:xfrm>
            <a:off x="1250240" y="4425374"/>
            <a:ext cx="7400925" cy="1269365"/>
          </a:xfrm>
          <a:prstGeom prst="rect">
            <a:avLst/>
          </a:prstGeom>
        </p:spPr>
        <p:txBody>
          <a:bodyPr vert="horz" wrap="square" lIns="0" tIns="85725" rIns="0" bIns="0" rtlCol="0">
            <a:spAutoFit/>
          </a:bodyPr>
          <a:lstStyle/>
          <a:p>
            <a:pPr marL="526415" marR="5080" indent="-514350">
              <a:lnSpc>
                <a:spcPct val="80000"/>
              </a:lnSpc>
              <a:spcBef>
                <a:spcPts val="675"/>
              </a:spcBef>
              <a:tabLst>
                <a:tab pos="526415" algn="l"/>
              </a:tabLst>
            </a:pPr>
            <a:r>
              <a:rPr sz="2400" dirty="0">
                <a:latin typeface="Courier New"/>
                <a:cs typeface="Courier New"/>
              </a:rPr>
              <a:t>o	</a:t>
            </a:r>
            <a:r>
              <a:rPr sz="2400" spc="-5" dirty="0">
                <a:latin typeface="Calibri"/>
                <a:cs typeface="Calibri"/>
              </a:rPr>
              <a:t>The </a:t>
            </a:r>
            <a:r>
              <a:rPr sz="2400" spc="-10" dirty="0">
                <a:latin typeface="Calibri"/>
                <a:cs typeface="Calibri"/>
              </a:rPr>
              <a:t>intentional </a:t>
            </a:r>
            <a:r>
              <a:rPr sz="2400" spc="-5" dirty="0">
                <a:latin typeface="Calibri"/>
                <a:cs typeface="Calibri"/>
              </a:rPr>
              <a:t>acquisition, use, </a:t>
            </a:r>
            <a:r>
              <a:rPr sz="2400" dirty="0">
                <a:latin typeface="Calibri"/>
                <a:cs typeface="Calibri"/>
              </a:rPr>
              <a:t>misuse, </a:t>
            </a:r>
            <a:r>
              <a:rPr sz="2400" spc="-40" dirty="0">
                <a:latin typeface="Calibri"/>
                <a:cs typeface="Calibri"/>
              </a:rPr>
              <a:t>transfer,  </a:t>
            </a:r>
            <a:r>
              <a:rPr sz="2400" spc="-10" dirty="0">
                <a:latin typeface="Calibri"/>
                <a:cs typeface="Calibri"/>
              </a:rPr>
              <a:t>possession, alteration </a:t>
            </a:r>
            <a:r>
              <a:rPr sz="2400" spc="-5" dirty="0">
                <a:latin typeface="Calibri"/>
                <a:cs typeface="Calibri"/>
              </a:rPr>
              <a:t>or deletion of identifying  </a:t>
            </a:r>
            <a:r>
              <a:rPr sz="2400" spc="-10" dirty="0">
                <a:latin typeface="Calibri"/>
                <a:cs typeface="Calibri"/>
              </a:rPr>
              <a:t>information BELONGING </a:t>
            </a:r>
            <a:r>
              <a:rPr sz="2400" spc="-45" dirty="0">
                <a:latin typeface="Calibri"/>
                <a:cs typeface="Calibri"/>
              </a:rPr>
              <a:t>TO </a:t>
            </a:r>
            <a:r>
              <a:rPr sz="2400" spc="-10" dirty="0">
                <a:latin typeface="Calibri"/>
                <a:cs typeface="Calibri"/>
              </a:rPr>
              <a:t>ANOTHER, </a:t>
            </a:r>
            <a:r>
              <a:rPr sz="2400" spc="-5" dirty="0">
                <a:latin typeface="Calibri"/>
                <a:cs typeface="Calibri"/>
              </a:rPr>
              <a:t>whether </a:t>
            </a:r>
            <a:r>
              <a:rPr sz="2400" spc="-15" dirty="0">
                <a:latin typeface="Calibri"/>
                <a:cs typeface="Calibri"/>
              </a:rPr>
              <a:t>natural  </a:t>
            </a:r>
            <a:r>
              <a:rPr sz="2400" spc="-5" dirty="0">
                <a:latin typeface="Calibri"/>
                <a:cs typeface="Calibri"/>
              </a:rPr>
              <a:t>or juridical, </a:t>
            </a:r>
            <a:r>
              <a:rPr sz="2400" dirty="0">
                <a:latin typeface="Calibri"/>
                <a:cs typeface="Calibri"/>
              </a:rPr>
              <a:t>without</a:t>
            </a:r>
            <a:r>
              <a:rPr sz="2400" spc="-50" dirty="0">
                <a:latin typeface="Calibri"/>
                <a:cs typeface="Calibri"/>
              </a:rPr>
              <a:t> </a:t>
            </a:r>
            <a:r>
              <a:rPr sz="2400" spc="-5" dirty="0">
                <a:latin typeface="Calibri"/>
                <a:cs typeface="Calibri"/>
              </a:rPr>
              <a:t>right.</a:t>
            </a:r>
            <a:endParaRPr sz="2400" dirty="0">
              <a:latin typeface="Calibri"/>
              <a:cs typeface="Calibri"/>
            </a:endParaRPr>
          </a:p>
        </p:txBody>
      </p:sp>
    </p:spTree>
    <p:extLst>
      <p:ext uri="{BB962C8B-B14F-4D97-AF65-F5344CB8AC3E}">
        <p14:creationId xmlns:p14="http://schemas.microsoft.com/office/powerpoint/2010/main" val="34055785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873398" y="180240"/>
            <a:ext cx="5737860" cy="697230"/>
          </a:xfrm>
          <a:prstGeom prst="rect">
            <a:avLst/>
          </a:prstGeom>
        </p:spPr>
        <p:txBody>
          <a:bodyPr vert="horz" wrap="square" lIns="0" tIns="13335" rIns="0" bIns="0" rtlCol="0" anchor="ctr">
            <a:spAutoFit/>
          </a:bodyPr>
          <a:lstStyle/>
          <a:p>
            <a:pPr marL="12700">
              <a:lnSpc>
                <a:spcPct val="100000"/>
              </a:lnSpc>
              <a:spcBef>
                <a:spcPts val="105"/>
              </a:spcBef>
            </a:pPr>
            <a:r>
              <a:rPr spc="-20" dirty="0"/>
              <a:t>Content-related</a:t>
            </a:r>
            <a:r>
              <a:rPr spc="-30" dirty="0"/>
              <a:t> </a:t>
            </a:r>
            <a:r>
              <a:rPr spc="-20" dirty="0"/>
              <a:t>Offenses</a:t>
            </a:r>
          </a:p>
        </p:txBody>
      </p:sp>
      <p:sp>
        <p:nvSpPr>
          <p:cNvPr id="4" name="object 4"/>
          <p:cNvSpPr txBox="1">
            <a:spLocks noGrp="1"/>
          </p:cNvSpPr>
          <p:nvPr>
            <p:ph type="body" idx="1"/>
          </p:nvPr>
        </p:nvSpPr>
        <p:spPr>
          <a:xfrm>
            <a:off x="873398" y="1544898"/>
            <a:ext cx="10515600" cy="1709892"/>
          </a:xfrm>
          <a:prstGeom prst="rect">
            <a:avLst/>
          </a:prstGeom>
        </p:spPr>
        <p:txBody>
          <a:bodyPr vert="horz" wrap="square" lIns="0" tIns="12700" rIns="0" bIns="0" rtlCol="0">
            <a:spAutoFit/>
          </a:bodyPr>
          <a:lstStyle/>
          <a:p>
            <a:pPr marL="0" indent="0">
              <a:lnSpc>
                <a:spcPct val="100000"/>
              </a:lnSpc>
              <a:spcBef>
                <a:spcPts val="100"/>
              </a:spcBef>
              <a:buNone/>
              <a:tabLst>
                <a:tab pos="527685" algn="l"/>
              </a:tabLst>
            </a:pPr>
            <a:r>
              <a:rPr spc="-5" dirty="0"/>
              <a:t>1.	</a:t>
            </a:r>
            <a:r>
              <a:rPr lang="en-US" spc="-15" dirty="0"/>
              <a:t>Copyright Infringement</a:t>
            </a:r>
            <a:endParaRPr spc="-15" dirty="0"/>
          </a:p>
          <a:p>
            <a:pPr marL="412750" marR="5080" indent="0">
              <a:lnSpc>
                <a:spcPct val="80000"/>
              </a:lnSpc>
              <a:spcBef>
                <a:spcPts val="585"/>
              </a:spcBef>
              <a:buNone/>
              <a:tabLst>
                <a:tab pos="927100" algn="l"/>
              </a:tabLst>
            </a:pPr>
            <a:r>
              <a:rPr sz="2400" dirty="0">
                <a:latin typeface="Courier New"/>
                <a:cs typeface="Courier New"/>
              </a:rPr>
              <a:t>o	</a:t>
            </a:r>
            <a:r>
              <a:rPr lang="en-US" sz="2400" dirty="0">
                <a:cs typeface="Calibri"/>
              </a:rPr>
              <a:t>the use of works protected by copyright law without permission for a usage where such permission is required, thereby infringing certain exclusive rights granted to the copyright holder, such as the right to reproduce, distribute, display or perform the protected work, or to make derivative works</a:t>
            </a:r>
            <a:r>
              <a:rPr sz="2400" dirty="0">
                <a:latin typeface="Calibri"/>
                <a:cs typeface="Calibri"/>
              </a:rPr>
              <a:t>;</a:t>
            </a:r>
          </a:p>
        </p:txBody>
      </p:sp>
      <p:sp>
        <p:nvSpPr>
          <p:cNvPr id="5" name="object 5"/>
          <p:cNvSpPr txBox="1"/>
          <p:nvPr/>
        </p:nvSpPr>
        <p:spPr>
          <a:xfrm>
            <a:off x="873398" y="3508961"/>
            <a:ext cx="290830" cy="436880"/>
          </a:xfrm>
          <a:prstGeom prst="rect">
            <a:avLst/>
          </a:prstGeom>
        </p:spPr>
        <p:txBody>
          <a:bodyPr vert="horz" wrap="square" lIns="0" tIns="12700" rIns="0" bIns="0" rtlCol="0">
            <a:spAutoFit/>
          </a:bodyPr>
          <a:lstStyle/>
          <a:p>
            <a:pPr marL="12700">
              <a:spcBef>
                <a:spcPts val="100"/>
              </a:spcBef>
            </a:pPr>
            <a:r>
              <a:rPr sz="2700" b="1" spc="-5" dirty="0">
                <a:solidFill>
                  <a:srgbClr val="FF0000"/>
                </a:solidFill>
                <a:latin typeface="Calibri"/>
                <a:cs typeface="Calibri"/>
              </a:rPr>
              <a:t>2.</a:t>
            </a:r>
            <a:endParaRPr sz="2700">
              <a:latin typeface="Calibri"/>
              <a:cs typeface="Calibri"/>
            </a:endParaRPr>
          </a:p>
        </p:txBody>
      </p:sp>
      <p:sp>
        <p:nvSpPr>
          <p:cNvPr id="6" name="object 6"/>
          <p:cNvSpPr txBox="1"/>
          <p:nvPr/>
        </p:nvSpPr>
        <p:spPr>
          <a:xfrm>
            <a:off x="1388814" y="3508961"/>
            <a:ext cx="2642870" cy="436880"/>
          </a:xfrm>
          <a:prstGeom prst="rect">
            <a:avLst/>
          </a:prstGeom>
        </p:spPr>
        <p:txBody>
          <a:bodyPr vert="horz" wrap="square" lIns="0" tIns="12700" rIns="0" bIns="0" rtlCol="0">
            <a:spAutoFit/>
          </a:bodyPr>
          <a:lstStyle/>
          <a:p>
            <a:pPr marL="12700">
              <a:spcBef>
                <a:spcPts val="100"/>
              </a:spcBef>
            </a:pPr>
            <a:r>
              <a:rPr sz="2700" b="1" spc="-5" dirty="0">
                <a:solidFill>
                  <a:srgbClr val="FF0000"/>
                </a:solidFill>
                <a:latin typeface="Calibri"/>
                <a:cs typeface="Calibri"/>
              </a:rPr>
              <a:t>Child</a:t>
            </a:r>
            <a:r>
              <a:rPr sz="2700" b="1" spc="-85" dirty="0">
                <a:solidFill>
                  <a:srgbClr val="FF0000"/>
                </a:solidFill>
                <a:latin typeface="Calibri"/>
                <a:cs typeface="Calibri"/>
              </a:rPr>
              <a:t> </a:t>
            </a:r>
            <a:r>
              <a:rPr sz="2700" b="1" spc="-15" dirty="0">
                <a:solidFill>
                  <a:srgbClr val="FF0000"/>
                </a:solidFill>
                <a:latin typeface="Calibri"/>
                <a:cs typeface="Calibri"/>
              </a:rPr>
              <a:t>Pornography</a:t>
            </a:r>
            <a:endParaRPr sz="2700" dirty="0">
              <a:latin typeface="Calibri"/>
              <a:cs typeface="Calibri"/>
            </a:endParaRPr>
          </a:p>
        </p:txBody>
      </p:sp>
      <p:sp>
        <p:nvSpPr>
          <p:cNvPr id="7" name="object 7"/>
          <p:cNvSpPr txBox="1"/>
          <p:nvPr/>
        </p:nvSpPr>
        <p:spPr>
          <a:xfrm>
            <a:off x="1274211" y="3922219"/>
            <a:ext cx="7617459" cy="1866729"/>
          </a:xfrm>
          <a:prstGeom prst="rect">
            <a:avLst/>
          </a:prstGeom>
        </p:spPr>
        <p:txBody>
          <a:bodyPr vert="horz" wrap="square" lIns="0" tIns="85725" rIns="0" bIns="0" rtlCol="0">
            <a:spAutoFit/>
          </a:bodyPr>
          <a:lstStyle/>
          <a:p>
            <a:pPr marL="526415" marR="5080" indent="-514350">
              <a:lnSpc>
                <a:spcPct val="80000"/>
              </a:lnSpc>
              <a:spcBef>
                <a:spcPts val="675"/>
              </a:spcBef>
              <a:tabLst>
                <a:tab pos="526415" algn="l"/>
              </a:tabLst>
            </a:pPr>
            <a:r>
              <a:rPr sz="2400" dirty="0">
                <a:latin typeface="Courier New"/>
                <a:cs typeface="Courier New"/>
              </a:rPr>
              <a:t>o	</a:t>
            </a:r>
            <a:r>
              <a:rPr lang="en-US" sz="2400" spc="-5" dirty="0">
                <a:cs typeface="Calibri"/>
              </a:rPr>
              <a:t>CHILD PORNOGRAPHY : The Internet is being  highly used by its abusers to reach and abuse  children sexually, worldwide. As more homes  have access to internet, more children would be  using the internet, and more are the chances of  falling victim to the aggression of Pedophiles.</a:t>
            </a:r>
          </a:p>
        </p:txBody>
      </p:sp>
    </p:spTree>
    <p:extLst>
      <p:ext uri="{BB962C8B-B14F-4D97-AF65-F5344CB8AC3E}">
        <p14:creationId xmlns:p14="http://schemas.microsoft.com/office/powerpoint/2010/main" val="1323545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6054285" y="2700541"/>
            <a:ext cx="5322277" cy="914683"/>
          </a:xfrm>
          <a:prstGeom prst="rect">
            <a:avLst/>
          </a:prstGeom>
        </p:spPr>
        <p:txBody>
          <a:bodyPr vert="horz" wrap="square" lIns="0" tIns="35125" rIns="0" bIns="0" rtlCol="0">
            <a:spAutoFit/>
          </a:bodyPr>
          <a:lstStyle/>
          <a:p>
            <a:pPr marL="11516" marR="4607">
              <a:lnSpc>
                <a:spcPct val="90200"/>
              </a:lnSpc>
              <a:spcBef>
                <a:spcPts val="277"/>
              </a:spcBef>
            </a:pPr>
            <a:r>
              <a:rPr sz="1587" i="1" spc="-5" dirty="0">
                <a:cs typeface="Calibri"/>
              </a:rPr>
              <a:t>“Cybercrime is </a:t>
            </a:r>
            <a:r>
              <a:rPr sz="1587" i="1" dirty="0">
                <a:cs typeface="Calibri"/>
              </a:rPr>
              <a:t>a </a:t>
            </a:r>
            <a:r>
              <a:rPr sz="1587" i="1" spc="-9" dirty="0">
                <a:cs typeface="Calibri"/>
              </a:rPr>
              <a:t>fast‐growing </a:t>
            </a:r>
            <a:r>
              <a:rPr sz="1587" i="1" spc="-5" dirty="0">
                <a:cs typeface="Calibri"/>
              </a:rPr>
              <a:t>area of crime.  More and more criminals are </a:t>
            </a:r>
            <a:r>
              <a:rPr sz="1587" i="1" spc="-9" dirty="0">
                <a:cs typeface="Calibri"/>
              </a:rPr>
              <a:t>exploiting </a:t>
            </a:r>
            <a:r>
              <a:rPr sz="1587" i="1" dirty="0">
                <a:cs typeface="Calibri"/>
              </a:rPr>
              <a:t>the  </a:t>
            </a:r>
            <a:r>
              <a:rPr sz="1587" b="1" i="1" spc="-5" dirty="0">
                <a:cs typeface="Calibri"/>
              </a:rPr>
              <a:t>speed, </a:t>
            </a:r>
            <a:r>
              <a:rPr sz="1587" b="1" i="1" spc="-9" dirty="0">
                <a:cs typeface="Calibri"/>
              </a:rPr>
              <a:t>convenience </a:t>
            </a:r>
            <a:r>
              <a:rPr sz="1587" b="1" i="1" spc="-5" dirty="0">
                <a:cs typeface="Calibri"/>
              </a:rPr>
              <a:t>and </a:t>
            </a:r>
            <a:r>
              <a:rPr sz="1587" b="1" i="1" spc="-9" dirty="0">
                <a:cs typeface="Calibri"/>
              </a:rPr>
              <a:t>anonymity </a:t>
            </a:r>
            <a:r>
              <a:rPr sz="1587" b="1" i="1" spc="-5" dirty="0">
                <a:cs typeface="Calibri"/>
              </a:rPr>
              <a:t>of </a:t>
            </a:r>
            <a:r>
              <a:rPr sz="1587" b="1" i="1" dirty="0">
                <a:cs typeface="Calibri"/>
              </a:rPr>
              <a:t>the  </a:t>
            </a:r>
            <a:r>
              <a:rPr sz="1587" b="1" i="1" spc="-9" dirty="0">
                <a:cs typeface="Calibri"/>
              </a:rPr>
              <a:t>Internet </a:t>
            </a:r>
            <a:r>
              <a:rPr sz="1587" i="1" spc="-14" dirty="0">
                <a:cs typeface="Calibri"/>
              </a:rPr>
              <a:t>to </a:t>
            </a:r>
            <a:r>
              <a:rPr sz="1587" i="1" spc="-5" dirty="0">
                <a:cs typeface="Calibri"/>
              </a:rPr>
              <a:t>commit </a:t>
            </a:r>
            <a:r>
              <a:rPr sz="1587" i="1" dirty="0">
                <a:cs typeface="Calibri"/>
              </a:rPr>
              <a:t>a </a:t>
            </a:r>
            <a:r>
              <a:rPr sz="1587" i="1" spc="-5" dirty="0">
                <a:cs typeface="Calibri"/>
              </a:rPr>
              <a:t>diverse </a:t>
            </a:r>
            <a:r>
              <a:rPr sz="1587" i="1" dirty="0">
                <a:cs typeface="Calibri"/>
              </a:rPr>
              <a:t>range </a:t>
            </a:r>
            <a:r>
              <a:rPr sz="1587" i="1" spc="-5" dirty="0">
                <a:cs typeface="Calibri"/>
              </a:rPr>
              <a:t>of criminal  activities that </a:t>
            </a:r>
            <a:r>
              <a:rPr sz="1587" i="1" dirty="0">
                <a:cs typeface="Calibri"/>
              </a:rPr>
              <a:t>know </a:t>
            </a:r>
            <a:r>
              <a:rPr sz="1587" i="1" spc="-5" dirty="0">
                <a:cs typeface="Calibri"/>
              </a:rPr>
              <a:t>no borders, </a:t>
            </a:r>
            <a:r>
              <a:rPr sz="1587" i="1" dirty="0">
                <a:cs typeface="Calibri"/>
              </a:rPr>
              <a:t>either </a:t>
            </a:r>
            <a:r>
              <a:rPr sz="1587" i="1" spc="-9" dirty="0">
                <a:cs typeface="Calibri"/>
              </a:rPr>
              <a:t>physical </a:t>
            </a:r>
            <a:r>
              <a:rPr sz="1587" i="1" spc="-5" dirty="0">
                <a:cs typeface="Calibri"/>
              </a:rPr>
              <a:t>or  </a:t>
            </a:r>
            <a:r>
              <a:rPr sz="1587" i="1" dirty="0">
                <a:cs typeface="Calibri"/>
              </a:rPr>
              <a:t>virtual” </a:t>
            </a:r>
            <a:r>
              <a:rPr sz="1587" dirty="0">
                <a:cs typeface="Calibri"/>
              </a:rPr>
              <a:t>–</a:t>
            </a:r>
            <a:r>
              <a:rPr sz="1587" spc="-5" dirty="0">
                <a:cs typeface="Calibri"/>
              </a:rPr>
              <a:t> </a:t>
            </a:r>
            <a:r>
              <a:rPr sz="1587" spc="-9" dirty="0">
                <a:cs typeface="Calibri"/>
              </a:rPr>
              <a:t>Interpol</a:t>
            </a:r>
            <a:endParaRPr sz="1587" dirty="0">
              <a:cs typeface="Calibri"/>
            </a:endParaRPr>
          </a:p>
        </p:txBody>
      </p:sp>
      <p:sp>
        <p:nvSpPr>
          <p:cNvPr id="7" name="object 7"/>
          <p:cNvSpPr txBox="1"/>
          <p:nvPr/>
        </p:nvSpPr>
        <p:spPr>
          <a:xfrm>
            <a:off x="5631674" y="3700117"/>
            <a:ext cx="5201946" cy="2227620"/>
          </a:xfrm>
          <a:prstGeom prst="rect">
            <a:avLst/>
          </a:prstGeom>
        </p:spPr>
        <p:txBody>
          <a:bodyPr vert="horz" wrap="square" lIns="0" tIns="11516" rIns="0" bIns="0" rtlCol="0">
            <a:spAutoFit/>
          </a:bodyPr>
          <a:lstStyle/>
          <a:p>
            <a:pPr marL="192899" indent="-181958">
              <a:spcBef>
                <a:spcPts val="91"/>
              </a:spcBef>
              <a:buAutoNum type="arabicPeriod"/>
              <a:tabLst>
                <a:tab pos="193475" algn="l"/>
              </a:tabLst>
            </a:pPr>
            <a:r>
              <a:rPr b="1" dirty="0">
                <a:solidFill>
                  <a:srgbClr val="2F5597"/>
                </a:solidFill>
                <a:cs typeface="Calibri"/>
              </a:rPr>
              <a:t>The </a:t>
            </a:r>
            <a:r>
              <a:rPr b="1" spc="-5" dirty="0">
                <a:solidFill>
                  <a:srgbClr val="2F5597"/>
                </a:solidFill>
                <a:cs typeface="Calibri"/>
              </a:rPr>
              <a:t>Computer </a:t>
            </a:r>
            <a:r>
              <a:rPr b="1" dirty="0">
                <a:solidFill>
                  <a:srgbClr val="2F5597"/>
                </a:solidFill>
                <a:cs typeface="Calibri"/>
              </a:rPr>
              <a:t>as a </a:t>
            </a:r>
            <a:r>
              <a:rPr b="1" spc="-5" dirty="0">
                <a:solidFill>
                  <a:srgbClr val="2F5597"/>
                </a:solidFill>
                <a:cs typeface="Calibri"/>
              </a:rPr>
              <a:t>weapon</a:t>
            </a:r>
            <a:endParaRPr dirty="0">
              <a:cs typeface="Calibri"/>
            </a:endParaRPr>
          </a:p>
          <a:p>
            <a:pPr marL="556240" lvl="1" indent="-181958">
              <a:buFont typeface="Wingdings"/>
              <a:buChar char=""/>
              <a:tabLst>
                <a:tab pos="556816" algn="l"/>
              </a:tabLst>
            </a:pPr>
            <a:r>
              <a:rPr dirty="0">
                <a:solidFill>
                  <a:srgbClr val="2F5597"/>
                </a:solidFill>
                <a:cs typeface="Calibri"/>
              </a:rPr>
              <a:t>Using a </a:t>
            </a:r>
            <a:r>
              <a:rPr spc="-9" dirty="0">
                <a:solidFill>
                  <a:srgbClr val="2F5597"/>
                </a:solidFill>
                <a:cs typeface="Calibri"/>
              </a:rPr>
              <a:t>computer to </a:t>
            </a:r>
            <a:r>
              <a:rPr spc="-5" dirty="0">
                <a:solidFill>
                  <a:srgbClr val="2F5597"/>
                </a:solidFill>
                <a:cs typeface="Calibri"/>
              </a:rPr>
              <a:t>commit </a:t>
            </a:r>
            <a:r>
              <a:rPr spc="-9" dirty="0">
                <a:solidFill>
                  <a:srgbClr val="2F5597"/>
                </a:solidFill>
                <a:cs typeface="Calibri"/>
              </a:rPr>
              <a:t>real world</a:t>
            </a:r>
            <a:r>
              <a:rPr spc="68" dirty="0">
                <a:solidFill>
                  <a:srgbClr val="2F5597"/>
                </a:solidFill>
                <a:cs typeface="Calibri"/>
              </a:rPr>
              <a:t> </a:t>
            </a:r>
            <a:r>
              <a:rPr spc="-5" dirty="0">
                <a:solidFill>
                  <a:srgbClr val="2F5597"/>
                </a:solidFill>
                <a:cs typeface="Calibri"/>
              </a:rPr>
              <a:t>crime</a:t>
            </a:r>
            <a:endParaRPr dirty="0">
              <a:cs typeface="Calibri"/>
            </a:endParaRPr>
          </a:p>
          <a:p>
            <a:pPr marL="556240" lvl="1" indent="-181958">
              <a:spcBef>
                <a:spcPts val="5"/>
              </a:spcBef>
              <a:buFont typeface="Wingdings"/>
              <a:buChar char=""/>
              <a:tabLst>
                <a:tab pos="556816" algn="l"/>
              </a:tabLst>
            </a:pPr>
            <a:r>
              <a:rPr spc="-5" dirty="0">
                <a:solidFill>
                  <a:srgbClr val="2F5597"/>
                </a:solidFill>
                <a:cs typeface="Calibri"/>
              </a:rPr>
              <a:t>Cyber </a:t>
            </a:r>
            <a:r>
              <a:rPr spc="-9" dirty="0">
                <a:solidFill>
                  <a:srgbClr val="2F5597"/>
                </a:solidFill>
                <a:cs typeface="Calibri"/>
              </a:rPr>
              <a:t>terrorism </a:t>
            </a:r>
            <a:r>
              <a:rPr spc="-5" dirty="0">
                <a:solidFill>
                  <a:srgbClr val="2F5597"/>
                </a:solidFill>
                <a:cs typeface="Calibri"/>
              </a:rPr>
              <a:t>and credit </a:t>
            </a:r>
            <a:r>
              <a:rPr spc="-14" dirty="0">
                <a:solidFill>
                  <a:srgbClr val="2F5597"/>
                </a:solidFill>
                <a:cs typeface="Calibri"/>
              </a:rPr>
              <a:t>card</a:t>
            </a:r>
            <a:r>
              <a:rPr spc="59" dirty="0">
                <a:solidFill>
                  <a:srgbClr val="2F5597"/>
                </a:solidFill>
                <a:cs typeface="Calibri"/>
              </a:rPr>
              <a:t> </a:t>
            </a:r>
            <a:r>
              <a:rPr spc="-9" dirty="0">
                <a:solidFill>
                  <a:srgbClr val="2F5597"/>
                </a:solidFill>
                <a:cs typeface="Calibri"/>
              </a:rPr>
              <a:t>fraud.</a:t>
            </a:r>
            <a:endParaRPr dirty="0">
              <a:cs typeface="Calibri"/>
            </a:endParaRPr>
          </a:p>
          <a:p>
            <a:pPr lvl="1">
              <a:spcBef>
                <a:spcPts val="27"/>
              </a:spcBef>
              <a:buClr>
                <a:srgbClr val="2F5597"/>
              </a:buClr>
              <a:buFont typeface="Wingdings"/>
              <a:buChar char=""/>
            </a:pPr>
            <a:endParaRPr dirty="0">
              <a:cs typeface="Calibri"/>
            </a:endParaRPr>
          </a:p>
          <a:p>
            <a:pPr marL="192899" indent="-181958">
              <a:buAutoNum type="arabicPeriod"/>
              <a:tabLst>
                <a:tab pos="193475" algn="l"/>
              </a:tabLst>
            </a:pPr>
            <a:r>
              <a:rPr b="1" dirty="0">
                <a:solidFill>
                  <a:srgbClr val="2F5597"/>
                </a:solidFill>
                <a:cs typeface="Calibri"/>
              </a:rPr>
              <a:t>The </a:t>
            </a:r>
            <a:r>
              <a:rPr b="1" spc="-5" dirty="0">
                <a:solidFill>
                  <a:srgbClr val="2F5597"/>
                </a:solidFill>
                <a:cs typeface="Calibri"/>
              </a:rPr>
              <a:t>Computer </a:t>
            </a:r>
            <a:r>
              <a:rPr b="1" dirty="0">
                <a:solidFill>
                  <a:srgbClr val="2F5597"/>
                </a:solidFill>
                <a:cs typeface="Calibri"/>
              </a:rPr>
              <a:t>as a </a:t>
            </a:r>
            <a:r>
              <a:rPr b="1" spc="-14" dirty="0">
                <a:solidFill>
                  <a:srgbClr val="2F5597"/>
                </a:solidFill>
                <a:cs typeface="Calibri"/>
              </a:rPr>
              <a:t>target</a:t>
            </a:r>
            <a:endParaRPr dirty="0">
              <a:cs typeface="Calibri"/>
            </a:endParaRPr>
          </a:p>
          <a:p>
            <a:pPr marL="556240" lvl="1" indent="-181958">
              <a:spcBef>
                <a:spcPts val="9"/>
              </a:spcBef>
              <a:buFont typeface="Wingdings"/>
              <a:buChar char=""/>
              <a:tabLst>
                <a:tab pos="556816" algn="l"/>
              </a:tabLst>
            </a:pPr>
            <a:r>
              <a:rPr dirty="0">
                <a:solidFill>
                  <a:srgbClr val="2F5597"/>
                </a:solidFill>
                <a:cs typeface="Calibri"/>
              </a:rPr>
              <a:t>Using a </a:t>
            </a:r>
            <a:r>
              <a:rPr spc="-9" dirty="0">
                <a:solidFill>
                  <a:srgbClr val="2F5597"/>
                </a:solidFill>
                <a:cs typeface="Calibri"/>
              </a:rPr>
              <a:t>computer to </a:t>
            </a:r>
            <a:r>
              <a:rPr spc="-14" dirty="0">
                <a:solidFill>
                  <a:srgbClr val="2F5597"/>
                </a:solidFill>
                <a:cs typeface="Calibri"/>
              </a:rPr>
              <a:t>attack </a:t>
            </a:r>
            <a:r>
              <a:rPr spc="-5" dirty="0">
                <a:solidFill>
                  <a:srgbClr val="2F5597"/>
                </a:solidFill>
                <a:cs typeface="Calibri"/>
              </a:rPr>
              <a:t>another</a:t>
            </a:r>
            <a:r>
              <a:rPr spc="82" dirty="0">
                <a:solidFill>
                  <a:srgbClr val="2F5597"/>
                </a:solidFill>
                <a:cs typeface="Calibri"/>
              </a:rPr>
              <a:t> </a:t>
            </a:r>
            <a:r>
              <a:rPr spc="-9" dirty="0">
                <a:solidFill>
                  <a:srgbClr val="2F5597"/>
                </a:solidFill>
                <a:cs typeface="Calibri"/>
              </a:rPr>
              <a:t>computer</a:t>
            </a:r>
            <a:endParaRPr dirty="0">
              <a:cs typeface="Calibri"/>
            </a:endParaRPr>
          </a:p>
          <a:p>
            <a:pPr marL="556240" lvl="1" indent="-181958">
              <a:spcBef>
                <a:spcPts val="5"/>
              </a:spcBef>
              <a:buFont typeface="Wingdings"/>
              <a:buChar char=""/>
              <a:tabLst>
                <a:tab pos="556816" algn="l"/>
              </a:tabLst>
            </a:pPr>
            <a:r>
              <a:rPr spc="-9" dirty="0">
                <a:solidFill>
                  <a:srgbClr val="2F5597"/>
                </a:solidFill>
                <a:cs typeface="Calibri"/>
              </a:rPr>
              <a:t>Forms </a:t>
            </a:r>
            <a:r>
              <a:rPr spc="-5" dirty="0">
                <a:solidFill>
                  <a:srgbClr val="2F5597"/>
                </a:solidFill>
                <a:cs typeface="Calibri"/>
              </a:rPr>
              <a:t>of Hacking, DOS/DDOS </a:t>
            </a:r>
            <a:r>
              <a:rPr spc="-9" dirty="0">
                <a:solidFill>
                  <a:srgbClr val="2F5597"/>
                </a:solidFill>
                <a:cs typeface="Calibri"/>
              </a:rPr>
              <a:t>attack, </a:t>
            </a:r>
            <a:r>
              <a:rPr spc="-5" dirty="0">
                <a:solidFill>
                  <a:srgbClr val="2F5597"/>
                </a:solidFill>
                <a:cs typeface="Calibri"/>
              </a:rPr>
              <a:t>virus/worm</a:t>
            </a:r>
            <a:r>
              <a:rPr spc="118" dirty="0">
                <a:solidFill>
                  <a:srgbClr val="2F5597"/>
                </a:solidFill>
                <a:cs typeface="Calibri"/>
              </a:rPr>
              <a:t> </a:t>
            </a:r>
            <a:r>
              <a:rPr spc="-14" dirty="0">
                <a:solidFill>
                  <a:srgbClr val="2F5597"/>
                </a:solidFill>
                <a:cs typeface="Calibri"/>
              </a:rPr>
              <a:t>attacks</a:t>
            </a:r>
            <a:endParaRPr dirty="0">
              <a:cs typeface="Calibri"/>
            </a:endParaRPr>
          </a:p>
        </p:txBody>
      </p:sp>
      <p:sp>
        <p:nvSpPr>
          <p:cNvPr id="8" name="object 8"/>
          <p:cNvSpPr txBox="1"/>
          <p:nvPr/>
        </p:nvSpPr>
        <p:spPr>
          <a:xfrm>
            <a:off x="903360" y="3200023"/>
            <a:ext cx="3705393" cy="2727714"/>
          </a:xfrm>
          <a:prstGeom prst="rect">
            <a:avLst/>
          </a:prstGeom>
        </p:spPr>
        <p:txBody>
          <a:bodyPr vert="horz" wrap="square" lIns="0" tIns="149713" rIns="0" bIns="0" rtlCol="0">
            <a:spAutoFit/>
          </a:bodyPr>
          <a:lstStyle/>
          <a:p>
            <a:pPr marL="11516">
              <a:spcBef>
                <a:spcPts val="1179"/>
              </a:spcBef>
            </a:pPr>
            <a:r>
              <a:rPr sz="1904" b="1" u="heavy" spc="-5" dirty="0">
                <a:uFill>
                  <a:solidFill>
                    <a:srgbClr val="FFFFFF"/>
                  </a:solidFill>
                </a:uFill>
                <a:cs typeface="Calibri"/>
              </a:rPr>
              <a:t>The </a:t>
            </a:r>
            <a:r>
              <a:rPr sz="1904" b="1" u="heavy" dirty="0">
                <a:uFill>
                  <a:solidFill>
                    <a:srgbClr val="FFFFFF"/>
                  </a:solidFill>
                </a:uFill>
                <a:cs typeface="Calibri"/>
              </a:rPr>
              <a:t>5 </a:t>
            </a:r>
            <a:r>
              <a:rPr sz="1904" b="1" u="heavy" spc="-9" dirty="0">
                <a:uFill>
                  <a:solidFill>
                    <a:srgbClr val="FFFFFF"/>
                  </a:solidFill>
                </a:uFill>
                <a:cs typeface="Calibri"/>
              </a:rPr>
              <a:t>most </a:t>
            </a:r>
            <a:r>
              <a:rPr sz="1904" b="1" u="heavy" spc="-5" dirty="0">
                <a:uFill>
                  <a:solidFill>
                    <a:srgbClr val="FFFFFF"/>
                  </a:solidFill>
                </a:uFill>
                <a:cs typeface="Calibri"/>
              </a:rPr>
              <a:t>cyber </a:t>
            </a:r>
            <a:r>
              <a:rPr sz="1904" b="1" u="heavy" spc="-14" dirty="0">
                <a:uFill>
                  <a:solidFill>
                    <a:srgbClr val="FFFFFF"/>
                  </a:solidFill>
                </a:uFill>
                <a:cs typeface="Calibri"/>
              </a:rPr>
              <a:t>attacked</a:t>
            </a:r>
            <a:r>
              <a:rPr sz="1904" b="1" u="heavy" spc="-50" dirty="0">
                <a:uFill>
                  <a:solidFill>
                    <a:srgbClr val="FFFFFF"/>
                  </a:solidFill>
                </a:uFill>
                <a:cs typeface="Calibri"/>
              </a:rPr>
              <a:t> </a:t>
            </a:r>
            <a:r>
              <a:rPr sz="1904" b="1" u="heavy" spc="-5" dirty="0">
                <a:uFill>
                  <a:solidFill>
                    <a:srgbClr val="FFFFFF"/>
                  </a:solidFill>
                </a:uFill>
                <a:cs typeface="Calibri"/>
              </a:rPr>
              <a:t>industries</a:t>
            </a:r>
            <a:endParaRPr sz="1904" dirty="0">
              <a:cs typeface="Calibri"/>
            </a:endParaRPr>
          </a:p>
          <a:p>
            <a:pPr marL="647219" indent="-272938">
              <a:spcBef>
                <a:spcPts val="1265"/>
              </a:spcBef>
              <a:buAutoNum type="arabicPeriod"/>
              <a:tabLst>
                <a:tab pos="647795" algn="l"/>
              </a:tabLst>
            </a:pPr>
            <a:r>
              <a:rPr sz="2222" b="1" spc="-5" dirty="0">
                <a:cs typeface="Calibri"/>
              </a:rPr>
              <a:t>Healthcare</a:t>
            </a:r>
            <a:endParaRPr sz="2222" dirty="0">
              <a:cs typeface="Calibri"/>
            </a:endParaRPr>
          </a:p>
          <a:p>
            <a:pPr marL="648371" indent="-274089">
              <a:spcBef>
                <a:spcPts val="1224"/>
              </a:spcBef>
              <a:buAutoNum type="arabicPeriod"/>
              <a:tabLst>
                <a:tab pos="648947" algn="l"/>
              </a:tabLst>
            </a:pPr>
            <a:r>
              <a:rPr sz="1904" spc="-9" dirty="0">
                <a:cs typeface="Calibri"/>
              </a:rPr>
              <a:t>Manufacturing</a:t>
            </a:r>
            <a:endParaRPr sz="1904" dirty="0">
              <a:cs typeface="Calibri"/>
            </a:endParaRPr>
          </a:p>
          <a:p>
            <a:pPr marL="648371" indent="-274089">
              <a:spcBef>
                <a:spcPts val="1147"/>
              </a:spcBef>
              <a:buAutoNum type="arabicPeriod"/>
              <a:tabLst>
                <a:tab pos="648947" algn="l"/>
              </a:tabLst>
            </a:pPr>
            <a:r>
              <a:rPr sz="1904" spc="-5" dirty="0">
                <a:cs typeface="Calibri"/>
              </a:rPr>
              <a:t>Financial</a:t>
            </a:r>
            <a:r>
              <a:rPr sz="1904" spc="-23" dirty="0">
                <a:cs typeface="Calibri"/>
              </a:rPr>
              <a:t> </a:t>
            </a:r>
            <a:r>
              <a:rPr sz="1904" dirty="0">
                <a:cs typeface="Calibri"/>
              </a:rPr>
              <a:t>Services</a:t>
            </a:r>
          </a:p>
          <a:p>
            <a:pPr marL="647795" indent="-273514">
              <a:spcBef>
                <a:spcPts val="1152"/>
              </a:spcBef>
              <a:buAutoNum type="arabicPeriod"/>
              <a:tabLst>
                <a:tab pos="648371" algn="l"/>
              </a:tabLst>
            </a:pPr>
            <a:r>
              <a:rPr sz="1904" spc="-5" dirty="0">
                <a:cs typeface="Calibri"/>
              </a:rPr>
              <a:t>Government</a:t>
            </a:r>
            <a:endParaRPr sz="1904" dirty="0">
              <a:cs typeface="Calibri"/>
            </a:endParaRPr>
          </a:p>
          <a:p>
            <a:pPr marL="648371" indent="-274089">
              <a:spcBef>
                <a:spcPts val="1152"/>
              </a:spcBef>
              <a:buAutoNum type="arabicPeriod"/>
              <a:tabLst>
                <a:tab pos="648947" algn="l"/>
              </a:tabLst>
            </a:pPr>
            <a:r>
              <a:rPr sz="1904" spc="-18" dirty="0">
                <a:cs typeface="Calibri"/>
              </a:rPr>
              <a:t>Transportation</a:t>
            </a:r>
            <a:endParaRPr sz="1904" dirty="0">
              <a:cs typeface="Calibri"/>
            </a:endParaRPr>
          </a:p>
        </p:txBody>
      </p:sp>
      <p:sp>
        <p:nvSpPr>
          <p:cNvPr id="10" name="object 2">
            <a:extLst>
              <a:ext uri="{FF2B5EF4-FFF2-40B4-BE49-F238E27FC236}">
                <a16:creationId xmlns:a16="http://schemas.microsoft.com/office/drawing/2014/main" id="{9313AF3C-FCFC-CD4B-9CBA-9D67CEC8E278}"/>
              </a:ext>
            </a:extLst>
          </p:cNvPr>
          <p:cNvSpPr txBox="1">
            <a:spLocks/>
          </p:cNvSpPr>
          <p:nvPr/>
        </p:nvSpPr>
        <p:spPr>
          <a:xfrm>
            <a:off x="903360" y="147452"/>
            <a:ext cx="10204255" cy="68993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1723" b="1" i="0" kern="1200">
                <a:solidFill>
                  <a:schemeClr val="tx1"/>
                </a:solidFill>
                <a:latin typeface="Calibri"/>
                <a:ea typeface="+mj-ea"/>
                <a:cs typeface="Calibri"/>
              </a:defRPr>
            </a:lvl1pPr>
          </a:lstStyle>
          <a:p>
            <a:pPr marL="12700">
              <a:lnSpc>
                <a:spcPct val="100000"/>
              </a:lnSpc>
              <a:spcBef>
                <a:spcPts val="100"/>
              </a:spcBef>
            </a:pPr>
            <a:r>
              <a:rPr lang="en-US" sz="4400" b="0" spc="-140" dirty="0">
                <a:latin typeface="+mn-lt"/>
              </a:rPr>
              <a:t>Introduction</a:t>
            </a:r>
          </a:p>
        </p:txBody>
      </p:sp>
      <p:sp>
        <p:nvSpPr>
          <p:cNvPr id="11" name="object 6">
            <a:extLst>
              <a:ext uri="{FF2B5EF4-FFF2-40B4-BE49-F238E27FC236}">
                <a16:creationId xmlns:a16="http://schemas.microsoft.com/office/drawing/2014/main" id="{40669564-10F1-A845-AAEE-D74C04D8B7D9}"/>
              </a:ext>
            </a:extLst>
          </p:cNvPr>
          <p:cNvSpPr txBox="1"/>
          <p:nvPr/>
        </p:nvSpPr>
        <p:spPr>
          <a:xfrm>
            <a:off x="904044" y="1125169"/>
            <a:ext cx="4876165" cy="1860125"/>
          </a:xfrm>
          <a:prstGeom prst="rect">
            <a:avLst/>
          </a:prstGeom>
        </p:spPr>
        <p:txBody>
          <a:bodyPr vert="horz" wrap="square" lIns="0" tIns="13335" rIns="0" bIns="0" rtlCol="0">
            <a:spAutoFit/>
          </a:bodyPr>
          <a:lstStyle/>
          <a:p>
            <a:pPr marL="12700" marR="5080">
              <a:spcBef>
                <a:spcPts val="105"/>
              </a:spcBef>
            </a:pPr>
            <a:r>
              <a:rPr sz="2400" dirty="0">
                <a:cs typeface="Arial"/>
              </a:rPr>
              <a:t>Cyber crime is an activity  </a:t>
            </a:r>
            <a:r>
              <a:rPr sz="2400" spc="-5" dirty="0">
                <a:cs typeface="Arial"/>
              </a:rPr>
              <a:t>done </a:t>
            </a:r>
            <a:r>
              <a:rPr sz="2400" dirty="0">
                <a:cs typeface="Arial"/>
              </a:rPr>
              <a:t>using </a:t>
            </a:r>
            <a:r>
              <a:rPr sz="2400" spc="-5" dirty="0">
                <a:cs typeface="Arial"/>
              </a:rPr>
              <a:t>computers and internet. </a:t>
            </a:r>
            <a:r>
              <a:rPr sz="2400" spc="-30" dirty="0">
                <a:cs typeface="Arial"/>
              </a:rPr>
              <a:t>We </a:t>
            </a:r>
            <a:r>
              <a:rPr sz="2400" dirty="0">
                <a:cs typeface="Arial"/>
              </a:rPr>
              <a:t>can say that it  is an </a:t>
            </a:r>
            <a:r>
              <a:rPr sz="2400" spc="-5" dirty="0">
                <a:cs typeface="Arial"/>
              </a:rPr>
              <a:t>unlawful </a:t>
            </a:r>
            <a:r>
              <a:rPr sz="2400" dirty="0">
                <a:cs typeface="Arial"/>
              </a:rPr>
              <a:t>acts</a:t>
            </a:r>
            <a:r>
              <a:rPr sz="2400" spc="-85" dirty="0">
                <a:cs typeface="Arial"/>
              </a:rPr>
              <a:t> </a:t>
            </a:r>
            <a:r>
              <a:rPr sz="2400" spc="-5" dirty="0">
                <a:cs typeface="Arial"/>
              </a:rPr>
              <a:t>where </a:t>
            </a:r>
            <a:r>
              <a:rPr sz="2400" dirty="0">
                <a:cs typeface="Arial"/>
              </a:rPr>
              <a:t>the </a:t>
            </a:r>
            <a:r>
              <a:rPr sz="2400" spc="-5" dirty="0">
                <a:cs typeface="Arial"/>
              </a:rPr>
              <a:t>computer </a:t>
            </a:r>
            <a:r>
              <a:rPr lang="en-US" sz="2400" spc="-5" dirty="0">
                <a:cs typeface="Arial"/>
              </a:rPr>
              <a:t>is used </a:t>
            </a:r>
            <a:r>
              <a:rPr sz="2400" spc="-5" dirty="0">
                <a:cs typeface="Arial"/>
              </a:rPr>
              <a:t>either </a:t>
            </a:r>
            <a:r>
              <a:rPr lang="en-US" sz="2400" spc="-5" dirty="0">
                <a:cs typeface="Arial"/>
              </a:rPr>
              <a:t>as </a:t>
            </a:r>
            <a:r>
              <a:rPr sz="2400" dirty="0">
                <a:cs typeface="Arial"/>
              </a:rPr>
              <a:t>a </a:t>
            </a:r>
            <a:r>
              <a:rPr sz="2400" spc="-5" dirty="0">
                <a:cs typeface="Arial"/>
              </a:rPr>
              <a:t>tool </a:t>
            </a:r>
            <a:r>
              <a:rPr sz="2400" dirty="0">
                <a:cs typeface="Arial"/>
              </a:rPr>
              <a:t>or </a:t>
            </a:r>
            <a:r>
              <a:rPr sz="2400" spc="-5" dirty="0">
                <a:cs typeface="Arial"/>
              </a:rPr>
              <a:t>target or</a:t>
            </a:r>
            <a:r>
              <a:rPr sz="2400" spc="-55" dirty="0">
                <a:cs typeface="Arial"/>
              </a:rPr>
              <a:t> </a:t>
            </a:r>
            <a:r>
              <a:rPr sz="2400" spc="-5" dirty="0">
                <a:cs typeface="Arial"/>
              </a:rPr>
              <a:t>both</a:t>
            </a:r>
            <a:r>
              <a:rPr sz="1400" spc="-5" dirty="0">
                <a:cs typeface="Arial"/>
              </a:rPr>
              <a:t>.</a:t>
            </a:r>
            <a:endParaRPr sz="1400" dirty="0">
              <a:cs typeface="Arial"/>
            </a:endParaRPr>
          </a:p>
        </p:txBody>
      </p:sp>
      <p:pic>
        <p:nvPicPr>
          <p:cNvPr id="14" name="Picture 13">
            <a:extLst>
              <a:ext uri="{FF2B5EF4-FFF2-40B4-BE49-F238E27FC236}">
                <a16:creationId xmlns:a16="http://schemas.microsoft.com/office/drawing/2014/main" id="{F3474E7D-8263-184D-8BA6-8636D72FD50E}"/>
              </a:ext>
            </a:extLst>
          </p:cNvPr>
          <p:cNvPicPr>
            <a:picLocks noChangeAspect="1"/>
          </p:cNvPicPr>
          <p:nvPr/>
        </p:nvPicPr>
        <p:blipFill>
          <a:blip r:embed="rId2"/>
          <a:stretch>
            <a:fillRect/>
          </a:stretch>
        </p:blipFill>
        <p:spPr>
          <a:xfrm>
            <a:off x="7114540" y="214322"/>
            <a:ext cx="3201768" cy="2401326"/>
          </a:xfrm>
          <a:prstGeom prst="rect">
            <a:avLst/>
          </a:prstGeom>
        </p:spPr>
      </p:pic>
    </p:spTree>
    <p:extLst>
      <p:ext uri="{BB962C8B-B14F-4D97-AF65-F5344CB8AC3E}">
        <p14:creationId xmlns:p14="http://schemas.microsoft.com/office/powerpoint/2010/main" val="14509481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8568" y="168517"/>
            <a:ext cx="5739765" cy="697230"/>
          </a:xfrm>
          <a:prstGeom prst="rect">
            <a:avLst/>
          </a:prstGeom>
        </p:spPr>
        <p:txBody>
          <a:bodyPr vert="horz" wrap="square" lIns="0" tIns="13335" rIns="0" bIns="0" rtlCol="0" anchor="ctr">
            <a:spAutoFit/>
          </a:bodyPr>
          <a:lstStyle/>
          <a:p>
            <a:pPr marL="12700">
              <a:lnSpc>
                <a:spcPct val="100000"/>
              </a:lnSpc>
              <a:spcBef>
                <a:spcPts val="105"/>
              </a:spcBef>
            </a:pPr>
            <a:r>
              <a:rPr spc="-20" dirty="0"/>
              <a:t>Content-related</a:t>
            </a:r>
            <a:r>
              <a:rPr spc="-10" dirty="0"/>
              <a:t> </a:t>
            </a:r>
            <a:r>
              <a:rPr spc="-20" dirty="0"/>
              <a:t>Offenses</a:t>
            </a:r>
          </a:p>
        </p:txBody>
      </p:sp>
      <p:sp>
        <p:nvSpPr>
          <p:cNvPr id="3" name="object 3"/>
          <p:cNvSpPr txBox="1"/>
          <p:nvPr/>
        </p:nvSpPr>
        <p:spPr>
          <a:xfrm>
            <a:off x="908568" y="1467124"/>
            <a:ext cx="8014334" cy="4136132"/>
          </a:xfrm>
          <a:prstGeom prst="rect">
            <a:avLst/>
          </a:prstGeom>
        </p:spPr>
        <p:txBody>
          <a:bodyPr vert="horz" wrap="square" lIns="0" tIns="12700" rIns="0" bIns="0" rtlCol="0">
            <a:spAutoFit/>
          </a:bodyPr>
          <a:lstStyle/>
          <a:p>
            <a:pPr marL="527685" indent="-515620">
              <a:spcBef>
                <a:spcPts val="100"/>
              </a:spcBef>
              <a:buAutoNum type="arabicPeriod" startAt="3"/>
              <a:tabLst>
                <a:tab pos="527685" algn="l"/>
                <a:tab pos="528320" algn="l"/>
              </a:tabLst>
            </a:pPr>
            <a:r>
              <a:rPr lang="en-US" sz="2700" spc="-5" dirty="0">
                <a:latin typeface="Calibri"/>
                <a:cs typeface="Calibri"/>
              </a:rPr>
              <a:t>Software Piracy</a:t>
            </a:r>
            <a:endParaRPr sz="2700" dirty="0">
              <a:latin typeface="Calibri"/>
              <a:cs typeface="Calibri"/>
            </a:endParaRPr>
          </a:p>
          <a:p>
            <a:pPr marL="927100" marR="13335" lvl="1" indent="-514350">
              <a:lnSpc>
                <a:spcPct val="80000"/>
              </a:lnSpc>
              <a:spcBef>
                <a:spcPts val="585"/>
              </a:spcBef>
              <a:buFont typeface="Courier New"/>
              <a:buChar char="o"/>
              <a:tabLst>
                <a:tab pos="927100" algn="l"/>
                <a:tab pos="927735" algn="l"/>
              </a:tabLst>
            </a:pPr>
            <a:r>
              <a:rPr lang="en-US" sz="2400" spc="-5" dirty="0">
                <a:cs typeface="Calibri"/>
              </a:rPr>
              <a:t>Software piracy is the act of stealing software that is legally protected. This stealing includes copying, distributing, modifying or selling the software</a:t>
            </a:r>
            <a:r>
              <a:rPr sz="2400" spc="-5" dirty="0">
                <a:latin typeface="Calibri"/>
                <a:cs typeface="Calibri"/>
              </a:rPr>
              <a:t>:</a:t>
            </a:r>
            <a:endParaRPr sz="2400" dirty="0">
              <a:latin typeface="Calibri"/>
              <a:cs typeface="Calibri"/>
            </a:endParaRPr>
          </a:p>
          <a:p>
            <a:pPr marL="1327785" lvl="2" indent="-515620">
              <a:spcBef>
                <a:spcPts val="15"/>
              </a:spcBef>
              <a:buFont typeface="Courier New"/>
              <a:buChar char="o"/>
              <a:tabLst>
                <a:tab pos="1327785" algn="l"/>
                <a:tab pos="1328420" algn="l"/>
              </a:tabLst>
            </a:pPr>
            <a:r>
              <a:rPr lang="en-US" sz="2000" spc="-10" dirty="0">
                <a:cs typeface="Calibri"/>
              </a:rPr>
              <a:t>become a worldwide issue with China, the United States and India being the top three offenders</a:t>
            </a:r>
          </a:p>
          <a:p>
            <a:pPr marL="1327785" lvl="2" indent="-515620">
              <a:spcBef>
                <a:spcPts val="15"/>
              </a:spcBef>
              <a:buFont typeface="Courier New"/>
              <a:buChar char="o"/>
              <a:tabLst>
                <a:tab pos="1327785" algn="l"/>
                <a:tab pos="1328420" algn="l"/>
              </a:tabLst>
            </a:pPr>
            <a:r>
              <a:rPr lang="en-US" sz="2000" spc="-5" dirty="0">
                <a:cs typeface="Calibri"/>
              </a:rPr>
              <a:t>The commercial value of pirated software is $19 billion in North America and Western Europe and has reached $27.3 billion in the rest of the world</a:t>
            </a:r>
            <a:r>
              <a:rPr sz="2000" spc="-10" dirty="0">
                <a:latin typeface="Calibri"/>
                <a:cs typeface="Calibri"/>
              </a:rPr>
              <a:t>:</a:t>
            </a:r>
            <a:endParaRPr sz="2000" dirty="0">
              <a:latin typeface="Calibri"/>
              <a:cs typeface="Calibri"/>
            </a:endParaRPr>
          </a:p>
          <a:p>
            <a:pPr marL="1784985" marR="38100" lvl="3" indent="-515620">
              <a:lnSpc>
                <a:spcPct val="80000"/>
              </a:lnSpc>
              <a:spcBef>
                <a:spcPts val="425"/>
              </a:spcBef>
              <a:buFont typeface="Courier New"/>
              <a:buChar char="o"/>
              <a:tabLst>
                <a:tab pos="1784985" algn="l"/>
                <a:tab pos="1785620" algn="l"/>
              </a:tabLst>
            </a:pPr>
            <a:r>
              <a:rPr lang="en-US" sz="1700" spc="-5" dirty="0">
                <a:cs typeface="Calibri"/>
              </a:rPr>
              <a:t>Software piracy doesn’t require a hacker or skilled coder</a:t>
            </a:r>
            <a:r>
              <a:rPr sz="1700" spc="-5" dirty="0">
                <a:latin typeface="Calibri"/>
                <a:cs typeface="Calibri"/>
              </a:rPr>
              <a:t>;</a:t>
            </a:r>
            <a:endParaRPr sz="1700" dirty="0">
              <a:latin typeface="Calibri"/>
              <a:cs typeface="Calibri"/>
            </a:endParaRPr>
          </a:p>
          <a:p>
            <a:pPr marL="1784985" marR="5080" lvl="3" indent="-515620">
              <a:lnSpc>
                <a:spcPct val="80000"/>
              </a:lnSpc>
              <a:spcBef>
                <a:spcPts val="405"/>
              </a:spcBef>
              <a:buFont typeface="Courier New"/>
              <a:buChar char="o"/>
              <a:tabLst>
                <a:tab pos="1784985" algn="l"/>
                <a:tab pos="1785620" algn="l"/>
              </a:tabLst>
            </a:pPr>
            <a:r>
              <a:rPr lang="en-US" sz="1700" spc="-5" dirty="0">
                <a:cs typeface="Calibri"/>
              </a:rPr>
              <a:t>Any normal person with a computer can become a software pirate if they don’t know about the software laws</a:t>
            </a:r>
          </a:p>
          <a:p>
            <a:pPr marL="1784985" marR="5080" lvl="3" indent="-515620">
              <a:lnSpc>
                <a:spcPct val="80000"/>
              </a:lnSpc>
              <a:spcBef>
                <a:spcPts val="405"/>
              </a:spcBef>
              <a:buFont typeface="Courier New"/>
              <a:buChar char="o"/>
              <a:tabLst>
                <a:tab pos="1784985" algn="l"/>
                <a:tab pos="1785620" algn="l"/>
              </a:tabLst>
            </a:pPr>
            <a:r>
              <a:rPr lang="en-US" sz="1700" spc="-5" dirty="0">
                <a:cs typeface="Calibri"/>
              </a:rPr>
              <a:t>According to the 2018 Global Software Survey, 37% of software installed on personal computers is unlicensed software.</a:t>
            </a:r>
            <a:endParaRPr sz="1700" dirty="0">
              <a:latin typeface="Calibri"/>
              <a:cs typeface="Calibri"/>
            </a:endParaRPr>
          </a:p>
        </p:txBody>
      </p:sp>
    </p:spTree>
    <p:extLst>
      <p:ext uri="{BB962C8B-B14F-4D97-AF65-F5344CB8AC3E}">
        <p14:creationId xmlns:p14="http://schemas.microsoft.com/office/powerpoint/2010/main" val="1402709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542" y="145071"/>
            <a:ext cx="5822315" cy="697230"/>
          </a:xfrm>
          <a:prstGeom prst="rect">
            <a:avLst/>
          </a:prstGeom>
        </p:spPr>
        <p:txBody>
          <a:bodyPr vert="horz" wrap="square" lIns="0" tIns="13335" rIns="0" bIns="0" rtlCol="0" anchor="ctr">
            <a:spAutoFit/>
          </a:bodyPr>
          <a:lstStyle/>
          <a:p>
            <a:pPr marL="12700">
              <a:lnSpc>
                <a:spcPct val="100000"/>
              </a:lnSpc>
              <a:spcBef>
                <a:spcPts val="105"/>
              </a:spcBef>
            </a:pPr>
            <a:r>
              <a:rPr lang="en-US" spc="-5" dirty="0"/>
              <a:t>Indirect</a:t>
            </a:r>
            <a:r>
              <a:rPr spc="-20" dirty="0"/>
              <a:t> Offenses</a:t>
            </a:r>
          </a:p>
        </p:txBody>
      </p:sp>
      <p:sp>
        <p:nvSpPr>
          <p:cNvPr id="3" name="object 3"/>
          <p:cNvSpPr txBox="1"/>
          <p:nvPr/>
        </p:nvSpPr>
        <p:spPr>
          <a:xfrm>
            <a:off x="899542" y="1466888"/>
            <a:ext cx="7847965" cy="4320540"/>
          </a:xfrm>
          <a:prstGeom prst="rect">
            <a:avLst/>
          </a:prstGeom>
        </p:spPr>
        <p:txBody>
          <a:bodyPr vert="horz" wrap="square" lIns="0" tIns="13335" rIns="0" bIns="0" rtlCol="0">
            <a:spAutoFit/>
          </a:bodyPr>
          <a:lstStyle/>
          <a:p>
            <a:pPr marL="355600" marR="906780" indent="-342900" algn="just">
              <a:spcBef>
                <a:spcPts val="105"/>
              </a:spcBef>
              <a:buFont typeface="Arial"/>
              <a:buChar char="•"/>
              <a:tabLst>
                <a:tab pos="355600" algn="l"/>
              </a:tabLst>
            </a:pPr>
            <a:r>
              <a:rPr sz="3200" spc="-5" dirty="0">
                <a:latin typeface="Calibri"/>
                <a:cs typeface="Calibri"/>
              </a:rPr>
              <a:t>Aiding or </a:t>
            </a:r>
            <a:r>
              <a:rPr sz="3200" spc="-15" dirty="0">
                <a:latin typeface="Calibri"/>
                <a:cs typeface="Calibri"/>
              </a:rPr>
              <a:t>Abetting </a:t>
            </a:r>
            <a:r>
              <a:rPr sz="3200" dirty="0">
                <a:latin typeface="Calibri"/>
                <a:cs typeface="Calibri"/>
              </a:rPr>
              <a:t>in the </a:t>
            </a:r>
            <a:r>
              <a:rPr sz="3200" spc="-5" dirty="0">
                <a:latin typeface="Calibri"/>
                <a:cs typeface="Calibri"/>
              </a:rPr>
              <a:t>Commission of  </a:t>
            </a:r>
            <a:r>
              <a:rPr sz="3200" spc="-10" dirty="0">
                <a:latin typeface="Calibri"/>
                <a:cs typeface="Calibri"/>
              </a:rPr>
              <a:t>Cybercrime</a:t>
            </a:r>
            <a:endParaRPr sz="3200" dirty="0">
              <a:latin typeface="Calibri"/>
              <a:cs typeface="Calibri"/>
            </a:endParaRPr>
          </a:p>
          <a:p>
            <a:pPr marL="756285" marR="5080" lvl="1" indent="-287020" algn="just">
              <a:spcBef>
                <a:spcPts val="690"/>
              </a:spcBef>
              <a:buFont typeface="Arial"/>
              <a:buChar char="–"/>
              <a:tabLst>
                <a:tab pos="756920" algn="l"/>
              </a:tabLst>
            </a:pPr>
            <a:r>
              <a:rPr sz="2800" spc="-20" dirty="0">
                <a:latin typeface="Calibri"/>
                <a:cs typeface="Calibri"/>
              </a:rPr>
              <a:t>Any person </a:t>
            </a:r>
            <a:r>
              <a:rPr sz="2800" spc="-5" dirty="0">
                <a:latin typeface="Calibri"/>
                <a:cs typeface="Calibri"/>
              </a:rPr>
              <a:t>who </a:t>
            </a:r>
            <a:r>
              <a:rPr sz="2800" spc="-10" dirty="0">
                <a:latin typeface="Calibri"/>
                <a:cs typeface="Calibri"/>
              </a:rPr>
              <a:t>wilfully </a:t>
            </a:r>
            <a:r>
              <a:rPr sz="2800" spc="-5" dirty="0">
                <a:latin typeface="Calibri"/>
                <a:cs typeface="Calibri"/>
              </a:rPr>
              <a:t>abets, aids or financially  </a:t>
            </a:r>
            <a:r>
              <a:rPr sz="2800" spc="-15" dirty="0">
                <a:latin typeface="Calibri"/>
                <a:cs typeface="Calibri"/>
              </a:rPr>
              <a:t>benefits </a:t>
            </a:r>
            <a:r>
              <a:rPr sz="2800" spc="-5" dirty="0">
                <a:latin typeface="Calibri"/>
                <a:cs typeface="Calibri"/>
              </a:rPr>
              <a:t>in the </a:t>
            </a:r>
            <a:r>
              <a:rPr sz="2800" spc="-10" dirty="0">
                <a:latin typeface="Calibri"/>
                <a:cs typeface="Calibri"/>
              </a:rPr>
              <a:t>commission </a:t>
            </a:r>
            <a:r>
              <a:rPr sz="2800" spc="-5" dirty="0">
                <a:latin typeface="Calibri"/>
                <a:cs typeface="Calibri"/>
              </a:rPr>
              <a:t>of </a:t>
            </a:r>
            <a:r>
              <a:rPr sz="2800" spc="-20" dirty="0">
                <a:latin typeface="Calibri"/>
                <a:cs typeface="Calibri"/>
              </a:rPr>
              <a:t>any </a:t>
            </a:r>
            <a:r>
              <a:rPr sz="2800" spc="-5" dirty="0">
                <a:latin typeface="Calibri"/>
                <a:cs typeface="Calibri"/>
              </a:rPr>
              <a:t>of </a:t>
            </a:r>
            <a:r>
              <a:rPr sz="2800" spc="-10" dirty="0">
                <a:latin typeface="Calibri"/>
                <a:cs typeface="Calibri"/>
              </a:rPr>
              <a:t>the </a:t>
            </a:r>
            <a:r>
              <a:rPr sz="2800" spc="-15" dirty="0">
                <a:latin typeface="Calibri"/>
                <a:cs typeface="Calibri"/>
              </a:rPr>
              <a:t>offenses  enumerated </a:t>
            </a:r>
            <a:r>
              <a:rPr sz="2800" spc="-5" dirty="0">
                <a:latin typeface="Calibri"/>
                <a:cs typeface="Calibri"/>
              </a:rPr>
              <a:t>in this Act shall be </a:t>
            </a:r>
            <a:r>
              <a:rPr sz="2800" spc="-10" dirty="0">
                <a:latin typeface="Calibri"/>
                <a:cs typeface="Calibri"/>
              </a:rPr>
              <a:t>held </a:t>
            </a:r>
            <a:r>
              <a:rPr sz="2800" spc="-5" dirty="0">
                <a:latin typeface="Calibri"/>
                <a:cs typeface="Calibri"/>
              </a:rPr>
              <a:t>liable;</a:t>
            </a:r>
            <a:r>
              <a:rPr sz="2800" spc="75" dirty="0">
                <a:latin typeface="Calibri"/>
                <a:cs typeface="Calibri"/>
              </a:rPr>
              <a:t> </a:t>
            </a:r>
            <a:r>
              <a:rPr sz="2800" spc="-5" dirty="0">
                <a:latin typeface="Calibri"/>
                <a:cs typeface="Calibri"/>
              </a:rPr>
              <a:t>or</a:t>
            </a:r>
            <a:endParaRPr sz="2800" dirty="0">
              <a:latin typeface="Calibri"/>
              <a:cs typeface="Calibri"/>
            </a:endParaRPr>
          </a:p>
          <a:p>
            <a:pPr marL="355600" indent="-342900">
              <a:spcBef>
                <a:spcPts val="755"/>
              </a:spcBef>
              <a:buFont typeface="Arial"/>
              <a:buChar char="•"/>
              <a:tabLst>
                <a:tab pos="354965" algn="l"/>
                <a:tab pos="355600" algn="l"/>
              </a:tabLst>
            </a:pPr>
            <a:r>
              <a:rPr sz="3200" spc="-30" dirty="0">
                <a:latin typeface="Calibri"/>
                <a:cs typeface="Calibri"/>
              </a:rPr>
              <a:t>Attempt </a:t>
            </a:r>
            <a:r>
              <a:rPr sz="3200" spc="-25" dirty="0">
                <a:latin typeface="Calibri"/>
                <a:cs typeface="Calibri"/>
              </a:rPr>
              <a:t>to </a:t>
            </a:r>
            <a:r>
              <a:rPr sz="3200" spc="-5" dirty="0">
                <a:latin typeface="Calibri"/>
                <a:cs typeface="Calibri"/>
              </a:rPr>
              <a:t>Commit</a:t>
            </a:r>
            <a:r>
              <a:rPr sz="3200" spc="105" dirty="0">
                <a:latin typeface="Calibri"/>
                <a:cs typeface="Calibri"/>
              </a:rPr>
              <a:t> </a:t>
            </a:r>
            <a:r>
              <a:rPr sz="3200" spc="-10" dirty="0">
                <a:latin typeface="Calibri"/>
                <a:cs typeface="Calibri"/>
              </a:rPr>
              <a:t>Cybercrime</a:t>
            </a:r>
            <a:endParaRPr sz="3200" dirty="0">
              <a:latin typeface="Calibri"/>
              <a:cs typeface="Calibri"/>
            </a:endParaRPr>
          </a:p>
          <a:p>
            <a:pPr marL="756285" marR="96520" lvl="1" indent="-287020">
              <a:spcBef>
                <a:spcPts val="685"/>
              </a:spcBef>
              <a:buFont typeface="Arial"/>
              <a:buChar char="–"/>
              <a:tabLst>
                <a:tab pos="756920" algn="l"/>
              </a:tabLst>
            </a:pPr>
            <a:r>
              <a:rPr sz="2800" spc="-20" dirty="0">
                <a:latin typeface="Calibri"/>
                <a:cs typeface="Calibri"/>
              </a:rPr>
              <a:t>Any person </a:t>
            </a:r>
            <a:r>
              <a:rPr sz="2800" spc="-5" dirty="0">
                <a:latin typeface="Calibri"/>
                <a:cs typeface="Calibri"/>
              </a:rPr>
              <a:t>who </a:t>
            </a:r>
            <a:r>
              <a:rPr sz="2800" spc="-10" dirty="0">
                <a:latin typeface="Calibri"/>
                <a:cs typeface="Calibri"/>
              </a:rPr>
              <a:t>wilfully </a:t>
            </a:r>
            <a:r>
              <a:rPr sz="2800" spc="-20" dirty="0">
                <a:latin typeface="Calibri"/>
                <a:cs typeface="Calibri"/>
              </a:rPr>
              <a:t>attempts </a:t>
            </a:r>
            <a:r>
              <a:rPr sz="2800" spc="-15" dirty="0">
                <a:latin typeface="Calibri"/>
                <a:cs typeface="Calibri"/>
              </a:rPr>
              <a:t>to </a:t>
            </a:r>
            <a:r>
              <a:rPr sz="2800" spc="-10" dirty="0">
                <a:latin typeface="Calibri"/>
                <a:cs typeface="Calibri"/>
              </a:rPr>
              <a:t>commit </a:t>
            </a:r>
            <a:r>
              <a:rPr sz="2800" spc="-20" dirty="0">
                <a:latin typeface="Calibri"/>
                <a:cs typeface="Calibri"/>
              </a:rPr>
              <a:t>any  </a:t>
            </a:r>
            <a:r>
              <a:rPr sz="2800" spc="-5" dirty="0">
                <a:latin typeface="Calibri"/>
                <a:cs typeface="Calibri"/>
              </a:rPr>
              <a:t>of </a:t>
            </a:r>
            <a:r>
              <a:rPr sz="2800" spc="-10" dirty="0">
                <a:latin typeface="Calibri"/>
                <a:cs typeface="Calibri"/>
              </a:rPr>
              <a:t>the </a:t>
            </a:r>
            <a:r>
              <a:rPr sz="2800" spc="-15" dirty="0">
                <a:latin typeface="Calibri"/>
                <a:cs typeface="Calibri"/>
              </a:rPr>
              <a:t>offenses enumerated </a:t>
            </a:r>
            <a:r>
              <a:rPr sz="2800" spc="-5" dirty="0">
                <a:latin typeface="Calibri"/>
                <a:cs typeface="Calibri"/>
              </a:rPr>
              <a:t>in </a:t>
            </a:r>
            <a:r>
              <a:rPr sz="2800" spc="-10" dirty="0">
                <a:latin typeface="Calibri"/>
                <a:cs typeface="Calibri"/>
              </a:rPr>
              <a:t>this </a:t>
            </a:r>
            <a:r>
              <a:rPr sz="2800" spc="-5" dirty="0">
                <a:latin typeface="Calibri"/>
                <a:cs typeface="Calibri"/>
              </a:rPr>
              <a:t>Act </a:t>
            </a:r>
            <a:r>
              <a:rPr sz="2800" spc="-10" dirty="0">
                <a:latin typeface="Calibri"/>
                <a:cs typeface="Calibri"/>
              </a:rPr>
              <a:t>shall be  held</a:t>
            </a:r>
            <a:r>
              <a:rPr sz="2800" dirty="0">
                <a:latin typeface="Calibri"/>
                <a:cs typeface="Calibri"/>
              </a:rPr>
              <a:t> </a:t>
            </a:r>
            <a:r>
              <a:rPr sz="2800" spc="-5" dirty="0">
                <a:latin typeface="Calibri"/>
                <a:cs typeface="Calibri"/>
              </a:rPr>
              <a:t>liable.</a:t>
            </a:r>
            <a:endParaRPr sz="2800" dirty="0">
              <a:latin typeface="Calibri"/>
              <a:cs typeface="Calibri"/>
            </a:endParaRPr>
          </a:p>
        </p:txBody>
      </p:sp>
    </p:spTree>
    <p:extLst>
      <p:ext uri="{BB962C8B-B14F-4D97-AF65-F5344CB8AC3E}">
        <p14:creationId xmlns:p14="http://schemas.microsoft.com/office/powerpoint/2010/main" val="28737015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2677" y="134963"/>
            <a:ext cx="8363089" cy="690004"/>
          </a:xfrm>
          <a:prstGeom prst="rect">
            <a:avLst/>
          </a:prstGeom>
        </p:spPr>
        <p:txBody>
          <a:bodyPr vert="horz" wrap="square" lIns="0" tIns="12771" rIns="0" bIns="0" rtlCol="0" anchor="ctr">
            <a:spAutoFit/>
          </a:bodyPr>
          <a:lstStyle/>
          <a:p>
            <a:pPr marL="12771">
              <a:lnSpc>
                <a:spcPct val="100000"/>
              </a:lnSpc>
              <a:spcBef>
                <a:spcPts val="101"/>
              </a:spcBef>
            </a:pPr>
            <a:r>
              <a:rPr spc="-5" dirty="0"/>
              <a:t>Computer Crimes and</a:t>
            </a:r>
            <a:r>
              <a:rPr spc="-40" dirty="0"/>
              <a:t> </a:t>
            </a:r>
            <a:r>
              <a:rPr spc="-10" dirty="0"/>
              <a:t>Implications</a:t>
            </a:r>
          </a:p>
        </p:txBody>
      </p:sp>
      <p:sp>
        <p:nvSpPr>
          <p:cNvPr id="3" name="object 3"/>
          <p:cNvSpPr txBox="1">
            <a:spLocks noGrp="1"/>
          </p:cNvSpPr>
          <p:nvPr>
            <p:ph type="body" idx="1"/>
          </p:nvPr>
        </p:nvSpPr>
        <p:spPr>
          <a:xfrm>
            <a:off x="902677" y="1753763"/>
            <a:ext cx="10046677" cy="3583318"/>
          </a:xfrm>
          <a:prstGeom prst="rect">
            <a:avLst/>
          </a:prstGeom>
        </p:spPr>
        <p:txBody>
          <a:bodyPr vert="horz" wrap="square" lIns="0" tIns="12771" rIns="0" bIns="0" rtlCol="0">
            <a:spAutoFit/>
          </a:bodyPr>
          <a:lstStyle/>
          <a:p>
            <a:pPr marL="588749" marR="40229" indent="-344820">
              <a:lnSpc>
                <a:spcPct val="109800"/>
              </a:lnSpc>
              <a:spcBef>
                <a:spcPts val="101"/>
              </a:spcBef>
              <a:buClr>
                <a:srgbClr val="FC0128"/>
              </a:buClr>
              <a:buSzPct val="79166"/>
              <a:buFont typeface="Wingdings"/>
              <a:buChar char=""/>
              <a:tabLst>
                <a:tab pos="589387" algn="l"/>
                <a:tab pos="590026" algn="l"/>
              </a:tabLst>
            </a:pPr>
            <a:r>
              <a:rPr spc="-5" dirty="0"/>
              <a:t>Cyber Security Enhancement Act </a:t>
            </a:r>
            <a:r>
              <a:rPr dirty="0"/>
              <a:t>2002 </a:t>
            </a:r>
            <a:r>
              <a:rPr spc="-5" dirty="0"/>
              <a:t>– implicates </a:t>
            </a:r>
            <a:r>
              <a:rPr spc="-10" dirty="0"/>
              <a:t>life  </a:t>
            </a:r>
            <a:r>
              <a:rPr spc="-5" dirty="0"/>
              <a:t>sentences for hackers who ‘recklessly’ endanger the  lives of</a:t>
            </a:r>
            <a:r>
              <a:rPr spc="-10" dirty="0"/>
              <a:t> </a:t>
            </a:r>
            <a:r>
              <a:rPr spc="-5" dirty="0"/>
              <a:t>others.</a:t>
            </a:r>
          </a:p>
          <a:p>
            <a:pPr marL="588749" marR="5108" indent="-344820">
              <a:lnSpc>
                <a:spcPct val="109800"/>
              </a:lnSpc>
              <a:spcBef>
                <a:spcPts val="1016"/>
              </a:spcBef>
              <a:buClr>
                <a:srgbClr val="FC0128"/>
              </a:buClr>
              <a:buSzPct val="79166"/>
              <a:buFont typeface="Wingdings"/>
              <a:buChar char=""/>
              <a:tabLst>
                <a:tab pos="589387" algn="l"/>
                <a:tab pos="590026" algn="l"/>
              </a:tabLst>
            </a:pPr>
            <a:r>
              <a:rPr spc="-5" dirty="0"/>
              <a:t>The CSI/FBI </a:t>
            </a:r>
            <a:r>
              <a:rPr dirty="0"/>
              <a:t>2002 </a:t>
            </a:r>
            <a:r>
              <a:rPr spc="-5" dirty="0"/>
              <a:t>Computer Crime and </a:t>
            </a:r>
            <a:r>
              <a:rPr spc="-10" dirty="0"/>
              <a:t>Security  </a:t>
            </a:r>
            <a:r>
              <a:rPr spc="-5" dirty="0"/>
              <a:t>Survey noted that 90% of the respondents  acknowledged security breaches, but only 34% reported  the crime to law enforcement</a:t>
            </a:r>
            <a:r>
              <a:rPr spc="-15" dirty="0"/>
              <a:t> </a:t>
            </a:r>
            <a:r>
              <a:rPr spc="-10" dirty="0"/>
              <a:t>agencies.</a:t>
            </a:r>
          </a:p>
          <a:p>
            <a:pPr marL="588749" marR="5747" indent="-344820">
              <a:lnSpc>
                <a:spcPct val="109800"/>
              </a:lnSpc>
              <a:spcBef>
                <a:spcPts val="1021"/>
              </a:spcBef>
              <a:buClr>
                <a:srgbClr val="FC0128"/>
              </a:buClr>
              <a:buSzPct val="79166"/>
              <a:buFont typeface="Wingdings"/>
              <a:buChar char=""/>
              <a:tabLst>
                <a:tab pos="589387" algn="l"/>
                <a:tab pos="590026" algn="l"/>
              </a:tabLst>
            </a:pPr>
            <a:r>
              <a:rPr spc="-5" dirty="0"/>
              <a:t>The </a:t>
            </a:r>
            <a:r>
              <a:rPr dirty="0"/>
              <a:t>FBI </a:t>
            </a:r>
            <a:r>
              <a:rPr spc="-5" dirty="0"/>
              <a:t>computer crimes squad estimates that between  85 to 97 percent of computer intrusions are not </a:t>
            </a:r>
            <a:r>
              <a:rPr spc="-10" dirty="0"/>
              <a:t>even  detected.</a:t>
            </a:r>
          </a:p>
        </p:txBody>
      </p:sp>
    </p:spTree>
    <p:extLst>
      <p:ext uri="{BB962C8B-B14F-4D97-AF65-F5344CB8AC3E}">
        <p14:creationId xmlns:p14="http://schemas.microsoft.com/office/powerpoint/2010/main" val="30591404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FE64DC-1D39-E049-A6D4-F2606F211F79}"/>
              </a:ext>
            </a:extLst>
          </p:cNvPr>
          <p:cNvPicPr>
            <a:picLocks noChangeAspect="1"/>
          </p:cNvPicPr>
          <p:nvPr/>
        </p:nvPicPr>
        <p:blipFill>
          <a:blip r:embed="rId2">
            <a:alphaModFix amt="5000"/>
          </a:blip>
          <a:stretch>
            <a:fillRect/>
          </a:stretch>
        </p:blipFill>
        <p:spPr>
          <a:xfrm>
            <a:off x="1651000" y="762000"/>
            <a:ext cx="8890000" cy="5334000"/>
          </a:xfrm>
          <a:prstGeom prst="rect">
            <a:avLst/>
          </a:prstGeom>
        </p:spPr>
      </p:pic>
      <p:sp>
        <p:nvSpPr>
          <p:cNvPr id="2" name="object 2"/>
          <p:cNvSpPr txBox="1">
            <a:spLocks noGrp="1"/>
          </p:cNvSpPr>
          <p:nvPr>
            <p:ph type="title"/>
          </p:nvPr>
        </p:nvSpPr>
        <p:spPr>
          <a:xfrm>
            <a:off x="3369554" y="2492846"/>
            <a:ext cx="5709132" cy="936154"/>
          </a:xfrm>
          <a:prstGeom prst="rect">
            <a:avLst/>
          </a:prstGeom>
        </p:spPr>
        <p:txBody>
          <a:bodyPr vert="horz" wrap="square" lIns="0" tIns="12700" rIns="0" bIns="0" rtlCol="0" anchor="ctr">
            <a:spAutoFit/>
          </a:bodyPr>
          <a:lstStyle/>
          <a:p>
            <a:pPr marL="12700">
              <a:lnSpc>
                <a:spcPct val="100000"/>
              </a:lnSpc>
              <a:spcBef>
                <a:spcPts val="100"/>
              </a:spcBef>
            </a:pPr>
            <a:r>
              <a:rPr sz="6000" spc="-5" dirty="0">
                <a:solidFill>
                  <a:srgbClr val="000000"/>
                </a:solidFill>
                <a:latin typeface="Arial"/>
                <a:cs typeface="Arial"/>
              </a:rPr>
              <a:t>CYBER</a:t>
            </a:r>
            <a:r>
              <a:rPr sz="6000" spc="-90" dirty="0">
                <a:solidFill>
                  <a:srgbClr val="000000"/>
                </a:solidFill>
                <a:latin typeface="Arial"/>
                <a:cs typeface="Arial"/>
              </a:rPr>
              <a:t> </a:t>
            </a:r>
            <a:r>
              <a:rPr lang="en-US" sz="6000" dirty="0">
                <a:solidFill>
                  <a:srgbClr val="000000"/>
                </a:solidFill>
                <a:latin typeface="Arial"/>
                <a:cs typeface="Arial"/>
              </a:rPr>
              <a:t>ETHICS</a:t>
            </a:r>
            <a:endParaRPr sz="6000" dirty="0">
              <a:latin typeface="Arial"/>
              <a:cs typeface="Arial"/>
            </a:endParaRPr>
          </a:p>
        </p:txBody>
      </p:sp>
    </p:spTree>
    <p:extLst>
      <p:ext uri="{BB962C8B-B14F-4D97-AF65-F5344CB8AC3E}">
        <p14:creationId xmlns:p14="http://schemas.microsoft.com/office/powerpoint/2010/main" val="27211486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524000" y="1190245"/>
            <a:ext cx="9144000" cy="58419"/>
          </a:xfrm>
          <a:custGeom>
            <a:avLst/>
            <a:gdLst/>
            <a:ahLst/>
            <a:cxnLst/>
            <a:rect l="l" t="t" r="r" b="b"/>
            <a:pathLst>
              <a:path w="9144000" h="58419">
                <a:moveTo>
                  <a:pt x="0" y="57911"/>
                </a:moveTo>
                <a:lnTo>
                  <a:pt x="9144000" y="57911"/>
                </a:lnTo>
                <a:lnTo>
                  <a:pt x="9144000" y="0"/>
                </a:lnTo>
                <a:lnTo>
                  <a:pt x="0" y="0"/>
                </a:lnTo>
                <a:lnTo>
                  <a:pt x="0" y="57911"/>
                </a:lnTo>
                <a:close/>
              </a:path>
            </a:pathLst>
          </a:custGeom>
          <a:solidFill>
            <a:srgbClr val="FFFFFF"/>
          </a:solidFill>
        </p:spPr>
        <p:txBody>
          <a:bodyPr wrap="square" lIns="0" tIns="0" rIns="0" bIns="0" rtlCol="0"/>
          <a:lstStyle/>
          <a:p>
            <a:endParaRPr/>
          </a:p>
        </p:txBody>
      </p:sp>
      <p:sp>
        <p:nvSpPr>
          <p:cNvPr id="4" name="object 4"/>
          <p:cNvSpPr/>
          <p:nvPr/>
        </p:nvSpPr>
        <p:spPr>
          <a:xfrm>
            <a:off x="1981201" y="152401"/>
            <a:ext cx="901065" cy="901065"/>
          </a:xfrm>
          <a:custGeom>
            <a:avLst/>
            <a:gdLst/>
            <a:ahLst/>
            <a:cxnLst/>
            <a:rect l="l" t="t" r="r" b="b"/>
            <a:pathLst>
              <a:path w="901065" h="901065">
                <a:moveTo>
                  <a:pt x="450341" y="0"/>
                </a:moveTo>
                <a:lnTo>
                  <a:pt x="401272" y="2643"/>
                </a:lnTo>
                <a:lnTo>
                  <a:pt x="353733" y="10389"/>
                </a:lnTo>
                <a:lnTo>
                  <a:pt x="307999" y="22963"/>
                </a:lnTo>
                <a:lnTo>
                  <a:pt x="264345" y="40090"/>
                </a:lnTo>
                <a:lnTo>
                  <a:pt x="223045" y="61496"/>
                </a:lnTo>
                <a:lnTo>
                  <a:pt x="184375" y="86904"/>
                </a:lnTo>
                <a:lnTo>
                  <a:pt x="148610" y="116040"/>
                </a:lnTo>
                <a:lnTo>
                  <a:pt x="116023" y="148630"/>
                </a:lnTo>
                <a:lnTo>
                  <a:pt x="86889" y="184397"/>
                </a:lnTo>
                <a:lnTo>
                  <a:pt x="61484" y="223068"/>
                </a:lnTo>
                <a:lnTo>
                  <a:pt x="40082" y="264367"/>
                </a:lnTo>
                <a:lnTo>
                  <a:pt x="22958" y="308018"/>
                </a:lnTo>
                <a:lnTo>
                  <a:pt x="10387" y="353748"/>
                </a:lnTo>
                <a:lnTo>
                  <a:pt x="2642" y="401281"/>
                </a:lnTo>
                <a:lnTo>
                  <a:pt x="0" y="450341"/>
                </a:lnTo>
                <a:lnTo>
                  <a:pt x="2642" y="499402"/>
                </a:lnTo>
                <a:lnTo>
                  <a:pt x="10387" y="546935"/>
                </a:lnTo>
                <a:lnTo>
                  <a:pt x="22958" y="592665"/>
                </a:lnTo>
                <a:lnTo>
                  <a:pt x="40082" y="636316"/>
                </a:lnTo>
                <a:lnTo>
                  <a:pt x="61484" y="677615"/>
                </a:lnTo>
                <a:lnTo>
                  <a:pt x="86889" y="716286"/>
                </a:lnTo>
                <a:lnTo>
                  <a:pt x="116023" y="752053"/>
                </a:lnTo>
                <a:lnTo>
                  <a:pt x="148610" y="784643"/>
                </a:lnTo>
                <a:lnTo>
                  <a:pt x="184375" y="813779"/>
                </a:lnTo>
                <a:lnTo>
                  <a:pt x="223045" y="839187"/>
                </a:lnTo>
                <a:lnTo>
                  <a:pt x="264345" y="860593"/>
                </a:lnTo>
                <a:lnTo>
                  <a:pt x="307999" y="877720"/>
                </a:lnTo>
                <a:lnTo>
                  <a:pt x="353733" y="890294"/>
                </a:lnTo>
                <a:lnTo>
                  <a:pt x="401272" y="898040"/>
                </a:lnTo>
                <a:lnTo>
                  <a:pt x="450341" y="900684"/>
                </a:lnTo>
                <a:lnTo>
                  <a:pt x="499411" y="898040"/>
                </a:lnTo>
                <a:lnTo>
                  <a:pt x="546950" y="890294"/>
                </a:lnTo>
                <a:lnTo>
                  <a:pt x="592684" y="877720"/>
                </a:lnTo>
                <a:lnTo>
                  <a:pt x="636338" y="860593"/>
                </a:lnTo>
                <a:lnTo>
                  <a:pt x="677638" y="839187"/>
                </a:lnTo>
                <a:lnTo>
                  <a:pt x="716308" y="813779"/>
                </a:lnTo>
                <a:lnTo>
                  <a:pt x="752073" y="784643"/>
                </a:lnTo>
                <a:lnTo>
                  <a:pt x="784660" y="752053"/>
                </a:lnTo>
                <a:lnTo>
                  <a:pt x="813794" y="716286"/>
                </a:lnTo>
                <a:lnTo>
                  <a:pt x="839199" y="677615"/>
                </a:lnTo>
                <a:lnTo>
                  <a:pt x="860601" y="636316"/>
                </a:lnTo>
                <a:lnTo>
                  <a:pt x="877725" y="592665"/>
                </a:lnTo>
                <a:lnTo>
                  <a:pt x="890296" y="546935"/>
                </a:lnTo>
                <a:lnTo>
                  <a:pt x="898041" y="499402"/>
                </a:lnTo>
                <a:lnTo>
                  <a:pt x="900684" y="450341"/>
                </a:lnTo>
                <a:lnTo>
                  <a:pt x="898041" y="401281"/>
                </a:lnTo>
                <a:lnTo>
                  <a:pt x="890296" y="353748"/>
                </a:lnTo>
                <a:lnTo>
                  <a:pt x="877725" y="308018"/>
                </a:lnTo>
                <a:lnTo>
                  <a:pt x="860601" y="264367"/>
                </a:lnTo>
                <a:lnTo>
                  <a:pt x="839199" y="223068"/>
                </a:lnTo>
                <a:lnTo>
                  <a:pt x="813794" y="184397"/>
                </a:lnTo>
                <a:lnTo>
                  <a:pt x="784660" y="148630"/>
                </a:lnTo>
                <a:lnTo>
                  <a:pt x="752073" y="116040"/>
                </a:lnTo>
                <a:lnTo>
                  <a:pt x="716308" y="86904"/>
                </a:lnTo>
                <a:lnTo>
                  <a:pt x="677638" y="61496"/>
                </a:lnTo>
                <a:lnTo>
                  <a:pt x="636338" y="40090"/>
                </a:lnTo>
                <a:lnTo>
                  <a:pt x="592684" y="22963"/>
                </a:lnTo>
                <a:lnTo>
                  <a:pt x="546950" y="10389"/>
                </a:lnTo>
                <a:lnTo>
                  <a:pt x="499411" y="2643"/>
                </a:lnTo>
                <a:lnTo>
                  <a:pt x="450341" y="0"/>
                </a:lnTo>
                <a:close/>
              </a:path>
            </a:pathLst>
          </a:custGeom>
          <a:solidFill>
            <a:srgbClr val="FFFFFF"/>
          </a:solidFill>
        </p:spPr>
        <p:txBody>
          <a:bodyPr wrap="square" lIns="0" tIns="0" rIns="0" bIns="0" rtlCol="0"/>
          <a:lstStyle/>
          <a:p>
            <a:endParaRPr/>
          </a:p>
        </p:txBody>
      </p:sp>
      <p:sp>
        <p:nvSpPr>
          <p:cNvPr id="6" name="object 6"/>
          <p:cNvSpPr txBox="1"/>
          <p:nvPr/>
        </p:nvSpPr>
        <p:spPr>
          <a:xfrm>
            <a:off x="890143" y="1758020"/>
            <a:ext cx="7037070" cy="3138170"/>
          </a:xfrm>
          <a:prstGeom prst="rect">
            <a:avLst/>
          </a:prstGeom>
        </p:spPr>
        <p:txBody>
          <a:bodyPr vert="horz" wrap="square" lIns="0" tIns="60325" rIns="0" bIns="0" rtlCol="0">
            <a:spAutoFit/>
          </a:bodyPr>
          <a:lstStyle/>
          <a:p>
            <a:pPr marL="350520" marR="127635" indent="-338455">
              <a:lnSpc>
                <a:spcPts val="3030"/>
              </a:lnSpc>
              <a:spcBef>
                <a:spcPts val="475"/>
              </a:spcBef>
              <a:buFont typeface="Arial"/>
              <a:buChar char="•"/>
              <a:tabLst>
                <a:tab pos="350520" algn="l"/>
                <a:tab pos="351155" algn="l"/>
              </a:tabLst>
            </a:pPr>
            <a:r>
              <a:rPr sz="2800" spc="-20" dirty="0">
                <a:latin typeface="Calibri"/>
                <a:cs typeface="Calibri"/>
              </a:rPr>
              <a:t>Understand </a:t>
            </a:r>
            <a:r>
              <a:rPr sz="2800" spc="-10" dirty="0">
                <a:latin typeface="Calibri"/>
                <a:cs typeface="Calibri"/>
              </a:rPr>
              <a:t>what ethics </a:t>
            </a:r>
            <a:r>
              <a:rPr sz="2800" spc="-15" dirty="0">
                <a:latin typeface="Calibri"/>
                <a:cs typeface="Calibri"/>
              </a:rPr>
              <a:t>are </a:t>
            </a:r>
            <a:r>
              <a:rPr sz="2800" spc="-5" dirty="0">
                <a:latin typeface="Calibri"/>
                <a:cs typeface="Calibri"/>
              </a:rPr>
              <a:t>and </a:t>
            </a:r>
            <a:r>
              <a:rPr sz="2800" spc="-20" dirty="0">
                <a:latin typeface="Calibri"/>
                <a:cs typeface="Calibri"/>
              </a:rPr>
              <a:t>why </a:t>
            </a:r>
            <a:r>
              <a:rPr sz="2800" spc="-10" dirty="0">
                <a:latin typeface="Calibri"/>
                <a:cs typeface="Calibri"/>
              </a:rPr>
              <a:t>they </a:t>
            </a:r>
            <a:r>
              <a:rPr sz="2800" spc="-15" dirty="0">
                <a:latin typeface="Calibri"/>
                <a:cs typeface="Calibri"/>
              </a:rPr>
              <a:t>are  important</a:t>
            </a:r>
            <a:endParaRPr sz="2800" dirty="0">
              <a:latin typeface="Calibri"/>
              <a:cs typeface="Calibri"/>
            </a:endParaRPr>
          </a:p>
          <a:p>
            <a:pPr marL="350520" indent="-338455">
              <a:spcBef>
                <a:spcPts val="620"/>
              </a:spcBef>
              <a:buFont typeface="Arial"/>
              <a:buChar char="•"/>
              <a:tabLst>
                <a:tab pos="350520" algn="l"/>
                <a:tab pos="351155" algn="l"/>
              </a:tabLst>
            </a:pPr>
            <a:r>
              <a:rPr sz="2800" spc="-20" dirty="0">
                <a:latin typeface="Calibri"/>
                <a:cs typeface="Calibri"/>
              </a:rPr>
              <a:t>Understand </a:t>
            </a:r>
            <a:r>
              <a:rPr sz="2800" spc="-15" dirty="0">
                <a:latin typeface="Calibri"/>
                <a:cs typeface="Calibri"/>
              </a:rPr>
              <a:t>how </a:t>
            </a:r>
            <a:r>
              <a:rPr sz="2800" spc="-20" dirty="0">
                <a:latin typeface="Calibri"/>
                <a:cs typeface="Calibri"/>
              </a:rPr>
              <a:t>to </a:t>
            </a:r>
            <a:r>
              <a:rPr sz="2800" dirty="0">
                <a:latin typeface="Calibri"/>
                <a:cs typeface="Calibri"/>
              </a:rPr>
              <a:t>act</a:t>
            </a:r>
            <a:r>
              <a:rPr sz="2800" spc="110" dirty="0">
                <a:latin typeface="Calibri"/>
                <a:cs typeface="Calibri"/>
              </a:rPr>
              <a:t> </a:t>
            </a:r>
            <a:r>
              <a:rPr sz="2800" spc="-10" dirty="0">
                <a:latin typeface="Calibri"/>
                <a:cs typeface="Calibri"/>
              </a:rPr>
              <a:t>ethically</a:t>
            </a:r>
            <a:endParaRPr sz="2800" dirty="0">
              <a:latin typeface="Calibri"/>
              <a:cs typeface="Calibri"/>
            </a:endParaRPr>
          </a:p>
          <a:p>
            <a:pPr marL="350520" marR="5080" indent="-338455">
              <a:lnSpc>
                <a:spcPts val="3030"/>
              </a:lnSpc>
              <a:spcBef>
                <a:spcPts val="1035"/>
              </a:spcBef>
              <a:buFont typeface="Arial"/>
              <a:buChar char="•"/>
              <a:tabLst>
                <a:tab pos="350520" algn="l"/>
                <a:tab pos="351155" algn="l"/>
              </a:tabLst>
            </a:pPr>
            <a:r>
              <a:rPr sz="2800" spc="-20" dirty="0">
                <a:latin typeface="Calibri"/>
                <a:cs typeface="Calibri"/>
              </a:rPr>
              <a:t>Understand </a:t>
            </a:r>
            <a:r>
              <a:rPr sz="2800" spc="-5" dirty="0">
                <a:latin typeface="Calibri"/>
                <a:cs typeface="Calibri"/>
              </a:rPr>
              <a:t>the </a:t>
            </a:r>
            <a:r>
              <a:rPr sz="2800" spc="-10" dirty="0">
                <a:latin typeface="Calibri"/>
                <a:cs typeface="Calibri"/>
              </a:rPr>
              <a:t>responsibility that comes </a:t>
            </a:r>
            <a:r>
              <a:rPr sz="2800" spc="-5" dirty="0">
                <a:latin typeface="Calibri"/>
                <a:cs typeface="Calibri"/>
              </a:rPr>
              <a:t>with  knowing and </a:t>
            </a:r>
            <a:r>
              <a:rPr sz="2800" spc="-10" dirty="0">
                <a:latin typeface="Calibri"/>
                <a:cs typeface="Calibri"/>
              </a:rPr>
              <a:t>using cybersecurity</a:t>
            </a:r>
            <a:r>
              <a:rPr sz="2800" spc="105" dirty="0">
                <a:latin typeface="Calibri"/>
                <a:cs typeface="Calibri"/>
              </a:rPr>
              <a:t> </a:t>
            </a:r>
            <a:r>
              <a:rPr sz="2800" spc="-10" dirty="0">
                <a:latin typeface="Calibri"/>
                <a:cs typeface="Calibri"/>
              </a:rPr>
              <a:t>principles</a:t>
            </a:r>
            <a:endParaRPr sz="2800" dirty="0">
              <a:latin typeface="Calibri"/>
              <a:cs typeface="Calibri"/>
            </a:endParaRPr>
          </a:p>
          <a:p>
            <a:pPr marL="350520" marR="142240" indent="-338455">
              <a:lnSpc>
                <a:spcPts val="3020"/>
              </a:lnSpc>
              <a:spcBef>
                <a:spcPts val="994"/>
              </a:spcBef>
              <a:buFont typeface="Arial"/>
              <a:buChar char="•"/>
              <a:tabLst>
                <a:tab pos="350520" algn="l"/>
                <a:tab pos="351155" algn="l"/>
              </a:tabLst>
            </a:pPr>
            <a:r>
              <a:rPr sz="2800" spc="-20" dirty="0">
                <a:latin typeface="Calibri"/>
                <a:cs typeface="Calibri"/>
              </a:rPr>
              <a:t>Understand </a:t>
            </a:r>
            <a:r>
              <a:rPr sz="2800" spc="-15" dirty="0">
                <a:latin typeface="Calibri"/>
                <a:cs typeface="Calibri"/>
              </a:rPr>
              <a:t>how </a:t>
            </a:r>
            <a:r>
              <a:rPr sz="2800" spc="-20" dirty="0">
                <a:latin typeface="Calibri"/>
                <a:cs typeface="Calibri"/>
              </a:rPr>
              <a:t>to </a:t>
            </a:r>
            <a:r>
              <a:rPr sz="2800" spc="-10" dirty="0">
                <a:latin typeface="Calibri"/>
                <a:cs typeface="Calibri"/>
              </a:rPr>
              <a:t>apply ethics </a:t>
            </a:r>
            <a:r>
              <a:rPr sz="2800" spc="-20" dirty="0">
                <a:latin typeface="Calibri"/>
                <a:cs typeface="Calibri"/>
              </a:rPr>
              <a:t>to </a:t>
            </a:r>
            <a:r>
              <a:rPr sz="2800" spc="-10" dirty="0">
                <a:latin typeface="Calibri"/>
                <a:cs typeface="Calibri"/>
              </a:rPr>
              <a:t>real-world  situations</a:t>
            </a:r>
            <a:endParaRPr sz="2800" dirty="0">
              <a:latin typeface="Calibri"/>
              <a:cs typeface="Calibri"/>
            </a:endParaRPr>
          </a:p>
        </p:txBody>
      </p:sp>
      <p:sp>
        <p:nvSpPr>
          <p:cNvPr id="7" name="object 7"/>
          <p:cNvSpPr txBox="1">
            <a:spLocks noGrp="1"/>
          </p:cNvSpPr>
          <p:nvPr>
            <p:ph type="title"/>
          </p:nvPr>
        </p:nvSpPr>
        <p:spPr>
          <a:xfrm>
            <a:off x="890143" y="152401"/>
            <a:ext cx="3083179" cy="689932"/>
          </a:xfrm>
          <a:prstGeom prst="rect">
            <a:avLst/>
          </a:prstGeom>
        </p:spPr>
        <p:txBody>
          <a:bodyPr vert="horz" wrap="square" lIns="0" tIns="12700" rIns="0" bIns="0" rtlCol="0" anchor="ctr">
            <a:spAutoFit/>
          </a:bodyPr>
          <a:lstStyle/>
          <a:p>
            <a:pPr marL="12700">
              <a:lnSpc>
                <a:spcPct val="100000"/>
              </a:lnSpc>
              <a:spcBef>
                <a:spcPts val="100"/>
              </a:spcBef>
            </a:pPr>
            <a:r>
              <a:rPr spc="-10" dirty="0">
                <a:cs typeface="Calibri Light"/>
              </a:rPr>
              <a:t>Objectives</a:t>
            </a:r>
          </a:p>
        </p:txBody>
      </p:sp>
    </p:spTree>
    <p:extLst>
      <p:ext uri="{BB962C8B-B14F-4D97-AF65-F5344CB8AC3E}">
        <p14:creationId xmlns:p14="http://schemas.microsoft.com/office/powerpoint/2010/main" val="871030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524000" y="1190245"/>
            <a:ext cx="9144000" cy="58419"/>
          </a:xfrm>
          <a:custGeom>
            <a:avLst/>
            <a:gdLst/>
            <a:ahLst/>
            <a:cxnLst/>
            <a:rect l="l" t="t" r="r" b="b"/>
            <a:pathLst>
              <a:path w="9144000" h="58419">
                <a:moveTo>
                  <a:pt x="0" y="57911"/>
                </a:moveTo>
                <a:lnTo>
                  <a:pt x="9144000" y="57911"/>
                </a:lnTo>
                <a:lnTo>
                  <a:pt x="9144000" y="0"/>
                </a:lnTo>
                <a:lnTo>
                  <a:pt x="0" y="0"/>
                </a:lnTo>
                <a:lnTo>
                  <a:pt x="0" y="57911"/>
                </a:lnTo>
                <a:close/>
              </a:path>
            </a:pathLst>
          </a:custGeom>
          <a:solidFill>
            <a:srgbClr val="FFFFFF"/>
          </a:solidFill>
        </p:spPr>
        <p:txBody>
          <a:bodyPr wrap="square" lIns="0" tIns="0" rIns="0" bIns="0" rtlCol="0"/>
          <a:lstStyle/>
          <a:p>
            <a:endParaRPr/>
          </a:p>
        </p:txBody>
      </p:sp>
      <p:sp>
        <p:nvSpPr>
          <p:cNvPr id="4" name="object 4"/>
          <p:cNvSpPr/>
          <p:nvPr/>
        </p:nvSpPr>
        <p:spPr>
          <a:xfrm>
            <a:off x="1981201" y="152401"/>
            <a:ext cx="901065" cy="901065"/>
          </a:xfrm>
          <a:custGeom>
            <a:avLst/>
            <a:gdLst/>
            <a:ahLst/>
            <a:cxnLst/>
            <a:rect l="l" t="t" r="r" b="b"/>
            <a:pathLst>
              <a:path w="901065" h="901065">
                <a:moveTo>
                  <a:pt x="450341" y="0"/>
                </a:moveTo>
                <a:lnTo>
                  <a:pt x="401272" y="2643"/>
                </a:lnTo>
                <a:lnTo>
                  <a:pt x="353733" y="10389"/>
                </a:lnTo>
                <a:lnTo>
                  <a:pt x="307999" y="22963"/>
                </a:lnTo>
                <a:lnTo>
                  <a:pt x="264345" y="40090"/>
                </a:lnTo>
                <a:lnTo>
                  <a:pt x="223045" y="61496"/>
                </a:lnTo>
                <a:lnTo>
                  <a:pt x="184375" y="86904"/>
                </a:lnTo>
                <a:lnTo>
                  <a:pt x="148610" y="116040"/>
                </a:lnTo>
                <a:lnTo>
                  <a:pt x="116023" y="148630"/>
                </a:lnTo>
                <a:lnTo>
                  <a:pt x="86889" y="184397"/>
                </a:lnTo>
                <a:lnTo>
                  <a:pt x="61484" y="223068"/>
                </a:lnTo>
                <a:lnTo>
                  <a:pt x="40082" y="264367"/>
                </a:lnTo>
                <a:lnTo>
                  <a:pt x="22958" y="308018"/>
                </a:lnTo>
                <a:lnTo>
                  <a:pt x="10387" y="353748"/>
                </a:lnTo>
                <a:lnTo>
                  <a:pt x="2642" y="401281"/>
                </a:lnTo>
                <a:lnTo>
                  <a:pt x="0" y="450341"/>
                </a:lnTo>
                <a:lnTo>
                  <a:pt x="2642" y="499402"/>
                </a:lnTo>
                <a:lnTo>
                  <a:pt x="10387" y="546935"/>
                </a:lnTo>
                <a:lnTo>
                  <a:pt x="22958" y="592665"/>
                </a:lnTo>
                <a:lnTo>
                  <a:pt x="40082" y="636316"/>
                </a:lnTo>
                <a:lnTo>
                  <a:pt x="61484" y="677615"/>
                </a:lnTo>
                <a:lnTo>
                  <a:pt x="86889" y="716286"/>
                </a:lnTo>
                <a:lnTo>
                  <a:pt x="116023" y="752053"/>
                </a:lnTo>
                <a:lnTo>
                  <a:pt x="148610" y="784643"/>
                </a:lnTo>
                <a:lnTo>
                  <a:pt x="184375" y="813779"/>
                </a:lnTo>
                <a:lnTo>
                  <a:pt x="223045" y="839187"/>
                </a:lnTo>
                <a:lnTo>
                  <a:pt x="264345" y="860593"/>
                </a:lnTo>
                <a:lnTo>
                  <a:pt x="307999" y="877720"/>
                </a:lnTo>
                <a:lnTo>
                  <a:pt x="353733" y="890294"/>
                </a:lnTo>
                <a:lnTo>
                  <a:pt x="401272" y="898040"/>
                </a:lnTo>
                <a:lnTo>
                  <a:pt x="450341" y="900684"/>
                </a:lnTo>
                <a:lnTo>
                  <a:pt x="499411" y="898040"/>
                </a:lnTo>
                <a:lnTo>
                  <a:pt x="546950" y="890294"/>
                </a:lnTo>
                <a:lnTo>
                  <a:pt x="592684" y="877720"/>
                </a:lnTo>
                <a:lnTo>
                  <a:pt x="636338" y="860593"/>
                </a:lnTo>
                <a:lnTo>
                  <a:pt x="677638" y="839187"/>
                </a:lnTo>
                <a:lnTo>
                  <a:pt x="716308" y="813779"/>
                </a:lnTo>
                <a:lnTo>
                  <a:pt x="752073" y="784643"/>
                </a:lnTo>
                <a:lnTo>
                  <a:pt x="784660" y="752053"/>
                </a:lnTo>
                <a:lnTo>
                  <a:pt x="813794" y="716286"/>
                </a:lnTo>
                <a:lnTo>
                  <a:pt x="839199" y="677615"/>
                </a:lnTo>
                <a:lnTo>
                  <a:pt x="860601" y="636316"/>
                </a:lnTo>
                <a:lnTo>
                  <a:pt x="877725" y="592665"/>
                </a:lnTo>
                <a:lnTo>
                  <a:pt x="890296" y="546935"/>
                </a:lnTo>
                <a:lnTo>
                  <a:pt x="898041" y="499402"/>
                </a:lnTo>
                <a:lnTo>
                  <a:pt x="900684" y="450341"/>
                </a:lnTo>
                <a:lnTo>
                  <a:pt x="898041" y="401281"/>
                </a:lnTo>
                <a:lnTo>
                  <a:pt x="890296" y="353748"/>
                </a:lnTo>
                <a:lnTo>
                  <a:pt x="877725" y="308018"/>
                </a:lnTo>
                <a:lnTo>
                  <a:pt x="860601" y="264367"/>
                </a:lnTo>
                <a:lnTo>
                  <a:pt x="839199" y="223068"/>
                </a:lnTo>
                <a:lnTo>
                  <a:pt x="813794" y="184397"/>
                </a:lnTo>
                <a:lnTo>
                  <a:pt x="784660" y="148630"/>
                </a:lnTo>
                <a:lnTo>
                  <a:pt x="752073" y="116040"/>
                </a:lnTo>
                <a:lnTo>
                  <a:pt x="716308" y="86904"/>
                </a:lnTo>
                <a:lnTo>
                  <a:pt x="677638" y="61496"/>
                </a:lnTo>
                <a:lnTo>
                  <a:pt x="636338" y="40090"/>
                </a:lnTo>
                <a:lnTo>
                  <a:pt x="592684" y="22963"/>
                </a:lnTo>
                <a:lnTo>
                  <a:pt x="546950" y="10389"/>
                </a:lnTo>
                <a:lnTo>
                  <a:pt x="499411" y="2643"/>
                </a:lnTo>
                <a:lnTo>
                  <a:pt x="450341" y="0"/>
                </a:lnTo>
                <a:close/>
              </a:path>
            </a:pathLst>
          </a:custGeom>
          <a:solidFill>
            <a:srgbClr val="FFFFFF"/>
          </a:solidFill>
        </p:spPr>
        <p:txBody>
          <a:bodyPr wrap="square" lIns="0" tIns="0" rIns="0" bIns="0" rtlCol="0"/>
          <a:lstStyle/>
          <a:p>
            <a:endParaRPr/>
          </a:p>
        </p:txBody>
      </p:sp>
      <p:sp>
        <p:nvSpPr>
          <p:cNvPr id="6" name="object 6"/>
          <p:cNvSpPr/>
          <p:nvPr/>
        </p:nvSpPr>
        <p:spPr>
          <a:xfrm>
            <a:off x="1524001" y="2813231"/>
            <a:ext cx="2462783" cy="3555565"/>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2882266" y="1576103"/>
            <a:ext cx="7059930" cy="3440044"/>
          </a:xfrm>
          <a:prstGeom prst="rect">
            <a:avLst/>
          </a:prstGeom>
        </p:spPr>
        <p:txBody>
          <a:bodyPr vert="horz" wrap="square" lIns="0" tIns="48895" rIns="0" bIns="0" rtlCol="0">
            <a:spAutoFit/>
          </a:bodyPr>
          <a:lstStyle/>
          <a:p>
            <a:pPr marL="350520" indent="-338455">
              <a:spcBef>
                <a:spcPts val="385"/>
              </a:spcBef>
              <a:buFont typeface="Arial"/>
              <a:buChar char="•"/>
              <a:tabLst>
                <a:tab pos="350520" algn="l"/>
                <a:tab pos="351155" algn="l"/>
              </a:tabLst>
            </a:pPr>
            <a:r>
              <a:rPr lang="en-US" sz="2800" b="1" i="1" spc="-5" dirty="0">
                <a:cs typeface="Arial"/>
              </a:rPr>
              <a:t>Ethics</a:t>
            </a:r>
            <a:r>
              <a:rPr lang="en-US" sz="2800" b="1" i="1" spc="10" dirty="0">
                <a:cs typeface="Arial"/>
              </a:rPr>
              <a:t> </a:t>
            </a:r>
            <a:r>
              <a:rPr lang="en-US" sz="2800" dirty="0">
                <a:cs typeface="Arial"/>
              </a:rPr>
              <a:t>–</a:t>
            </a:r>
            <a:r>
              <a:rPr lang="en-US" sz="2800" spc="-5" dirty="0">
                <a:cs typeface="Arial"/>
              </a:rPr>
              <a:t> the principles and standards</a:t>
            </a:r>
            <a:r>
              <a:rPr lang="en-US" sz="2800" spc="15" dirty="0">
                <a:cs typeface="Arial"/>
              </a:rPr>
              <a:t> </a:t>
            </a:r>
            <a:r>
              <a:rPr lang="en-US" sz="2800" spc="-5" dirty="0">
                <a:cs typeface="Arial"/>
              </a:rPr>
              <a:t>that</a:t>
            </a:r>
            <a:r>
              <a:rPr lang="en-US" sz="2800" spc="5" dirty="0">
                <a:cs typeface="Arial"/>
              </a:rPr>
              <a:t> </a:t>
            </a:r>
            <a:r>
              <a:rPr lang="en-US" sz="2800" spc="-10" dirty="0">
                <a:cs typeface="Arial"/>
              </a:rPr>
              <a:t>guide </a:t>
            </a:r>
            <a:r>
              <a:rPr lang="en-US" sz="2800" spc="-5" dirty="0">
                <a:cs typeface="Arial"/>
              </a:rPr>
              <a:t>our</a:t>
            </a:r>
            <a:r>
              <a:rPr lang="en-US" sz="2800" spc="-85" dirty="0">
                <a:cs typeface="Arial"/>
              </a:rPr>
              <a:t> </a:t>
            </a:r>
            <a:r>
              <a:rPr lang="en-US" sz="2800" spc="-5" dirty="0">
                <a:cs typeface="Arial"/>
              </a:rPr>
              <a:t>behavior toward other</a:t>
            </a:r>
            <a:r>
              <a:rPr lang="en-US" sz="2800" spc="-15" dirty="0">
                <a:cs typeface="Arial"/>
              </a:rPr>
              <a:t> </a:t>
            </a:r>
            <a:r>
              <a:rPr lang="en-US" sz="2800" spc="-5" dirty="0">
                <a:cs typeface="Arial"/>
              </a:rPr>
              <a:t>people.</a:t>
            </a:r>
            <a:endParaRPr lang="en-US" sz="2800" spc="-15" dirty="0">
              <a:cs typeface="Calibri"/>
            </a:endParaRPr>
          </a:p>
          <a:p>
            <a:pPr marL="350520" indent="-338455">
              <a:spcBef>
                <a:spcPts val="385"/>
              </a:spcBef>
              <a:buFont typeface="Arial"/>
              <a:buChar char="•"/>
              <a:tabLst>
                <a:tab pos="350520" algn="l"/>
                <a:tab pos="351155" algn="l"/>
              </a:tabLst>
            </a:pPr>
            <a:r>
              <a:rPr sz="2800" spc="-15" dirty="0">
                <a:cs typeface="Calibri"/>
              </a:rPr>
              <a:t>Standards </a:t>
            </a:r>
            <a:r>
              <a:rPr sz="2800" spc="-25" dirty="0">
                <a:cs typeface="Calibri"/>
              </a:rPr>
              <a:t>for </a:t>
            </a:r>
            <a:r>
              <a:rPr sz="2800" spc="-10" dirty="0">
                <a:cs typeface="Calibri"/>
              </a:rPr>
              <a:t>right </a:t>
            </a:r>
            <a:r>
              <a:rPr sz="2800" spc="-5" dirty="0">
                <a:cs typeface="Calibri"/>
              </a:rPr>
              <a:t>and</a:t>
            </a:r>
            <a:r>
              <a:rPr sz="2800" spc="75" dirty="0">
                <a:cs typeface="Calibri"/>
              </a:rPr>
              <a:t> </a:t>
            </a:r>
            <a:r>
              <a:rPr sz="2800" spc="-15" dirty="0">
                <a:cs typeface="Calibri"/>
              </a:rPr>
              <a:t>wrong</a:t>
            </a:r>
            <a:endParaRPr sz="2800" dirty="0">
              <a:cs typeface="Calibri"/>
            </a:endParaRPr>
          </a:p>
          <a:p>
            <a:pPr marL="705485" lvl="1" indent="-236854">
              <a:spcBef>
                <a:spcPts val="245"/>
              </a:spcBef>
              <a:buChar char="‐"/>
              <a:tabLst>
                <a:tab pos="705485" algn="l"/>
                <a:tab pos="706120" algn="l"/>
              </a:tabLst>
            </a:pPr>
            <a:r>
              <a:rPr sz="2400" spc="-10" dirty="0">
                <a:cs typeface="Calibri"/>
              </a:rPr>
              <a:t>What </a:t>
            </a:r>
            <a:r>
              <a:rPr sz="2400" spc="-15" dirty="0">
                <a:cs typeface="Calibri"/>
              </a:rPr>
              <a:t>we </a:t>
            </a:r>
            <a:r>
              <a:rPr sz="2400" spc="-5" dirty="0">
                <a:cs typeface="Calibri"/>
              </a:rPr>
              <a:t>should do </a:t>
            </a:r>
            <a:r>
              <a:rPr sz="2400" dirty="0">
                <a:cs typeface="Calibri"/>
              </a:rPr>
              <a:t>in </a:t>
            </a:r>
            <a:r>
              <a:rPr sz="2400" spc="-20" dirty="0">
                <a:cs typeface="Calibri"/>
              </a:rPr>
              <a:t>different</a:t>
            </a:r>
            <a:r>
              <a:rPr sz="2400" spc="15" dirty="0">
                <a:cs typeface="Calibri"/>
              </a:rPr>
              <a:t> </a:t>
            </a:r>
            <a:r>
              <a:rPr sz="2400" spc="-5" dirty="0">
                <a:cs typeface="Calibri"/>
              </a:rPr>
              <a:t>situations</a:t>
            </a:r>
            <a:endParaRPr sz="2400" dirty="0">
              <a:cs typeface="Calibri"/>
            </a:endParaRPr>
          </a:p>
          <a:p>
            <a:pPr marL="705485" lvl="1" indent="-236854">
              <a:spcBef>
                <a:spcPts val="219"/>
              </a:spcBef>
              <a:buChar char="‐"/>
              <a:tabLst>
                <a:tab pos="705485" algn="l"/>
                <a:tab pos="706120" algn="l"/>
              </a:tabLst>
            </a:pPr>
            <a:r>
              <a:rPr sz="2400" spc="-5" dirty="0">
                <a:cs typeface="Calibri"/>
              </a:rPr>
              <a:t>Can be both </a:t>
            </a:r>
            <a:r>
              <a:rPr sz="2400" spc="-10" dirty="0">
                <a:cs typeface="Calibri"/>
              </a:rPr>
              <a:t>written </a:t>
            </a:r>
            <a:r>
              <a:rPr sz="2400" dirty="0">
                <a:cs typeface="Calibri"/>
              </a:rPr>
              <a:t>and</a:t>
            </a:r>
            <a:r>
              <a:rPr sz="2400" spc="-30" dirty="0">
                <a:cs typeface="Calibri"/>
              </a:rPr>
              <a:t> </a:t>
            </a:r>
            <a:r>
              <a:rPr sz="2400" spc="-10" dirty="0">
                <a:cs typeface="Calibri"/>
              </a:rPr>
              <a:t>unwritten</a:t>
            </a:r>
            <a:endParaRPr sz="2400" dirty="0">
              <a:cs typeface="Calibri"/>
            </a:endParaRPr>
          </a:p>
          <a:p>
            <a:pPr marL="1155065" lvl="2" indent="-229235">
              <a:lnSpc>
                <a:spcPts val="2280"/>
              </a:lnSpc>
              <a:spcBef>
                <a:spcPts val="280"/>
              </a:spcBef>
              <a:buFont typeface="Arial"/>
              <a:buChar char="•"/>
              <a:tabLst>
                <a:tab pos="1155065" algn="l"/>
                <a:tab pos="1155700" algn="l"/>
              </a:tabLst>
            </a:pPr>
            <a:r>
              <a:rPr sz="2000" spc="-15" dirty="0">
                <a:cs typeface="Calibri"/>
              </a:rPr>
              <a:t>Written: </a:t>
            </a:r>
            <a:r>
              <a:rPr sz="2000" spc="-10" dirty="0">
                <a:cs typeface="Calibri"/>
              </a:rPr>
              <a:t>company </a:t>
            </a:r>
            <a:r>
              <a:rPr sz="2000" spc="-5" dirty="0">
                <a:cs typeface="Calibri"/>
              </a:rPr>
              <a:t>mission </a:t>
            </a:r>
            <a:r>
              <a:rPr sz="2000" spc="-15" dirty="0">
                <a:cs typeface="Calibri"/>
              </a:rPr>
              <a:t>statements, </a:t>
            </a:r>
            <a:r>
              <a:rPr sz="2000" spc="-5" dirty="0">
                <a:cs typeface="Calibri"/>
              </a:rPr>
              <a:t>school policies</a:t>
            </a:r>
            <a:r>
              <a:rPr sz="2000" spc="105" dirty="0">
                <a:cs typeface="Calibri"/>
              </a:rPr>
              <a:t> </a:t>
            </a:r>
            <a:r>
              <a:rPr sz="2000" spc="-5" dirty="0">
                <a:cs typeface="Calibri"/>
              </a:rPr>
              <a:t>on</a:t>
            </a:r>
            <a:endParaRPr sz="2000" dirty="0">
              <a:cs typeface="Calibri"/>
            </a:endParaRPr>
          </a:p>
          <a:p>
            <a:pPr marL="1155065">
              <a:lnSpc>
                <a:spcPts val="2280"/>
              </a:lnSpc>
            </a:pPr>
            <a:r>
              <a:rPr sz="2000" dirty="0">
                <a:cs typeface="Calibri"/>
              </a:rPr>
              <a:t>academic</a:t>
            </a:r>
            <a:r>
              <a:rPr sz="2000" spc="-5" dirty="0">
                <a:cs typeface="Calibri"/>
              </a:rPr>
              <a:t> dishonesty</a:t>
            </a:r>
            <a:endParaRPr sz="2000" dirty="0">
              <a:cs typeface="Calibri"/>
            </a:endParaRPr>
          </a:p>
          <a:p>
            <a:pPr marL="1155065" marR="5080" lvl="2" indent="-228600">
              <a:lnSpc>
                <a:spcPts val="2160"/>
              </a:lnSpc>
              <a:spcBef>
                <a:spcPts val="535"/>
              </a:spcBef>
              <a:buFont typeface="Arial"/>
              <a:buChar char="•"/>
              <a:tabLst>
                <a:tab pos="1155065" algn="l"/>
                <a:tab pos="1155700" algn="l"/>
              </a:tabLst>
            </a:pPr>
            <a:r>
              <a:rPr sz="2000" spc="-10" dirty="0">
                <a:cs typeface="Calibri"/>
              </a:rPr>
              <a:t>Unwritten: </a:t>
            </a:r>
            <a:r>
              <a:rPr sz="2000" dirty="0">
                <a:cs typeface="Calibri"/>
              </a:rPr>
              <a:t>don’t </a:t>
            </a:r>
            <a:r>
              <a:rPr sz="2000" spc="-5" dirty="0">
                <a:cs typeface="Calibri"/>
              </a:rPr>
              <a:t>“cut” </a:t>
            </a:r>
            <a:r>
              <a:rPr sz="2000" dirty="0">
                <a:cs typeface="Calibri"/>
              </a:rPr>
              <a:t>in a line, opening </a:t>
            </a:r>
            <a:r>
              <a:rPr sz="2000" spc="-10" dirty="0">
                <a:cs typeface="Calibri"/>
              </a:rPr>
              <a:t>doors </a:t>
            </a:r>
            <a:r>
              <a:rPr sz="2000" spc="-5" dirty="0">
                <a:cs typeface="Calibri"/>
              </a:rPr>
              <a:t>or holding  </a:t>
            </a:r>
            <a:r>
              <a:rPr sz="2000" spc="-20" dirty="0">
                <a:cs typeface="Calibri"/>
              </a:rPr>
              <a:t>elevators </a:t>
            </a:r>
            <a:r>
              <a:rPr sz="2000" spc="-15" dirty="0">
                <a:cs typeface="Calibri"/>
              </a:rPr>
              <a:t>for</a:t>
            </a:r>
            <a:r>
              <a:rPr sz="2000" spc="20" dirty="0">
                <a:cs typeface="Calibri"/>
              </a:rPr>
              <a:t> </a:t>
            </a:r>
            <a:r>
              <a:rPr sz="2000" spc="-5" dirty="0">
                <a:cs typeface="Calibri"/>
              </a:rPr>
              <a:t>people</a:t>
            </a:r>
            <a:endParaRPr sz="2000" dirty="0">
              <a:cs typeface="Calibri"/>
            </a:endParaRPr>
          </a:p>
        </p:txBody>
      </p:sp>
      <p:sp>
        <p:nvSpPr>
          <p:cNvPr id="8" name="object 8"/>
          <p:cNvSpPr txBox="1">
            <a:spLocks noGrp="1"/>
          </p:cNvSpPr>
          <p:nvPr>
            <p:ph type="title"/>
          </p:nvPr>
        </p:nvSpPr>
        <p:spPr>
          <a:xfrm>
            <a:off x="844063" y="172874"/>
            <a:ext cx="4713860" cy="689932"/>
          </a:xfrm>
          <a:prstGeom prst="rect">
            <a:avLst/>
          </a:prstGeom>
        </p:spPr>
        <p:txBody>
          <a:bodyPr vert="horz" wrap="square" lIns="0" tIns="12700" rIns="0" bIns="0" rtlCol="0" anchor="ctr">
            <a:spAutoFit/>
          </a:bodyPr>
          <a:lstStyle/>
          <a:p>
            <a:pPr marL="12700">
              <a:lnSpc>
                <a:spcPct val="100000"/>
              </a:lnSpc>
              <a:spcBef>
                <a:spcPts val="100"/>
              </a:spcBef>
            </a:pPr>
            <a:r>
              <a:rPr spc="-15" dirty="0">
                <a:cs typeface="Calibri Light"/>
              </a:rPr>
              <a:t>What </a:t>
            </a:r>
            <a:r>
              <a:rPr b="0" dirty="0">
                <a:cs typeface="Calibri Light"/>
              </a:rPr>
              <a:t>is</a:t>
            </a:r>
            <a:r>
              <a:rPr spc="-50" dirty="0">
                <a:cs typeface="Calibri Light"/>
              </a:rPr>
              <a:t> </a:t>
            </a:r>
            <a:r>
              <a:rPr spc="-5" dirty="0">
                <a:cs typeface="Calibri Light"/>
              </a:rPr>
              <a:t>Ethics?</a:t>
            </a:r>
          </a:p>
        </p:txBody>
      </p:sp>
    </p:spTree>
    <p:extLst>
      <p:ext uri="{BB962C8B-B14F-4D97-AF65-F5344CB8AC3E}">
        <p14:creationId xmlns:p14="http://schemas.microsoft.com/office/powerpoint/2010/main" val="6722867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44063" y="1495767"/>
            <a:ext cx="8087995" cy="4312784"/>
          </a:xfrm>
          <a:prstGeom prst="rect">
            <a:avLst/>
          </a:prstGeom>
        </p:spPr>
        <p:txBody>
          <a:bodyPr vert="horz" wrap="square" lIns="0" tIns="100965" rIns="0" bIns="0" rtlCol="0">
            <a:spAutoFit/>
          </a:bodyPr>
          <a:lstStyle/>
          <a:p>
            <a:pPr marL="353060" marR="6350" indent="-340360">
              <a:lnSpc>
                <a:spcPts val="3629"/>
              </a:lnSpc>
              <a:spcBef>
                <a:spcPts val="795"/>
              </a:spcBef>
              <a:buChar char="•"/>
              <a:tabLst>
                <a:tab pos="353060" algn="l"/>
              </a:tabLst>
            </a:pPr>
            <a:r>
              <a:rPr sz="2800" spc="-5" dirty="0">
                <a:cs typeface="Arial"/>
              </a:rPr>
              <a:t>Category </a:t>
            </a:r>
            <a:r>
              <a:rPr sz="2800" dirty="0">
                <a:cs typeface="Arial"/>
              </a:rPr>
              <a:t>of </a:t>
            </a:r>
            <a:r>
              <a:rPr sz="2800" spc="-5" dirty="0">
                <a:cs typeface="Arial"/>
              </a:rPr>
              <a:t>professional ethics similar  to medical, accounting, legal</a:t>
            </a:r>
            <a:r>
              <a:rPr sz="2800" spc="-45" dirty="0">
                <a:cs typeface="Arial"/>
              </a:rPr>
              <a:t> </a:t>
            </a:r>
            <a:r>
              <a:rPr sz="2800" spc="-5" dirty="0">
                <a:cs typeface="Arial"/>
              </a:rPr>
              <a:t>ethics</a:t>
            </a:r>
            <a:endParaRPr sz="2800" dirty="0">
              <a:cs typeface="Arial"/>
            </a:endParaRPr>
          </a:p>
          <a:p>
            <a:pPr marL="353060" marR="5080" indent="-340360">
              <a:lnSpc>
                <a:spcPts val="3629"/>
              </a:lnSpc>
              <a:spcBef>
                <a:spcPts val="900"/>
              </a:spcBef>
              <a:buChar char="•"/>
              <a:tabLst>
                <a:tab pos="353060" algn="l"/>
              </a:tabLst>
            </a:pPr>
            <a:r>
              <a:rPr sz="2800" spc="-10" dirty="0">
                <a:cs typeface="Arial"/>
              </a:rPr>
              <a:t>For </a:t>
            </a:r>
            <a:r>
              <a:rPr sz="2800" spc="-5" dirty="0">
                <a:cs typeface="Arial"/>
              </a:rPr>
              <a:t>computer professionals </a:t>
            </a:r>
            <a:r>
              <a:rPr sz="2800" dirty="0">
                <a:cs typeface="Arial"/>
              </a:rPr>
              <a:t>&amp; </a:t>
            </a:r>
            <a:r>
              <a:rPr sz="2800" spc="-10" dirty="0">
                <a:cs typeface="Arial"/>
              </a:rPr>
              <a:t>those  </a:t>
            </a:r>
            <a:r>
              <a:rPr sz="2800" spc="-5" dirty="0">
                <a:cs typeface="Arial"/>
              </a:rPr>
              <a:t>who select, manage or use computers  </a:t>
            </a:r>
            <a:r>
              <a:rPr sz="2800" dirty="0">
                <a:cs typeface="Arial"/>
              </a:rPr>
              <a:t>in a </a:t>
            </a:r>
            <a:r>
              <a:rPr sz="2800" spc="-5" dirty="0">
                <a:cs typeface="Arial"/>
              </a:rPr>
              <a:t>professional</a:t>
            </a:r>
            <a:r>
              <a:rPr sz="2800" spc="-25" dirty="0">
                <a:cs typeface="Arial"/>
              </a:rPr>
              <a:t> </a:t>
            </a:r>
            <a:r>
              <a:rPr sz="2800" dirty="0">
                <a:cs typeface="Arial"/>
              </a:rPr>
              <a:t>setting</a:t>
            </a:r>
          </a:p>
          <a:p>
            <a:pPr marL="353060" marR="1299210" indent="-340360">
              <a:lnSpc>
                <a:spcPts val="3629"/>
              </a:lnSpc>
              <a:spcBef>
                <a:spcPts val="890"/>
              </a:spcBef>
              <a:buChar char="•"/>
              <a:tabLst>
                <a:tab pos="353060" algn="l"/>
              </a:tabLst>
            </a:pPr>
            <a:r>
              <a:rPr sz="2800" spc="-5" dirty="0">
                <a:cs typeface="Arial"/>
              </a:rPr>
              <a:t>many people </a:t>
            </a:r>
            <a:r>
              <a:rPr sz="2800" dirty="0">
                <a:cs typeface="Arial"/>
              </a:rPr>
              <a:t>do </a:t>
            </a:r>
            <a:r>
              <a:rPr sz="2800" spc="-5" dirty="0">
                <a:cs typeface="Arial"/>
              </a:rPr>
              <a:t>not understand  technology</a:t>
            </a:r>
            <a:r>
              <a:rPr sz="2800" spc="-30" dirty="0">
                <a:cs typeface="Arial"/>
              </a:rPr>
              <a:t> </a:t>
            </a:r>
            <a:r>
              <a:rPr sz="2800" spc="-10" dirty="0">
                <a:cs typeface="Arial"/>
              </a:rPr>
              <a:t>well...</a:t>
            </a:r>
            <a:endParaRPr sz="2800" dirty="0">
              <a:cs typeface="Arial"/>
            </a:endParaRPr>
          </a:p>
          <a:p>
            <a:pPr marL="753110" marR="22225" indent="-283210">
              <a:lnSpc>
                <a:spcPct val="84000"/>
              </a:lnSpc>
              <a:spcBef>
                <a:spcPts val="790"/>
              </a:spcBef>
            </a:pPr>
            <a:r>
              <a:rPr sz="4000" baseline="2604" dirty="0">
                <a:cs typeface="Arial"/>
              </a:rPr>
              <a:t>– </a:t>
            </a:r>
            <a:r>
              <a:rPr sz="2400" dirty="0">
                <a:cs typeface="Arial"/>
              </a:rPr>
              <a:t>Concerns </a:t>
            </a:r>
            <a:r>
              <a:rPr sz="2400" spc="-5" dirty="0">
                <a:cs typeface="Arial"/>
              </a:rPr>
              <a:t>relationships </a:t>
            </a:r>
            <a:r>
              <a:rPr sz="2400" dirty="0">
                <a:cs typeface="Arial"/>
              </a:rPr>
              <a:t>&amp;</a:t>
            </a:r>
            <a:r>
              <a:rPr sz="2400" spc="-405" dirty="0">
                <a:cs typeface="Arial"/>
              </a:rPr>
              <a:t> </a:t>
            </a:r>
            <a:r>
              <a:rPr sz="2400" spc="-5" dirty="0">
                <a:cs typeface="Arial"/>
              </a:rPr>
              <a:t>responsibilities  towards </a:t>
            </a:r>
            <a:r>
              <a:rPr sz="2400" dirty="0">
                <a:cs typeface="Arial"/>
              </a:rPr>
              <a:t>customers, </a:t>
            </a:r>
            <a:r>
              <a:rPr sz="2400" spc="-5" dirty="0">
                <a:cs typeface="Arial"/>
              </a:rPr>
              <a:t>clients, </a:t>
            </a:r>
            <a:r>
              <a:rPr sz="2400" dirty="0">
                <a:cs typeface="Arial"/>
              </a:rPr>
              <a:t>coworkers,  users, people </a:t>
            </a:r>
            <a:r>
              <a:rPr sz="2400" spc="-5" dirty="0">
                <a:cs typeface="Arial"/>
              </a:rPr>
              <a:t>affected by </a:t>
            </a:r>
            <a:r>
              <a:rPr sz="2400" dirty="0">
                <a:cs typeface="Arial"/>
              </a:rPr>
              <a:t>computers,</a:t>
            </a:r>
            <a:r>
              <a:rPr sz="2400" spc="-30" dirty="0">
                <a:cs typeface="Arial"/>
              </a:rPr>
              <a:t> </a:t>
            </a:r>
            <a:r>
              <a:rPr sz="2400" spc="-10" dirty="0">
                <a:cs typeface="Arial"/>
              </a:rPr>
              <a:t>...</a:t>
            </a:r>
            <a:endParaRPr sz="2400" dirty="0">
              <a:cs typeface="Arial"/>
            </a:endParaRPr>
          </a:p>
        </p:txBody>
      </p:sp>
      <p:sp>
        <p:nvSpPr>
          <p:cNvPr id="9" name="object 8">
            <a:extLst>
              <a:ext uri="{FF2B5EF4-FFF2-40B4-BE49-F238E27FC236}">
                <a16:creationId xmlns:a16="http://schemas.microsoft.com/office/drawing/2014/main" id="{DFF7CB17-4D8D-0149-8A75-511C8116B2CE}"/>
              </a:ext>
            </a:extLst>
          </p:cNvPr>
          <p:cNvSpPr txBox="1">
            <a:spLocks/>
          </p:cNvSpPr>
          <p:nvPr/>
        </p:nvSpPr>
        <p:spPr>
          <a:xfrm>
            <a:off x="844063" y="172874"/>
            <a:ext cx="4713860" cy="68993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n-US" spc="-15" dirty="0">
                <a:cs typeface="Calibri Light"/>
              </a:rPr>
              <a:t>Computer Ethics</a:t>
            </a:r>
            <a:endParaRPr lang="en-US" spc="-5" dirty="0">
              <a:cs typeface="Calibri Light"/>
            </a:endParaRPr>
          </a:p>
        </p:txBody>
      </p:sp>
    </p:spTree>
    <p:extLst>
      <p:ext uri="{BB962C8B-B14F-4D97-AF65-F5344CB8AC3E}">
        <p14:creationId xmlns:p14="http://schemas.microsoft.com/office/powerpoint/2010/main" val="2864222368"/>
      </p:ext>
    </p:extLst>
  </p:cSld>
  <p:clrMapOvr>
    <a:masterClrMapping/>
  </p:clrMapOvr>
  <p:transition>
    <p:dissolv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524000" y="1190245"/>
            <a:ext cx="9144000" cy="58419"/>
          </a:xfrm>
          <a:custGeom>
            <a:avLst/>
            <a:gdLst/>
            <a:ahLst/>
            <a:cxnLst/>
            <a:rect l="l" t="t" r="r" b="b"/>
            <a:pathLst>
              <a:path w="9144000" h="58419">
                <a:moveTo>
                  <a:pt x="0" y="57911"/>
                </a:moveTo>
                <a:lnTo>
                  <a:pt x="9144000" y="57911"/>
                </a:lnTo>
                <a:lnTo>
                  <a:pt x="9144000" y="0"/>
                </a:lnTo>
                <a:lnTo>
                  <a:pt x="0" y="0"/>
                </a:lnTo>
                <a:lnTo>
                  <a:pt x="0" y="57911"/>
                </a:lnTo>
                <a:close/>
              </a:path>
            </a:pathLst>
          </a:custGeom>
          <a:solidFill>
            <a:srgbClr val="FFFFFF"/>
          </a:solidFill>
        </p:spPr>
        <p:txBody>
          <a:bodyPr wrap="square" lIns="0" tIns="0" rIns="0" bIns="0" rtlCol="0"/>
          <a:lstStyle/>
          <a:p>
            <a:endParaRPr/>
          </a:p>
        </p:txBody>
      </p:sp>
      <p:sp>
        <p:nvSpPr>
          <p:cNvPr id="6" name="object 6"/>
          <p:cNvSpPr txBox="1"/>
          <p:nvPr/>
        </p:nvSpPr>
        <p:spPr>
          <a:xfrm>
            <a:off x="2517445" y="1554441"/>
            <a:ext cx="2530475" cy="3133550"/>
          </a:xfrm>
          <a:prstGeom prst="rect">
            <a:avLst/>
          </a:prstGeom>
        </p:spPr>
        <p:txBody>
          <a:bodyPr vert="horz" wrap="square" lIns="0" tIns="98425" rIns="0" bIns="0" rtlCol="0">
            <a:spAutoFit/>
          </a:bodyPr>
          <a:lstStyle/>
          <a:p>
            <a:pPr marL="350520" indent="-338455">
              <a:spcBef>
                <a:spcPts val="775"/>
              </a:spcBef>
              <a:buFont typeface="Arial"/>
              <a:buChar char="•"/>
              <a:tabLst>
                <a:tab pos="350520" algn="l"/>
                <a:tab pos="351155" algn="l"/>
              </a:tabLst>
            </a:pPr>
            <a:r>
              <a:rPr sz="2800" spc="-15" dirty="0">
                <a:latin typeface="Calibri"/>
                <a:cs typeface="Calibri"/>
              </a:rPr>
              <a:t>Laws</a:t>
            </a:r>
            <a:endParaRPr sz="2800">
              <a:latin typeface="Calibri"/>
              <a:cs typeface="Calibri"/>
            </a:endParaRPr>
          </a:p>
          <a:p>
            <a:pPr marL="350520" indent="-338455">
              <a:spcBef>
                <a:spcPts val="675"/>
              </a:spcBef>
              <a:buFont typeface="Arial"/>
              <a:buChar char="•"/>
              <a:tabLst>
                <a:tab pos="350520" algn="l"/>
                <a:tab pos="351155" algn="l"/>
              </a:tabLst>
            </a:pPr>
            <a:r>
              <a:rPr sz="2800" spc="-15" dirty="0">
                <a:latin typeface="Calibri"/>
                <a:cs typeface="Calibri"/>
              </a:rPr>
              <a:t>Feelings</a:t>
            </a:r>
            <a:endParaRPr sz="2800">
              <a:latin typeface="Calibri"/>
              <a:cs typeface="Calibri"/>
            </a:endParaRPr>
          </a:p>
          <a:p>
            <a:pPr marL="350520" indent="-338455">
              <a:spcBef>
                <a:spcPts val="660"/>
              </a:spcBef>
              <a:buFont typeface="Arial"/>
              <a:buChar char="•"/>
              <a:tabLst>
                <a:tab pos="350520" algn="l"/>
                <a:tab pos="351155" algn="l"/>
              </a:tabLst>
            </a:pPr>
            <a:r>
              <a:rPr sz="2800" spc="-15" dirty="0">
                <a:latin typeface="Calibri"/>
                <a:cs typeface="Calibri"/>
              </a:rPr>
              <a:t>Societal</a:t>
            </a:r>
            <a:r>
              <a:rPr sz="2800" spc="-45" dirty="0">
                <a:latin typeface="Calibri"/>
                <a:cs typeface="Calibri"/>
              </a:rPr>
              <a:t> </a:t>
            </a:r>
            <a:r>
              <a:rPr sz="2800" spc="-5" dirty="0">
                <a:latin typeface="Calibri"/>
                <a:cs typeface="Calibri"/>
              </a:rPr>
              <a:t>Norms</a:t>
            </a:r>
            <a:endParaRPr sz="2800">
              <a:latin typeface="Calibri"/>
              <a:cs typeface="Calibri"/>
            </a:endParaRPr>
          </a:p>
          <a:p>
            <a:pPr marL="350520" indent="-338455">
              <a:spcBef>
                <a:spcPts val="660"/>
              </a:spcBef>
              <a:buFont typeface="Arial"/>
              <a:buChar char="•"/>
              <a:tabLst>
                <a:tab pos="350520" algn="l"/>
                <a:tab pos="351155" algn="l"/>
              </a:tabLst>
            </a:pPr>
            <a:r>
              <a:rPr sz="2800" spc="-15" dirty="0">
                <a:latin typeface="Calibri"/>
                <a:cs typeface="Calibri"/>
              </a:rPr>
              <a:t>Religion</a:t>
            </a:r>
            <a:endParaRPr sz="2800">
              <a:latin typeface="Calibri"/>
              <a:cs typeface="Calibri"/>
            </a:endParaRPr>
          </a:p>
          <a:p>
            <a:pPr marL="350520" indent="-338455">
              <a:spcBef>
                <a:spcPts val="675"/>
              </a:spcBef>
              <a:buFont typeface="Arial"/>
              <a:buChar char="•"/>
              <a:tabLst>
                <a:tab pos="350520" algn="l"/>
                <a:tab pos="351155" algn="l"/>
              </a:tabLst>
            </a:pPr>
            <a:r>
              <a:rPr sz="2800" spc="-15" dirty="0">
                <a:latin typeface="Calibri"/>
                <a:cs typeface="Calibri"/>
              </a:rPr>
              <a:t>Philosophy</a:t>
            </a:r>
            <a:endParaRPr sz="2800">
              <a:latin typeface="Calibri"/>
              <a:cs typeface="Calibri"/>
            </a:endParaRPr>
          </a:p>
          <a:p>
            <a:pPr marL="350520" indent="-338455">
              <a:spcBef>
                <a:spcPts val="660"/>
              </a:spcBef>
              <a:buFont typeface="Arial"/>
              <a:buChar char="•"/>
              <a:tabLst>
                <a:tab pos="350520" algn="l"/>
                <a:tab pos="351155" algn="l"/>
              </a:tabLst>
            </a:pPr>
            <a:r>
              <a:rPr sz="2800" spc="-20" dirty="0">
                <a:latin typeface="Calibri"/>
                <a:cs typeface="Calibri"/>
              </a:rPr>
              <a:t>Family</a:t>
            </a:r>
            <a:endParaRPr sz="2800">
              <a:latin typeface="Calibri"/>
              <a:cs typeface="Calibri"/>
            </a:endParaRPr>
          </a:p>
        </p:txBody>
      </p:sp>
      <p:sp>
        <p:nvSpPr>
          <p:cNvPr id="7" name="object 7"/>
          <p:cNvSpPr txBox="1">
            <a:spLocks noGrp="1"/>
          </p:cNvSpPr>
          <p:nvPr>
            <p:ph type="title"/>
          </p:nvPr>
        </p:nvSpPr>
        <p:spPr>
          <a:xfrm>
            <a:off x="867509" y="152365"/>
            <a:ext cx="5527832" cy="689932"/>
          </a:xfrm>
          <a:prstGeom prst="rect">
            <a:avLst/>
          </a:prstGeom>
        </p:spPr>
        <p:txBody>
          <a:bodyPr vert="horz" wrap="square" lIns="0" tIns="12700" rIns="0" bIns="0" rtlCol="0" anchor="ctr">
            <a:spAutoFit/>
          </a:bodyPr>
          <a:lstStyle/>
          <a:p>
            <a:pPr marL="12700">
              <a:lnSpc>
                <a:spcPct val="100000"/>
              </a:lnSpc>
              <a:spcBef>
                <a:spcPts val="100"/>
              </a:spcBef>
            </a:pPr>
            <a:r>
              <a:rPr spc="-10" dirty="0">
                <a:latin typeface="Calibri Light"/>
                <a:cs typeface="Calibri Light"/>
              </a:rPr>
              <a:t>Sources </a:t>
            </a:r>
            <a:r>
              <a:rPr spc="-5" dirty="0">
                <a:latin typeface="Calibri Light"/>
                <a:cs typeface="Calibri Light"/>
              </a:rPr>
              <a:t>of</a:t>
            </a:r>
            <a:r>
              <a:rPr spc="-100" dirty="0">
                <a:latin typeface="Calibri Light"/>
                <a:cs typeface="Calibri Light"/>
              </a:rPr>
              <a:t> </a:t>
            </a:r>
            <a:r>
              <a:rPr spc="-5" dirty="0">
                <a:latin typeface="Calibri Light"/>
                <a:cs typeface="Calibri Light"/>
              </a:rPr>
              <a:t>Ethics</a:t>
            </a:r>
          </a:p>
        </p:txBody>
      </p:sp>
      <p:sp>
        <p:nvSpPr>
          <p:cNvPr id="8" name="object 8"/>
          <p:cNvSpPr/>
          <p:nvPr/>
        </p:nvSpPr>
        <p:spPr>
          <a:xfrm>
            <a:off x="6170613" y="1658145"/>
            <a:ext cx="1549973" cy="4839802"/>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1512437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101970" y="1811997"/>
            <a:ext cx="7620000" cy="2793072"/>
          </a:xfrm>
          <a:prstGeom prst="rect">
            <a:avLst/>
          </a:prstGeom>
        </p:spPr>
        <p:txBody>
          <a:bodyPr vert="horz" wrap="square" lIns="0" tIns="60960" rIns="0" bIns="0" rtlCol="0">
            <a:spAutoFit/>
          </a:bodyPr>
          <a:lstStyle/>
          <a:p>
            <a:pPr marL="619760" marR="59690" indent="-607060">
              <a:lnSpc>
                <a:spcPts val="4020"/>
              </a:lnSpc>
              <a:spcBef>
                <a:spcPts val="480"/>
              </a:spcBef>
              <a:buAutoNum type="arabicPeriod"/>
              <a:tabLst>
                <a:tab pos="619125" algn="l"/>
                <a:tab pos="619760" algn="l"/>
              </a:tabLst>
            </a:pPr>
            <a:r>
              <a:rPr sz="2800" spc="-5" dirty="0">
                <a:cs typeface="Arial"/>
              </a:rPr>
              <a:t>Your basic ethical structure, which  </a:t>
            </a:r>
            <a:r>
              <a:rPr sz="2800" spc="-10" dirty="0">
                <a:cs typeface="Arial"/>
              </a:rPr>
              <a:t>you </a:t>
            </a:r>
            <a:r>
              <a:rPr sz="2800" spc="-5" dirty="0">
                <a:cs typeface="Arial"/>
              </a:rPr>
              <a:t>developed </a:t>
            </a:r>
            <a:r>
              <a:rPr sz="2800" dirty="0">
                <a:cs typeface="Arial"/>
              </a:rPr>
              <a:t>as </a:t>
            </a:r>
            <a:r>
              <a:rPr sz="2800" spc="-5" dirty="0">
                <a:cs typeface="Arial"/>
              </a:rPr>
              <a:t>you grew</a:t>
            </a:r>
            <a:r>
              <a:rPr sz="2800" spc="-70" dirty="0">
                <a:cs typeface="Arial"/>
              </a:rPr>
              <a:t> </a:t>
            </a:r>
            <a:r>
              <a:rPr sz="2800" spc="-5" dirty="0">
                <a:cs typeface="Arial"/>
              </a:rPr>
              <a:t>up.</a:t>
            </a:r>
            <a:endParaRPr sz="2800" dirty="0">
              <a:cs typeface="Arial"/>
            </a:endParaRPr>
          </a:p>
          <a:p>
            <a:pPr marL="619760" marR="5080" indent="-607060">
              <a:lnSpc>
                <a:spcPct val="92900"/>
              </a:lnSpc>
              <a:spcBef>
                <a:spcPts val="825"/>
              </a:spcBef>
              <a:buAutoNum type="arabicPeriod"/>
              <a:tabLst>
                <a:tab pos="619125" algn="l"/>
                <a:tab pos="619760" algn="l"/>
              </a:tabLst>
            </a:pPr>
            <a:r>
              <a:rPr sz="2800" spc="5" dirty="0">
                <a:cs typeface="Arial"/>
              </a:rPr>
              <a:t>The </a:t>
            </a:r>
            <a:r>
              <a:rPr sz="2800" dirty="0">
                <a:cs typeface="Arial"/>
              </a:rPr>
              <a:t>set of </a:t>
            </a:r>
            <a:r>
              <a:rPr sz="2800" spc="-5" dirty="0">
                <a:cs typeface="Arial"/>
              </a:rPr>
              <a:t>practical circumstances  </a:t>
            </a:r>
            <a:r>
              <a:rPr sz="2800" dirty="0">
                <a:cs typeface="Arial"/>
              </a:rPr>
              <a:t>involved </a:t>
            </a:r>
            <a:r>
              <a:rPr sz="2800" spc="-5" dirty="0">
                <a:cs typeface="Arial"/>
              </a:rPr>
              <a:t>in the decision that you’re  </a:t>
            </a:r>
            <a:r>
              <a:rPr sz="2800" spc="-10" dirty="0">
                <a:cs typeface="Arial"/>
              </a:rPr>
              <a:t>trying </a:t>
            </a:r>
            <a:r>
              <a:rPr sz="2800" spc="-5" dirty="0">
                <a:cs typeface="Arial"/>
              </a:rPr>
              <a:t>to </a:t>
            </a:r>
            <a:r>
              <a:rPr sz="2800" dirty="0">
                <a:cs typeface="Arial"/>
              </a:rPr>
              <a:t>make — </a:t>
            </a:r>
            <a:r>
              <a:rPr sz="2800" spc="-5" dirty="0">
                <a:cs typeface="Arial"/>
              </a:rPr>
              <a:t>that is, </a:t>
            </a:r>
            <a:r>
              <a:rPr sz="2800" dirty="0">
                <a:cs typeface="Arial"/>
              </a:rPr>
              <a:t>all </a:t>
            </a:r>
            <a:r>
              <a:rPr sz="2800" spc="-5" dirty="0">
                <a:cs typeface="Arial"/>
              </a:rPr>
              <a:t>the  shades </a:t>
            </a:r>
            <a:r>
              <a:rPr sz="2800" dirty="0">
                <a:cs typeface="Arial"/>
              </a:rPr>
              <a:t>of </a:t>
            </a:r>
            <a:r>
              <a:rPr sz="2800" spc="-5" dirty="0">
                <a:cs typeface="Arial"/>
              </a:rPr>
              <a:t>gray </a:t>
            </a:r>
            <a:r>
              <a:rPr sz="2800" dirty="0">
                <a:cs typeface="Arial"/>
              </a:rPr>
              <a:t>in </a:t>
            </a:r>
            <a:r>
              <a:rPr sz="2800" spc="-5" dirty="0">
                <a:cs typeface="Arial"/>
              </a:rPr>
              <a:t>what are rarely  black or white</a:t>
            </a:r>
            <a:r>
              <a:rPr sz="2800" spc="-25" dirty="0">
                <a:cs typeface="Arial"/>
              </a:rPr>
              <a:t> </a:t>
            </a:r>
            <a:r>
              <a:rPr sz="2800" spc="-5" dirty="0">
                <a:cs typeface="Arial"/>
              </a:rPr>
              <a:t>decisions.</a:t>
            </a:r>
            <a:endParaRPr sz="2800" dirty="0">
              <a:cs typeface="Arial"/>
            </a:endParaRPr>
          </a:p>
        </p:txBody>
      </p:sp>
      <p:sp>
        <p:nvSpPr>
          <p:cNvPr id="6" name="object 8">
            <a:extLst>
              <a:ext uri="{FF2B5EF4-FFF2-40B4-BE49-F238E27FC236}">
                <a16:creationId xmlns:a16="http://schemas.microsoft.com/office/drawing/2014/main" id="{7B11430A-7E23-F743-ABFB-60824D07ADB8}"/>
              </a:ext>
            </a:extLst>
          </p:cNvPr>
          <p:cNvSpPr txBox="1">
            <a:spLocks/>
          </p:cNvSpPr>
          <p:nvPr/>
        </p:nvSpPr>
        <p:spPr>
          <a:xfrm>
            <a:off x="844063" y="172873"/>
            <a:ext cx="8135814" cy="68993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n-US" spc="-15" dirty="0">
                <a:cs typeface="Calibri Light"/>
              </a:rPr>
              <a:t>Two Factors That Determine Ethics</a:t>
            </a:r>
          </a:p>
        </p:txBody>
      </p:sp>
    </p:spTree>
    <p:extLst>
      <p:ext uri="{BB962C8B-B14F-4D97-AF65-F5344CB8AC3E}">
        <p14:creationId xmlns:p14="http://schemas.microsoft.com/office/powerpoint/2010/main" val="3117980311"/>
      </p:ext>
    </p:extLst>
  </p:cSld>
  <p:clrMapOvr>
    <a:masterClrMapping/>
  </p:clrMapOvr>
  <p:transition>
    <p:dissolv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524000" y="1190245"/>
            <a:ext cx="9144000" cy="58419"/>
          </a:xfrm>
          <a:custGeom>
            <a:avLst/>
            <a:gdLst/>
            <a:ahLst/>
            <a:cxnLst/>
            <a:rect l="l" t="t" r="r" b="b"/>
            <a:pathLst>
              <a:path w="9144000" h="58419">
                <a:moveTo>
                  <a:pt x="0" y="57911"/>
                </a:moveTo>
                <a:lnTo>
                  <a:pt x="9144000" y="57911"/>
                </a:lnTo>
                <a:lnTo>
                  <a:pt x="9144000" y="0"/>
                </a:lnTo>
                <a:lnTo>
                  <a:pt x="0" y="0"/>
                </a:lnTo>
                <a:lnTo>
                  <a:pt x="0" y="57911"/>
                </a:lnTo>
                <a:close/>
              </a:path>
            </a:pathLst>
          </a:custGeom>
          <a:solidFill>
            <a:srgbClr val="FFFFFF"/>
          </a:solidFill>
        </p:spPr>
        <p:txBody>
          <a:bodyPr wrap="square" lIns="0" tIns="0" rIns="0" bIns="0" rtlCol="0"/>
          <a:lstStyle/>
          <a:p>
            <a:endParaRPr/>
          </a:p>
        </p:txBody>
      </p:sp>
      <p:sp>
        <p:nvSpPr>
          <p:cNvPr id="6" name="object 6"/>
          <p:cNvSpPr txBox="1"/>
          <p:nvPr/>
        </p:nvSpPr>
        <p:spPr>
          <a:xfrm>
            <a:off x="902677" y="1711127"/>
            <a:ext cx="7122795" cy="4086632"/>
          </a:xfrm>
          <a:prstGeom prst="rect">
            <a:avLst/>
          </a:prstGeom>
        </p:spPr>
        <p:txBody>
          <a:bodyPr vert="horz" wrap="square" lIns="0" tIns="60325" rIns="0" bIns="0" rtlCol="0">
            <a:spAutoFit/>
          </a:bodyPr>
          <a:lstStyle/>
          <a:p>
            <a:pPr marL="350520" marR="318135" indent="-338455">
              <a:lnSpc>
                <a:spcPts val="3030"/>
              </a:lnSpc>
              <a:spcBef>
                <a:spcPts val="475"/>
              </a:spcBef>
              <a:buFont typeface="Arial"/>
              <a:buChar char="•"/>
              <a:tabLst>
                <a:tab pos="350520" algn="l"/>
                <a:tab pos="351155" algn="l"/>
              </a:tabLst>
            </a:pPr>
            <a:r>
              <a:rPr sz="2800" spc="-5" dirty="0">
                <a:latin typeface="Calibri"/>
                <a:cs typeface="Calibri"/>
              </a:rPr>
              <a:t>Does the </a:t>
            </a:r>
            <a:r>
              <a:rPr sz="2800" spc="-15" dirty="0">
                <a:latin typeface="Calibri"/>
                <a:cs typeface="Calibri"/>
              </a:rPr>
              <a:t>Internet </a:t>
            </a:r>
            <a:r>
              <a:rPr sz="2800" spc="-25" dirty="0">
                <a:latin typeface="Calibri"/>
                <a:cs typeface="Calibri"/>
              </a:rPr>
              <a:t>make </a:t>
            </a:r>
            <a:r>
              <a:rPr sz="2800" spc="-5" dirty="0">
                <a:latin typeface="Calibri"/>
                <a:cs typeface="Calibri"/>
              </a:rPr>
              <a:t>it easier or </a:t>
            </a:r>
            <a:r>
              <a:rPr sz="2800" spc="-15" dirty="0">
                <a:latin typeface="Calibri"/>
                <a:cs typeface="Calibri"/>
              </a:rPr>
              <a:t>harder </a:t>
            </a:r>
            <a:r>
              <a:rPr sz="2800" spc="-20" dirty="0">
                <a:latin typeface="Calibri"/>
                <a:cs typeface="Calibri"/>
              </a:rPr>
              <a:t>to  </a:t>
            </a:r>
            <a:r>
              <a:rPr sz="2800" dirty="0">
                <a:latin typeface="Calibri"/>
                <a:cs typeface="Calibri"/>
              </a:rPr>
              <a:t>act</a:t>
            </a:r>
            <a:r>
              <a:rPr sz="2800" spc="-10" dirty="0">
                <a:latin typeface="Calibri"/>
                <a:cs typeface="Calibri"/>
              </a:rPr>
              <a:t> ethically?</a:t>
            </a:r>
            <a:endParaRPr sz="2800" dirty="0">
              <a:latin typeface="Calibri"/>
              <a:cs typeface="Calibri"/>
            </a:endParaRPr>
          </a:p>
          <a:p>
            <a:pPr>
              <a:lnSpc>
                <a:spcPct val="100000"/>
              </a:lnSpc>
              <a:buFont typeface="Arial"/>
              <a:buChar char="•"/>
            </a:pPr>
            <a:endParaRPr sz="2800" dirty="0">
              <a:latin typeface="Times New Roman"/>
              <a:cs typeface="Times New Roman"/>
            </a:endParaRPr>
          </a:p>
          <a:p>
            <a:pPr marL="350520" marR="5080" indent="-338455">
              <a:lnSpc>
                <a:spcPts val="3030"/>
              </a:lnSpc>
              <a:spcBef>
                <a:spcPts val="1795"/>
              </a:spcBef>
              <a:buFont typeface="Arial"/>
              <a:buChar char="•"/>
              <a:tabLst>
                <a:tab pos="350520" algn="l"/>
                <a:tab pos="351155" algn="l"/>
              </a:tabLst>
            </a:pPr>
            <a:r>
              <a:rPr sz="2800" spc="-5" dirty="0">
                <a:latin typeface="Calibri"/>
                <a:cs typeface="Calibri"/>
              </a:rPr>
              <a:t>Is it easier or </a:t>
            </a:r>
            <a:r>
              <a:rPr sz="2800" spc="-15" dirty="0">
                <a:latin typeface="Calibri"/>
                <a:cs typeface="Calibri"/>
              </a:rPr>
              <a:t>harder </a:t>
            </a:r>
            <a:r>
              <a:rPr sz="2800" spc="-20" dirty="0">
                <a:latin typeface="Calibri"/>
                <a:cs typeface="Calibri"/>
              </a:rPr>
              <a:t>to </a:t>
            </a:r>
            <a:r>
              <a:rPr sz="2800" spc="-5" dirty="0">
                <a:latin typeface="Calibri"/>
                <a:cs typeface="Calibri"/>
              </a:rPr>
              <a:t>do the </a:t>
            </a:r>
            <a:r>
              <a:rPr sz="2800" spc="-10" dirty="0">
                <a:latin typeface="Calibri"/>
                <a:cs typeface="Calibri"/>
              </a:rPr>
              <a:t>right </a:t>
            </a:r>
            <a:r>
              <a:rPr sz="2800" spc="-5" dirty="0">
                <a:latin typeface="Calibri"/>
                <a:cs typeface="Calibri"/>
              </a:rPr>
              <a:t>thing when  </a:t>
            </a:r>
            <a:r>
              <a:rPr sz="2800" spc="-15" dirty="0">
                <a:latin typeface="Calibri"/>
                <a:cs typeface="Calibri"/>
              </a:rPr>
              <a:t>others </a:t>
            </a:r>
            <a:r>
              <a:rPr sz="2800" spc="-20" dirty="0">
                <a:latin typeface="Calibri"/>
                <a:cs typeface="Calibri"/>
              </a:rPr>
              <a:t>are</a:t>
            </a:r>
            <a:r>
              <a:rPr sz="2800" spc="30" dirty="0">
                <a:latin typeface="Calibri"/>
                <a:cs typeface="Calibri"/>
              </a:rPr>
              <a:t> </a:t>
            </a:r>
            <a:r>
              <a:rPr sz="2800" spc="-15" dirty="0">
                <a:latin typeface="Calibri"/>
                <a:cs typeface="Calibri"/>
              </a:rPr>
              <a:t>watching?</a:t>
            </a:r>
            <a:endParaRPr sz="2800" dirty="0">
              <a:latin typeface="Calibri"/>
              <a:cs typeface="Calibri"/>
            </a:endParaRPr>
          </a:p>
          <a:p>
            <a:pPr>
              <a:lnSpc>
                <a:spcPct val="100000"/>
              </a:lnSpc>
              <a:buFont typeface="Arial"/>
              <a:buChar char="•"/>
            </a:pPr>
            <a:endParaRPr sz="2800" dirty="0">
              <a:latin typeface="Times New Roman"/>
              <a:cs typeface="Times New Roman"/>
            </a:endParaRPr>
          </a:p>
          <a:p>
            <a:pPr marL="350520" marR="5080" indent="-338455">
              <a:lnSpc>
                <a:spcPct val="90000"/>
              </a:lnSpc>
              <a:spcBef>
                <a:spcPts val="1760"/>
              </a:spcBef>
              <a:buFont typeface="Arial"/>
              <a:buChar char="•"/>
              <a:tabLst>
                <a:tab pos="350520" algn="l"/>
                <a:tab pos="351155" algn="l"/>
              </a:tabLst>
            </a:pPr>
            <a:r>
              <a:rPr sz="2800" spc="-5" dirty="0">
                <a:latin typeface="Calibri"/>
                <a:cs typeface="Calibri"/>
              </a:rPr>
              <a:t>Is it easier or </a:t>
            </a:r>
            <a:r>
              <a:rPr sz="2800" spc="-15" dirty="0">
                <a:latin typeface="Calibri"/>
                <a:cs typeface="Calibri"/>
              </a:rPr>
              <a:t>harder </a:t>
            </a:r>
            <a:r>
              <a:rPr sz="2800" spc="-20" dirty="0">
                <a:latin typeface="Calibri"/>
                <a:cs typeface="Calibri"/>
              </a:rPr>
              <a:t>to </a:t>
            </a:r>
            <a:r>
              <a:rPr sz="2800" spc="-5" dirty="0">
                <a:latin typeface="Calibri"/>
                <a:cs typeface="Calibri"/>
              </a:rPr>
              <a:t>do the </a:t>
            </a:r>
            <a:r>
              <a:rPr sz="2800" spc="-10" dirty="0">
                <a:latin typeface="Calibri"/>
                <a:cs typeface="Calibri"/>
              </a:rPr>
              <a:t>right </a:t>
            </a:r>
            <a:r>
              <a:rPr sz="2800" spc="-5" dirty="0">
                <a:latin typeface="Calibri"/>
                <a:cs typeface="Calibri"/>
              </a:rPr>
              <a:t>thing when  it means </a:t>
            </a:r>
            <a:r>
              <a:rPr sz="2800" spc="-10" dirty="0">
                <a:latin typeface="Calibri"/>
                <a:cs typeface="Calibri"/>
              </a:rPr>
              <a:t>that </a:t>
            </a:r>
            <a:r>
              <a:rPr sz="2800" spc="-20" dirty="0">
                <a:latin typeface="Calibri"/>
                <a:cs typeface="Calibri"/>
              </a:rPr>
              <a:t>you </a:t>
            </a:r>
            <a:r>
              <a:rPr sz="2800" spc="-25" dirty="0">
                <a:latin typeface="Calibri"/>
                <a:cs typeface="Calibri"/>
              </a:rPr>
              <a:t>have </a:t>
            </a:r>
            <a:r>
              <a:rPr sz="2800" spc="-15" dirty="0">
                <a:latin typeface="Calibri"/>
                <a:cs typeface="Calibri"/>
              </a:rPr>
              <a:t>to </a:t>
            </a:r>
            <a:r>
              <a:rPr sz="2800" spc="-5" dirty="0">
                <a:latin typeface="Calibri"/>
                <a:cs typeface="Calibri"/>
              </a:rPr>
              <a:t>choose </a:t>
            </a:r>
            <a:r>
              <a:rPr sz="2800" spc="-10" dirty="0">
                <a:latin typeface="Calibri"/>
                <a:cs typeface="Calibri"/>
              </a:rPr>
              <a:t>between  friends?</a:t>
            </a:r>
            <a:endParaRPr sz="2800" dirty="0">
              <a:latin typeface="Calibri"/>
              <a:cs typeface="Calibri"/>
            </a:endParaRPr>
          </a:p>
        </p:txBody>
      </p:sp>
      <p:sp>
        <p:nvSpPr>
          <p:cNvPr id="7" name="object 7"/>
          <p:cNvSpPr txBox="1">
            <a:spLocks noGrp="1"/>
          </p:cNvSpPr>
          <p:nvPr>
            <p:ph type="title"/>
          </p:nvPr>
        </p:nvSpPr>
        <p:spPr>
          <a:xfrm>
            <a:off x="902677" y="134552"/>
            <a:ext cx="3660003" cy="689932"/>
          </a:xfrm>
          <a:prstGeom prst="rect">
            <a:avLst/>
          </a:prstGeom>
        </p:spPr>
        <p:txBody>
          <a:bodyPr vert="horz" wrap="square" lIns="0" tIns="12700" rIns="0" bIns="0" rtlCol="0" anchor="ctr">
            <a:spAutoFit/>
          </a:bodyPr>
          <a:lstStyle/>
          <a:p>
            <a:pPr marL="12700">
              <a:lnSpc>
                <a:spcPct val="100000"/>
              </a:lnSpc>
              <a:spcBef>
                <a:spcPts val="100"/>
              </a:spcBef>
            </a:pPr>
            <a:r>
              <a:rPr spc="-10" dirty="0">
                <a:latin typeface="Calibri Light"/>
                <a:cs typeface="Calibri Light"/>
              </a:rPr>
              <a:t>Questions</a:t>
            </a:r>
          </a:p>
        </p:txBody>
      </p:sp>
    </p:spTree>
    <p:extLst>
      <p:ext uri="{BB962C8B-B14F-4D97-AF65-F5344CB8AC3E}">
        <p14:creationId xmlns:p14="http://schemas.microsoft.com/office/powerpoint/2010/main" val="173658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857250" y="146634"/>
            <a:ext cx="5238750" cy="689932"/>
          </a:xfrm>
          <a:prstGeom prst="rect">
            <a:avLst/>
          </a:prstGeom>
        </p:spPr>
        <p:txBody>
          <a:bodyPr vert="horz" wrap="square" lIns="0" tIns="12700" rIns="0" bIns="0" rtlCol="0" anchor="ctr">
            <a:spAutoFit/>
          </a:bodyPr>
          <a:lstStyle/>
          <a:p>
            <a:pPr marL="12700">
              <a:lnSpc>
                <a:spcPct val="100000"/>
              </a:lnSpc>
              <a:spcBef>
                <a:spcPts val="100"/>
              </a:spcBef>
            </a:pPr>
            <a:r>
              <a:rPr lang="en-US" spc="-20" dirty="0"/>
              <a:t>History o</a:t>
            </a:r>
            <a:r>
              <a:rPr lang="en-US" dirty="0"/>
              <a:t>f </a:t>
            </a:r>
            <a:r>
              <a:rPr lang="en-US" spc="-5" dirty="0"/>
              <a:t>Cyber</a:t>
            </a:r>
            <a:r>
              <a:rPr lang="en-US" spc="-50" dirty="0"/>
              <a:t> </a:t>
            </a:r>
            <a:r>
              <a:rPr lang="en-US" spc="-5" dirty="0"/>
              <a:t>Crime</a:t>
            </a:r>
          </a:p>
        </p:txBody>
      </p:sp>
      <p:sp>
        <p:nvSpPr>
          <p:cNvPr id="4" name="object 4"/>
          <p:cNvSpPr txBox="1"/>
          <p:nvPr/>
        </p:nvSpPr>
        <p:spPr>
          <a:xfrm>
            <a:off x="857250" y="1472613"/>
            <a:ext cx="8312150" cy="4388485"/>
          </a:xfrm>
          <a:prstGeom prst="rect">
            <a:avLst/>
          </a:prstGeom>
        </p:spPr>
        <p:txBody>
          <a:bodyPr vert="horz" wrap="square" lIns="0" tIns="12700" rIns="0" bIns="0" rtlCol="0">
            <a:spAutoFit/>
          </a:bodyPr>
          <a:lstStyle/>
          <a:p>
            <a:pPr marL="469900" indent="-457200">
              <a:spcBef>
                <a:spcPts val="100"/>
              </a:spcBef>
              <a:buFont typeface="Wingdings" pitchFamily="2" charset="2"/>
              <a:buChar char="§"/>
              <a:tabLst>
                <a:tab pos="354965" algn="l"/>
              </a:tabLst>
            </a:pPr>
            <a:r>
              <a:rPr sz="2700" dirty="0">
                <a:cs typeface="Arial"/>
              </a:rPr>
              <a:t>The first </a:t>
            </a:r>
            <a:r>
              <a:rPr sz="2700" spc="-5" dirty="0">
                <a:cs typeface="Arial"/>
              </a:rPr>
              <a:t>recorded cyber crime </a:t>
            </a:r>
            <a:r>
              <a:rPr sz="2700" dirty="0">
                <a:cs typeface="Arial"/>
              </a:rPr>
              <a:t>took </a:t>
            </a:r>
            <a:r>
              <a:rPr sz="2700" spc="-5" dirty="0">
                <a:cs typeface="Arial"/>
              </a:rPr>
              <a:t>place in</a:t>
            </a:r>
            <a:r>
              <a:rPr sz="2700" spc="5" dirty="0">
                <a:cs typeface="Arial"/>
              </a:rPr>
              <a:t> </a:t>
            </a:r>
            <a:r>
              <a:rPr sz="2700" spc="-5" dirty="0">
                <a:cs typeface="Arial"/>
              </a:rPr>
              <a:t>1820.</a:t>
            </a:r>
            <a:endParaRPr sz="2700" dirty="0">
              <a:cs typeface="Arial"/>
            </a:endParaRPr>
          </a:p>
          <a:p>
            <a:pPr marL="469900" marR="119380" indent="-457200">
              <a:lnSpc>
                <a:spcPct val="80000"/>
              </a:lnSpc>
              <a:spcBef>
                <a:spcPts val="645"/>
              </a:spcBef>
              <a:buFont typeface="Wingdings" pitchFamily="2" charset="2"/>
              <a:buChar char="§"/>
              <a:tabLst>
                <a:tab pos="354965" algn="l"/>
              </a:tabLst>
            </a:pPr>
            <a:r>
              <a:rPr sz="2700" spc="-5" dirty="0">
                <a:cs typeface="Arial"/>
              </a:rPr>
              <a:t>That is </a:t>
            </a:r>
            <a:r>
              <a:rPr sz="2700" dirty="0">
                <a:cs typeface="Arial"/>
              </a:rPr>
              <a:t>not surprising considering the fact that the  abacus, </a:t>
            </a:r>
            <a:r>
              <a:rPr sz="2700" spc="-5" dirty="0">
                <a:cs typeface="Arial"/>
              </a:rPr>
              <a:t>which </a:t>
            </a:r>
            <a:r>
              <a:rPr sz="2700" dirty="0">
                <a:cs typeface="Arial"/>
              </a:rPr>
              <a:t>is </a:t>
            </a:r>
            <a:r>
              <a:rPr sz="2700" spc="-5" dirty="0">
                <a:cs typeface="Arial"/>
              </a:rPr>
              <a:t>thought </a:t>
            </a:r>
            <a:r>
              <a:rPr sz="2700" dirty="0">
                <a:cs typeface="Arial"/>
              </a:rPr>
              <a:t>to be the earliest from of</a:t>
            </a:r>
            <a:r>
              <a:rPr sz="2700" spc="-105" dirty="0">
                <a:cs typeface="Arial"/>
              </a:rPr>
              <a:t> </a:t>
            </a:r>
            <a:r>
              <a:rPr sz="2700" dirty="0">
                <a:cs typeface="Arial"/>
              </a:rPr>
              <a:t>a  </a:t>
            </a:r>
            <a:r>
              <a:rPr sz="2700" spc="-20" dirty="0">
                <a:cs typeface="Arial"/>
              </a:rPr>
              <a:t>computer, </a:t>
            </a:r>
            <a:r>
              <a:rPr sz="2700" spc="-5" dirty="0">
                <a:cs typeface="Arial"/>
              </a:rPr>
              <a:t>has been around </a:t>
            </a:r>
            <a:r>
              <a:rPr sz="2700" dirty="0">
                <a:cs typeface="Arial"/>
              </a:rPr>
              <a:t>since </a:t>
            </a:r>
            <a:r>
              <a:rPr sz="2700" spc="-5" dirty="0">
                <a:cs typeface="Arial"/>
              </a:rPr>
              <a:t>3500 </a:t>
            </a:r>
            <a:r>
              <a:rPr sz="2700" dirty="0">
                <a:cs typeface="Arial"/>
              </a:rPr>
              <a:t>B.c.</a:t>
            </a:r>
          </a:p>
          <a:p>
            <a:pPr marL="469900" marR="5080" indent="-457200">
              <a:lnSpc>
                <a:spcPct val="80000"/>
              </a:lnSpc>
              <a:spcBef>
                <a:spcPts val="650"/>
              </a:spcBef>
              <a:buFont typeface="Wingdings" pitchFamily="2" charset="2"/>
              <a:buChar char="§"/>
              <a:tabLst>
                <a:tab pos="354965" algn="l"/>
              </a:tabLst>
            </a:pPr>
            <a:r>
              <a:rPr sz="2700" dirty="0">
                <a:cs typeface="Arial"/>
              </a:rPr>
              <a:t>In </a:t>
            </a:r>
            <a:r>
              <a:rPr lang="en-US" sz="2700" spc="-5" dirty="0">
                <a:cs typeface="Arial"/>
              </a:rPr>
              <a:t>USA</a:t>
            </a:r>
            <a:r>
              <a:rPr sz="2700" spc="-5" dirty="0">
                <a:cs typeface="Arial"/>
              </a:rPr>
              <a:t>, Japan and China, </a:t>
            </a:r>
            <a:r>
              <a:rPr sz="2700" dirty="0">
                <a:cs typeface="Arial"/>
              </a:rPr>
              <a:t>the </a:t>
            </a:r>
            <a:r>
              <a:rPr sz="2700" spc="-5" dirty="0">
                <a:cs typeface="Arial"/>
              </a:rPr>
              <a:t>era of modern  </a:t>
            </a:r>
            <a:r>
              <a:rPr sz="2700" spc="-20" dirty="0">
                <a:cs typeface="Arial"/>
              </a:rPr>
              <a:t>computer, however, </a:t>
            </a:r>
            <a:r>
              <a:rPr sz="2700" spc="-5" dirty="0">
                <a:cs typeface="Arial"/>
              </a:rPr>
              <a:t>began with </a:t>
            </a:r>
            <a:r>
              <a:rPr sz="2700" dirty="0">
                <a:cs typeface="Arial"/>
              </a:rPr>
              <a:t>the analytical </a:t>
            </a:r>
            <a:r>
              <a:rPr sz="2700" spc="-5" dirty="0">
                <a:cs typeface="Arial"/>
              </a:rPr>
              <a:t>engine  </a:t>
            </a:r>
            <a:r>
              <a:rPr sz="2700" dirty="0">
                <a:cs typeface="Arial"/>
              </a:rPr>
              <a:t>of </a:t>
            </a:r>
            <a:r>
              <a:rPr sz="2700" spc="-5" dirty="0">
                <a:cs typeface="Arial"/>
              </a:rPr>
              <a:t>Charles</a:t>
            </a:r>
            <a:r>
              <a:rPr sz="2700" spc="-25" dirty="0">
                <a:cs typeface="Arial"/>
              </a:rPr>
              <a:t> </a:t>
            </a:r>
            <a:r>
              <a:rPr sz="2700" spc="-5" dirty="0">
                <a:cs typeface="Arial"/>
              </a:rPr>
              <a:t>Babbage.</a:t>
            </a:r>
            <a:endParaRPr sz="2700" dirty="0">
              <a:cs typeface="Arial"/>
            </a:endParaRPr>
          </a:p>
          <a:p>
            <a:pPr marL="469900" marR="102870" indent="-457200">
              <a:lnSpc>
                <a:spcPct val="80000"/>
              </a:lnSpc>
              <a:spcBef>
                <a:spcPts val="650"/>
              </a:spcBef>
              <a:buFont typeface="Wingdings" pitchFamily="2" charset="2"/>
              <a:buChar char="§"/>
              <a:tabLst>
                <a:tab pos="354965" algn="l"/>
              </a:tabLst>
            </a:pPr>
            <a:r>
              <a:rPr sz="2700" dirty="0">
                <a:cs typeface="Arial"/>
              </a:rPr>
              <a:t>The first </a:t>
            </a:r>
            <a:r>
              <a:rPr sz="2700" spc="-5" dirty="0">
                <a:cs typeface="Arial"/>
              </a:rPr>
              <a:t>spam email </a:t>
            </a:r>
            <a:r>
              <a:rPr sz="2700" dirty="0">
                <a:cs typeface="Arial"/>
              </a:rPr>
              <a:t>took </a:t>
            </a:r>
            <a:r>
              <a:rPr sz="2700" spc="-5" dirty="0">
                <a:cs typeface="Arial"/>
              </a:rPr>
              <a:t>place in 1976 when </a:t>
            </a:r>
            <a:r>
              <a:rPr sz="2700" dirty="0">
                <a:cs typeface="Arial"/>
              </a:rPr>
              <a:t>it </a:t>
            </a:r>
            <a:r>
              <a:rPr sz="2700" spc="-10" dirty="0">
                <a:cs typeface="Arial"/>
              </a:rPr>
              <a:t>was  </a:t>
            </a:r>
            <a:r>
              <a:rPr sz="2700" spc="-5" dirty="0">
                <a:cs typeface="Arial"/>
              </a:rPr>
              <a:t>sent out over </a:t>
            </a:r>
            <a:r>
              <a:rPr sz="2700" dirty="0">
                <a:cs typeface="Arial"/>
              </a:rPr>
              <a:t>the</a:t>
            </a:r>
            <a:r>
              <a:rPr sz="2700" spc="-180" dirty="0">
                <a:cs typeface="Arial"/>
              </a:rPr>
              <a:t> </a:t>
            </a:r>
            <a:r>
              <a:rPr sz="2700" spc="-80" dirty="0">
                <a:cs typeface="Arial"/>
              </a:rPr>
              <a:t>ARPANT.</a:t>
            </a:r>
            <a:endParaRPr sz="2700" dirty="0">
              <a:cs typeface="Arial"/>
            </a:endParaRPr>
          </a:p>
          <a:p>
            <a:pPr marL="469900" marR="43815" indent="-457200">
              <a:lnSpc>
                <a:spcPct val="80000"/>
              </a:lnSpc>
              <a:spcBef>
                <a:spcPts val="645"/>
              </a:spcBef>
              <a:buFont typeface="Wingdings" pitchFamily="2" charset="2"/>
              <a:buChar char="§"/>
              <a:tabLst>
                <a:tab pos="354965" algn="l"/>
              </a:tabLst>
            </a:pPr>
            <a:r>
              <a:rPr sz="2700" dirty="0">
                <a:cs typeface="Arial"/>
              </a:rPr>
              <a:t>The first </a:t>
            </a:r>
            <a:r>
              <a:rPr sz="2700" spc="-5" dirty="0">
                <a:cs typeface="Arial"/>
              </a:rPr>
              <a:t>virus </a:t>
            </a:r>
            <a:r>
              <a:rPr sz="2700" spc="-10" dirty="0">
                <a:cs typeface="Arial"/>
              </a:rPr>
              <a:t>was </a:t>
            </a:r>
            <a:r>
              <a:rPr sz="2700" dirty="0">
                <a:cs typeface="Arial"/>
              </a:rPr>
              <a:t>installed </a:t>
            </a:r>
            <a:r>
              <a:rPr sz="2700" spc="-5" dirty="0">
                <a:cs typeface="Arial"/>
              </a:rPr>
              <a:t>on an Apple computer</a:t>
            </a:r>
            <a:r>
              <a:rPr sz="2700" spc="-130" dirty="0">
                <a:cs typeface="Arial"/>
              </a:rPr>
              <a:t> </a:t>
            </a:r>
            <a:r>
              <a:rPr sz="2700" spc="-5" dirty="0">
                <a:cs typeface="Arial"/>
              </a:rPr>
              <a:t>in  </a:t>
            </a:r>
            <a:r>
              <a:rPr sz="2700" dirty="0">
                <a:cs typeface="Arial"/>
              </a:rPr>
              <a:t>1982 </a:t>
            </a:r>
            <a:r>
              <a:rPr sz="2700" spc="-5" dirty="0">
                <a:cs typeface="Arial"/>
              </a:rPr>
              <a:t>when </a:t>
            </a:r>
            <a:r>
              <a:rPr sz="2700" dirty="0">
                <a:cs typeface="Arial"/>
              </a:rPr>
              <a:t>a high school </a:t>
            </a:r>
            <a:r>
              <a:rPr sz="2700" spc="-5" dirty="0">
                <a:cs typeface="Arial"/>
              </a:rPr>
              <a:t>student, </a:t>
            </a:r>
            <a:r>
              <a:rPr sz="2700" dirty="0">
                <a:cs typeface="Arial"/>
              </a:rPr>
              <a:t>Rich skrenta,  </a:t>
            </a:r>
            <a:r>
              <a:rPr sz="2700" spc="-5" dirty="0">
                <a:cs typeface="Arial"/>
              </a:rPr>
              <a:t>developed </a:t>
            </a:r>
            <a:r>
              <a:rPr sz="2700" dirty="0">
                <a:cs typeface="Arial"/>
              </a:rPr>
              <a:t>the EIK</a:t>
            </a:r>
            <a:r>
              <a:rPr sz="2700" spc="-25" dirty="0">
                <a:cs typeface="Arial"/>
              </a:rPr>
              <a:t> Cloner.</a:t>
            </a:r>
            <a:endParaRPr sz="2700" dirty="0">
              <a:cs typeface="Arial"/>
            </a:endParaRPr>
          </a:p>
        </p:txBody>
      </p:sp>
    </p:spTree>
    <p:extLst>
      <p:ext uri="{BB962C8B-B14F-4D97-AF65-F5344CB8AC3E}">
        <p14:creationId xmlns:p14="http://schemas.microsoft.com/office/powerpoint/2010/main" val="23771568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902677" y="1487265"/>
            <a:ext cx="8726170" cy="4419928"/>
          </a:xfrm>
          <a:prstGeom prst="rect">
            <a:avLst/>
          </a:prstGeom>
        </p:spPr>
        <p:txBody>
          <a:bodyPr vert="horz" wrap="square" lIns="0" tIns="12700" rIns="0" bIns="0" rtlCol="0">
            <a:spAutoFit/>
          </a:bodyPr>
          <a:lstStyle/>
          <a:p>
            <a:pPr marL="355600" indent="-342900">
              <a:lnSpc>
                <a:spcPts val="2820"/>
              </a:lnSpc>
              <a:spcBef>
                <a:spcPts val="100"/>
              </a:spcBef>
              <a:buFont typeface="Arial" panose="020B0604020202020204" pitchFamily="34" charset="0"/>
              <a:buChar char="•"/>
            </a:pPr>
            <a:r>
              <a:rPr sz="2400" spc="-5" dirty="0">
                <a:cs typeface="Arial"/>
              </a:rPr>
              <a:t>Thou shalt </a:t>
            </a:r>
            <a:r>
              <a:rPr sz="2400" spc="-10" dirty="0">
                <a:cs typeface="Arial"/>
              </a:rPr>
              <a:t>not </a:t>
            </a:r>
            <a:r>
              <a:rPr sz="2400" spc="-5" dirty="0">
                <a:cs typeface="Arial"/>
              </a:rPr>
              <a:t>use </a:t>
            </a:r>
            <a:r>
              <a:rPr sz="2400" dirty="0">
                <a:cs typeface="Arial"/>
              </a:rPr>
              <a:t>a </a:t>
            </a:r>
            <a:r>
              <a:rPr sz="2400" spc="-5" dirty="0">
                <a:cs typeface="Arial"/>
              </a:rPr>
              <a:t>computer </a:t>
            </a:r>
            <a:r>
              <a:rPr sz="2400" dirty="0">
                <a:cs typeface="Arial"/>
              </a:rPr>
              <a:t>to </a:t>
            </a:r>
            <a:r>
              <a:rPr sz="2400" spc="-5" dirty="0">
                <a:cs typeface="Arial"/>
              </a:rPr>
              <a:t>harm other</a:t>
            </a:r>
            <a:r>
              <a:rPr sz="2400" spc="80" dirty="0">
                <a:cs typeface="Arial"/>
              </a:rPr>
              <a:t> </a:t>
            </a:r>
            <a:r>
              <a:rPr sz="2400" spc="-10" dirty="0">
                <a:cs typeface="Arial"/>
              </a:rPr>
              <a:t>people.</a:t>
            </a:r>
            <a:endParaRPr sz="2400" dirty="0">
              <a:cs typeface="Arial"/>
            </a:endParaRPr>
          </a:p>
          <a:p>
            <a:pPr marL="355600" marR="789305" indent="-342900">
              <a:lnSpc>
                <a:spcPts val="2750"/>
              </a:lnSpc>
              <a:spcBef>
                <a:spcPts val="140"/>
              </a:spcBef>
              <a:buFont typeface="Arial" panose="020B0604020202020204" pitchFamily="34" charset="0"/>
              <a:buChar char="•"/>
            </a:pPr>
            <a:r>
              <a:rPr sz="2400" spc="-5" dirty="0">
                <a:cs typeface="Arial"/>
              </a:rPr>
              <a:t>Thou shalt </a:t>
            </a:r>
            <a:r>
              <a:rPr sz="2400" spc="-10" dirty="0">
                <a:cs typeface="Arial"/>
              </a:rPr>
              <a:t>not </a:t>
            </a:r>
            <a:r>
              <a:rPr sz="2400" spc="-5" dirty="0">
                <a:cs typeface="Arial"/>
              </a:rPr>
              <a:t>interfere with other </a:t>
            </a:r>
            <a:r>
              <a:rPr sz="2400" spc="-10" dirty="0">
                <a:cs typeface="Arial"/>
              </a:rPr>
              <a:t>people's </a:t>
            </a:r>
            <a:r>
              <a:rPr sz="2400" dirty="0">
                <a:cs typeface="Arial"/>
              </a:rPr>
              <a:t>computer work.  </a:t>
            </a:r>
            <a:r>
              <a:rPr sz="2400" spc="-5" dirty="0">
                <a:cs typeface="Arial"/>
              </a:rPr>
              <a:t>Thou shalt </a:t>
            </a:r>
            <a:r>
              <a:rPr sz="2400" spc="-10" dirty="0">
                <a:cs typeface="Arial"/>
              </a:rPr>
              <a:t>not snoop </a:t>
            </a:r>
            <a:r>
              <a:rPr sz="2400" spc="-5" dirty="0">
                <a:cs typeface="Arial"/>
              </a:rPr>
              <a:t>around in other </a:t>
            </a:r>
            <a:r>
              <a:rPr sz="2400" spc="-10" dirty="0">
                <a:cs typeface="Arial"/>
              </a:rPr>
              <a:t>people's</a:t>
            </a:r>
            <a:r>
              <a:rPr sz="2400" spc="55" dirty="0">
                <a:cs typeface="Arial"/>
              </a:rPr>
              <a:t> </a:t>
            </a:r>
            <a:r>
              <a:rPr sz="2400" spc="-5" dirty="0">
                <a:cs typeface="Arial"/>
              </a:rPr>
              <a:t>files.</a:t>
            </a:r>
            <a:endParaRPr sz="2400" dirty="0">
              <a:cs typeface="Arial"/>
            </a:endParaRPr>
          </a:p>
          <a:p>
            <a:pPr marL="355600" indent="-342900">
              <a:lnSpc>
                <a:spcPts val="2630"/>
              </a:lnSpc>
              <a:buFont typeface="Arial" panose="020B0604020202020204" pitchFamily="34" charset="0"/>
              <a:buChar char="•"/>
            </a:pPr>
            <a:r>
              <a:rPr sz="2400" spc="-5" dirty="0">
                <a:cs typeface="Arial"/>
              </a:rPr>
              <a:t>Thou shalt </a:t>
            </a:r>
            <a:r>
              <a:rPr sz="2400" spc="-10" dirty="0">
                <a:cs typeface="Arial"/>
              </a:rPr>
              <a:t>not </a:t>
            </a:r>
            <a:r>
              <a:rPr sz="2400" spc="-5" dirty="0">
                <a:cs typeface="Arial"/>
              </a:rPr>
              <a:t>use </a:t>
            </a:r>
            <a:r>
              <a:rPr sz="2400" dirty="0">
                <a:cs typeface="Arial"/>
              </a:rPr>
              <a:t>a </a:t>
            </a:r>
            <a:r>
              <a:rPr sz="2400" spc="-5" dirty="0">
                <a:cs typeface="Arial"/>
              </a:rPr>
              <a:t>computer </a:t>
            </a:r>
            <a:r>
              <a:rPr sz="2400" dirty="0">
                <a:cs typeface="Arial"/>
              </a:rPr>
              <a:t>to</a:t>
            </a:r>
            <a:r>
              <a:rPr sz="2400" spc="35" dirty="0">
                <a:cs typeface="Arial"/>
              </a:rPr>
              <a:t> </a:t>
            </a:r>
            <a:r>
              <a:rPr sz="2400" spc="-5" dirty="0">
                <a:cs typeface="Arial"/>
              </a:rPr>
              <a:t>steal.</a:t>
            </a:r>
            <a:endParaRPr sz="2400" dirty="0">
              <a:cs typeface="Arial"/>
            </a:endParaRPr>
          </a:p>
          <a:p>
            <a:pPr marL="355600" indent="-342900">
              <a:lnSpc>
                <a:spcPts val="2760"/>
              </a:lnSpc>
              <a:buFont typeface="Arial" panose="020B0604020202020204" pitchFamily="34" charset="0"/>
              <a:buChar char="•"/>
            </a:pPr>
            <a:r>
              <a:rPr sz="2400" spc="-5" dirty="0">
                <a:cs typeface="Arial"/>
              </a:rPr>
              <a:t>Thou shalt </a:t>
            </a:r>
            <a:r>
              <a:rPr sz="2400" spc="-10" dirty="0">
                <a:cs typeface="Arial"/>
              </a:rPr>
              <a:t>not </a:t>
            </a:r>
            <a:r>
              <a:rPr sz="2400" spc="-5" dirty="0">
                <a:cs typeface="Arial"/>
              </a:rPr>
              <a:t>use </a:t>
            </a:r>
            <a:r>
              <a:rPr sz="2400" dirty="0">
                <a:cs typeface="Arial"/>
              </a:rPr>
              <a:t>a </a:t>
            </a:r>
            <a:r>
              <a:rPr sz="2400" spc="-5" dirty="0">
                <a:cs typeface="Arial"/>
              </a:rPr>
              <a:t>computer </a:t>
            </a:r>
            <a:r>
              <a:rPr sz="2400" dirty="0">
                <a:cs typeface="Arial"/>
              </a:rPr>
              <a:t>to </a:t>
            </a:r>
            <a:r>
              <a:rPr sz="2400" spc="-5" dirty="0">
                <a:cs typeface="Arial"/>
              </a:rPr>
              <a:t>bear false</a:t>
            </a:r>
            <a:r>
              <a:rPr sz="2400" spc="50" dirty="0">
                <a:cs typeface="Arial"/>
              </a:rPr>
              <a:t> </a:t>
            </a:r>
            <a:r>
              <a:rPr sz="2400" spc="-5" dirty="0">
                <a:cs typeface="Arial"/>
              </a:rPr>
              <a:t>witness.</a:t>
            </a:r>
            <a:endParaRPr sz="2400" dirty="0">
              <a:cs typeface="Arial"/>
            </a:endParaRPr>
          </a:p>
          <a:p>
            <a:pPr marL="355600" indent="-342900">
              <a:lnSpc>
                <a:spcPts val="2760"/>
              </a:lnSpc>
              <a:buFont typeface="Arial" panose="020B0604020202020204" pitchFamily="34" charset="0"/>
              <a:buChar char="•"/>
            </a:pPr>
            <a:r>
              <a:rPr sz="2400" spc="-5" dirty="0">
                <a:cs typeface="Arial"/>
              </a:rPr>
              <a:t>Thou shalt </a:t>
            </a:r>
            <a:r>
              <a:rPr sz="2400" spc="-10" dirty="0">
                <a:cs typeface="Arial"/>
              </a:rPr>
              <a:t>not </a:t>
            </a:r>
            <a:r>
              <a:rPr sz="2400" spc="-5" dirty="0">
                <a:cs typeface="Arial"/>
              </a:rPr>
              <a:t>use or copy software </a:t>
            </a:r>
            <a:r>
              <a:rPr sz="2400" dirty="0">
                <a:cs typeface="Arial"/>
              </a:rPr>
              <a:t>for </a:t>
            </a:r>
            <a:r>
              <a:rPr sz="2400" spc="-5" dirty="0">
                <a:cs typeface="Arial"/>
              </a:rPr>
              <a:t>which you </a:t>
            </a:r>
            <a:r>
              <a:rPr sz="2400" spc="-10" dirty="0">
                <a:cs typeface="Arial"/>
              </a:rPr>
              <a:t>have not</a:t>
            </a:r>
            <a:r>
              <a:rPr sz="2400" spc="95" dirty="0">
                <a:cs typeface="Arial"/>
              </a:rPr>
              <a:t> </a:t>
            </a:r>
            <a:r>
              <a:rPr sz="2400" spc="-10" dirty="0">
                <a:cs typeface="Arial"/>
              </a:rPr>
              <a:t>paid.</a:t>
            </a:r>
            <a:endParaRPr sz="2400" dirty="0">
              <a:cs typeface="Arial"/>
            </a:endParaRPr>
          </a:p>
          <a:p>
            <a:pPr marL="355600" marR="383540" indent="-342900">
              <a:lnSpc>
                <a:spcPct val="75000"/>
              </a:lnSpc>
              <a:spcBef>
                <a:spcPts val="660"/>
              </a:spcBef>
              <a:buFont typeface="Arial" panose="020B0604020202020204" pitchFamily="34" charset="0"/>
              <a:buChar char="•"/>
            </a:pPr>
            <a:r>
              <a:rPr sz="2400" spc="-5" dirty="0">
                <a:cs typeface="Arial"/>
              </a:rPr>
              <a:t>Thou shalt </a:t>
            </a:r>
            <a:r>
              <a:rPr sz="2400" spc="-10" dirty="0">
                <a:cs typeface="Arial"/>
              </a:rPr>
              <a:t>not </a:t>
            </a:r>
            <a:r>
              <a:rPr sz="2400" spc="-5" dirty="0">
                <a:cs typeface="Arial"/>
              </a:rPr>
              <a:t>use other </a:t>
            </a:r>
            <a:r>
              <a:rPr sz="2400" spc="-10" dirty="0">
                <a:cs typeface="Arial"/>
              </a:rPr>
              <a:t>people's </a:t>
            </a:r>
            <a:r>
              <a:rPr sz="2400" dirty="0">
                <a:cs typeface="Arial"/>
              </a:rPr>
              <a:t>computer </a:t>
            </a:r>
            <a:r>
              <a:rPr sz="2400" spc="-5" dirty="0">
                <a:cs typeface="Arial"/>
              </a:rPr>
              <a:t>resources without  authorization.</a:t>
            </a:r>
            <a:endParaRPr sz="2400" dirty="0">
              <a:cs typeface="Arial"/>
            </a:endParaRPr>
          </a:p>
          <a:p>
            <a:pPr marL="355600" indent="-342900">
              <a:lnSpc>
                <a:spcPts val="2690"/>
              </a:lnSpc>
              <a:buFont typeface="Arial" panose="020B0604020202020204" pitchFamily="34" charset="0"/>
              <a:buChar char="•"/>
            </a:pPr>
            <a:r>
              <a:rPr sz="2400" spc="-5" dirty="0">
                <a:cs typeface="Arial"/>
              </a:rPr>
              <a:t>Thou shalt </a:t>
            </a:r>
            <a:r>
              <a:rPr sz="2400" spc="-10" dirty="0">
                <a:cs typeface="Arial"/>
              </a:rPr>
              <a:t>not </a:t>
            </a:r>
            <a:r>
              <a:rPr sz="2400" spc="-5" dirty="0">
                <a:cs typeface="Arial"/>
              </a:rPr>
              <a:t>appropriate other </a:t>
            </a:r>
            <a:r>
              <a:rPr sz="2400" spc="-10" dirty="0">
                <a:cs typeface="Arial"/>
              </a:rPr>
              <a:t>people's </a:t>
            </a:r>
            <a:r>
              <a:rPr sz="2400" spc="-5" dirty="0">
                <a:cs typeface="Arial"/>
              </a:rPr>
              <a:t>intellectual</a:t>
            </a:r>
            <a:r>
              <a:rPr sz="2400" spc="35" dirty="0">
                <a:cs typeface="Arial"/>
              </a:rPr>
              <a:t> </a:t>
            </a:r>
            <a:r>
              <a:rPr sz="2400" spc="-5" dirty="0">
                <a:cs typeface="Arial"/>
              </a:rPr>
              <a:t>output.</a:t>
            </a:r>
            <a:endParaRPr sz="2400" dirty="0">
              <a:cs typeface="Arial"/>
            </a:endParaRPr>
          </a:p>
          <a:p>
            <a:pPr marL="355600" marR="228600" indent="-342900">
              <a:lnSpc>
                <a:spcPct val="75000"/>
              </a:lnSpc>
              <a:spcBef>
                <a:spcPts val="660"/>
              </a:spcBef>
              <a:buFont typeface="Arial" panose="020B0604020202020204" pitchFamily="34" charset="0"/>
              <a:buChar char="•"/>
            </a:pPr>
            <a:r>
              <a:rPr sz="2400" spc="-5" dirty="0">
                <a:cs typeface="Arial"/>
              </a:rPr>
              <a:t>Thou shalt think </a:t>
            </a:r>
            <a:r>
              <a:rPr sz="2400" spc="-10" dirty="0">
                <a:cs typeface="Arial"/>
              </a:rPr>
              <a:t>about </a:t>
            </a:r>
            <a:r>
              <a:rPr sz="2400" dirty="0">
                <a:cs typeface="Arial"/>
              </a:rPr>
              <a:t>the </a:t>
            </a:r>
            <a:r>
              <a:rPr sz="2400" spc="-5" dirty="0">
                <a:cs typeface="Arial"/>
              </a:rPr>
              <a:t>social consequences </a:t>
            </a:r>
            <a:r>
              <a:rPr sz="2400" dirty="0">
                <a:cs typeface="Arial"/>
              </a:rPr>
              <a:t>of </a:t>
            </a:r>
            <a:r>
              <a:rPr sz="2400" spc="-5" dirty="0">
                <a:cs typeface="Arial"/>
              </a:rPr>
              <a:t>the program  you</a:t>
            </a:r>
            <a:r>
              <a:rPr sz="2400" spc="-10" dirty="0">
                <a:cs typeface="Arial"/>
              </a:rPr>
              <a:t> </a:t>
            </a:r>
            <a:r>
              <a:rPr sz="2400" spc="-5" dirty="0">
                <a:cs typeface="Arial"/>
              </a:rPr>
              <a:t>write.</a:t>
            </a:r>
            <a:endParaRPr sz="2400" dirty="0">
              <a:cs typeface="Arial"/>
            </a:endParaRPr>
          </a:p>
          <a:p>
            <a:pPr marL="355600" marR="120014" indent="-342900">
              <a:lnSpc>
                <a:spcPct val="75000"/>
              </a:lnSpc>
              <a:spcBef>
                <a:spcPts val="600"/>
              </a:spcBef>
              <a:buFont typeface="Arial" panose="020B0604020202020204" pitchFamily="34" charset="0"/>
              <a:buChar char="•"/>
            </a:pPr>
            <a:r>
              <a:rPr sz="2400" spc="-5" dirty="0">
                <a:cs typeface="Arial"/>
              </a:rPr>
              <a:t>Thou shalt use </a:t>
            </a:r>
            <a:r>
              <a:rPr sz="2400" dirty="0">
                <a:cs typeface="Arial"/>
              </a:rPr>
              <a:t>a computer </a:t>
            </a:r>
            <a:r>
              <a:rPr sz="2400" spc="-5" dirty="0">
                <a:cs typeface="Arial"/>
              </a:rPr>
              <a:t>in ways that show consideration and  respect.</a:t>
            </a:r>
            <a:endParaRPr sz="2400" dirty="0">
              <a:cs typeface="Arial"/>
            </a:endParaRPr>
          </a:p>
        </p:txBody>
      </p:sp>
      <p:sp>
        <p:nvSpPr>
          <p:cNvPr id="17" name="object 7">
            <a:extLst>
              <a:ext uri="{FF2B5EF4-FFF2-40B4-BE49-F238E27FC236}">
                <a16:creationId xmlns:a16="http://schemas.microsoft.com/office/drawing/2014/main" id="{22B110B3-4DA3-2B4A-88FC-A532821DA85A}"/>
              </a:ext>
            </a:extLst>
          </p:cNvPr>
          <p:cNvSpPr txBox="1">
            <a:spLocks/>
          </p:cNvSpPr>
          <p:nvPr/>
        </p:nvSpPr>
        <p:spPr>
          <a:xfrm>
            <a:off x="902677" y="134552"/>
            <a:ext cx="10679723" cy="68993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n-US" spc="-10" dirty="0">
                <a:cs typeface="Calibri Light"/>
              </a:rPr>
              <a:t>The Ten Commandments For Computer Ethics</a:t>
            </a:r>
            <a:endParaRPr lang="en-US" spc="-10" dirty="0">
              <a:latin typeface="Calibri Light"/>
              <a:cs typeface="Calibri Light"/>
            </a:endParaRPr>
          </a:p>
        </p:txBody>
      </p:sp>
    </p:spTree>
    <p:extLst>
      <p:ext uri="{BB962C8B-B14F-4D97-AF65-F5344CB8AC3E}">
        <p14:creationId xmlns:p14="http://schemas.microsoft.com/office/powerpoint/2010/main" val="3009712134"/>
      </p:ext>
    </p:extLst>
  </p:cSld>
  <p:clrMapOvr>
    <a:masterClrMapping/>
  </p:clrMapOvr>
  <p:transition>
    <p:dissolv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981201" y="152401"/>
            <a:ext cx="901065" cy="901065"/>
          </a:xfrm>
          <a:custGeom>
            <a:avLst/>
            <a:gdLst/>
            <a:ahLst/>
            <a:cxnLst/>
            <a:rect l="l" t="t" r="r" b="b"/>
            <a:pathLst>
              <a:path w="901065" h="901065">
                <a:moveTo>
                  <a:pt x="450341" y="0"/>
                </a:moveTo>
                <a:lnTo>
                  <a:pt x="401272" y="2643"/>
                </a:lnTo>
                <a:lnTo>
                  <a:pt x="353733" y="10389"/>
                </a:lnTo>
                <a:lnTo>
                  <a:pt x="307999" y="22963"/>
                </a:lnTo>
                <a:lnTo>
                  <a:pt x="264345" y="40090"/>
                </a:lnTo>
                <a:lnTo>
                  <a:pt x="223045" y="61496"/>
                </a:lnTo>
                <a:lnTo>
                  <a:pt x="184375" y="86904"/>
                </a:lnTo>
                <a:lnTo>
                  <a:pt x="148610" y="116040"/>
                </a:lnTo>
                <a:lnTo>
                  <a:pt x="116023" y="148630"/>
                </a:lnTo>
                <a:lnTo>
                  <a:pt x="86889" y="184397"/>
                </a:lnTo>
                <a:lnTo>
                  <a:pt x="61484" y="223068"/>
                </a:lnTo>
                <a:lnTo>
                  <a:pt x="40082" y="264367"/>
                </a:lnTo>
                <a:lnTo>
                  <a:pt x="22958" y="308018"/>
                </a:lnTo>
                <a:lnTo>
                  <a:pt x="10387" y="353748"/>
                </a:lnTo>
                <a:lnTo>
                  <a:pt x="2642" y="401281"/>
                </a:lnTo>
                <a:lnTo>
                  <a:pt x="0" y="450341"/>
                </a:lnTo>
                <a:lnTo>
                  <a:pt x="2642" y="499402"/>
                </a:lnTo>
                <a:lnTo>
                  <a:pt x="10387" y="546935"/>
                </a:lnTo>
                <a:lnTo>
                  <a:pt x="22958" y="592665"/>
                </a:lnTo>
                <a:lnTo>
                  <a:pt x="40082" y="636316"/>
                </a:lnTo>
                <a:lnTo>
                  <a:pt x="61484" y="677615"/>
                </a:lnTo>
                <a:lnTo>
                  <a:pt x="86889" y="716286"/>
                </a:lnTo>
                <a:lnTo>
                  <a:pt x="116023" y="752053"/>
                </a:lnTo>
                <a:lnTo>
                  <a:pt x="148610" y="784643"/>
                </a:lnTo>
                <a:lnTo>
                  <a:pt x="184375" y="813779"/>
                </a:lnTo>
                <a:lnTo>
                  <a:pt x="223045" y="839187"/>
                </a:lnTo>
                <a:lnTo>
                  <a:pt x="264345" y="860593"/>
                </a:lnTo>
                <a:lnTo>
                  <a:pt x="307999" y="877720"/>
                </a:lnTo>
                <a:lnTo>
                  <a:pt x="353733" y="890294"/>
                </a:lnTo>
                <a:lnTo>
                  <a:pt x="401272" y="898040"/>
                </a:lnTo>
                <a:lnTo>
                  <a:pt x="450341" y="900684"/>
                </a:lnTo>
                <a:lnTo>
                  <a:pt x="499411" y="898040"/>
                </a:lnTo>
                <a:lnTo>
                  <a:pt x="546950" y="890294"/>
                </a:lnTo>
                <a:lnTo>
                  <a:pt x="592684" y="877720"/>
                </a:lnTo>
                <a:lnTo>
                  <a:pt x="636338" y="860593"/>
                </a:lnTo>
                <a:lnTo>
                  <a:pt x="677638" y="839187"/>
                </a:lnTo>
                <a:lnTo>
                  <a:pt x="716308" y="813779"/>
                </a:lnTo>
                <a:lnTo>
                  <a:pt x="752073" y="784643"/>
                </a:lnTo>
                <a:lnTo>
                  <a:pt x="784660" y="752053"/>
                </a:lnTo>
                <a:lnTo>
                  <a:pt x="813794" y="716286"/>
                </a:lnTo>
                <a:lnTo>
                  <a:pt x="839199" y="677615"/>
                </a:lnTo>
                <a:lnTo>
                  <a:pt x="860601" y="636316"/>
                </a:lnTo>
                <a:lnTo>
                  <a:pt x="877725" y="592665"/>
                </a:lnTo>
                <a:lnTo>
                  <a:pt x="890296" y="546935"/>
                </a:lnTo>
                <a:lnTo>
                  <a:pt x="898041" y="499402"/>
                </a:lnTo>
                <a:lnTo>
                  <a:pt x="900684" y="450341"/>
                </a:lnTo>
                <a:lnTo>
                  <a:pt x="898041" y="401281"/>
                </a:lnTo>
                <a:lnTo>
                  <a:pt x="890296" y="353748"/>
                </a:lnTo>
                <a:lnTo>
                  <a:pt x="877725" y="308018"/>
                </a:lnTo>
                <a:lnTo>
                  <a:pt x="860601" y="264367"/>
                </a:lnTo>
                <a:lnTo>
                  <a:pt x="839199" y="223068"/>
                </a:lnTo>
                <a:lnTo>
                  <a:pt x="813794" y="184397"/>
                </a:lnTo>
                <a:lnTo>
                  <a:pt x="784660" y="148630"/>
                </a:lnTo>
                <a:lnTo>
                  <a:pt x="752073" y="116040"/>
                </a:lnTo>
                <a:lnTo>
                  <a:pt x="716308" y="86904"/>
                </a:lnTo>
                <a:lnTo>
                  <a:pt x="677638" y="61496"/>
                </a:lnTo>
                <a:lnTo>
                  <a:pt x="636338" y="40090"/>
                </a:lnTo>
                <a:lnTo>
                  <a:pt x="592684" y="22963"/>
                </a:lnTo>
                <a:lnTo>
                  <a:pt x="546950" y="10389"/>
                </a:lnTo>
                <a:lnTo>
                  <a:pt x="499411" y="2643"/>
                </a:lnTo>
                <a:lnTo>
                  <a:pt x="450341" y="0"/>
                </a:lnTo>
                <a:close/>
              </a:path>
            </a:pathLst>
          </a:custGeom>
          <a:solidFill>
            <a:srgbClr val="FFFFFF"/>
          </a:solidFill>
        </p:spPr>
        <p:txBody>
          <a:bodyPr wrap="square" lIns="0" tIns="0" rIns="0" bIns="0" rtlCol="0"/>
          <a:lstStyle/>
          <a:p>
            <a:endParaRPr/>
          </a:p>
        </p:txBody>
      </p:sp>
      <p:sp>
        <p:nvSpPr>
          <p:cNvPr id="6" name="object 6"/>
          <p:cNvSpPr/>
          <p:nvPr/>
        </p:nvSpPr>
        <p:spPr>
          <a:xfrm>
            <a:off x="6929025" y="3782399"/>
            <a:ext cx="3125704" cy="3052076"/>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845809" y="1221367"/>
            <a:ext cx="1255395" cy="513715"/>
          </a:xfrm>
          <a:prstGeom prst="rect">
            <a:avLst/>
          </a:prstGeom>
        </p:spPr>
        <p:txBody>
          <a:bodyPr vert="horz" wrap="square" lIns="0" tIns="13335" rIns="0" bIns="0" rtlCol="0">
            <a:spAutoFit/>
          </a:bodyPr>
          <a:lstStyle/>
          <a:p>
            <a:pPr marL="12700">
              <a:spcBef>
                <a:spcPts val="105"/>
              </a:spcBef>
            </a:pPr>
            <a:r>
              <a:rPr sz="3200" spc="-5" dirty="0">
                <a:solidFill>
                  <a:srgbClr val="7E7E7E"/>
                </a:solidFill>
                <a:latin typeface="Calibri"/>
                <a:cs typeface="Calibri"/>
              </a:rPr>
              <a:t>Do</a:t>
            </a:r>
            <a:r>
              <a:rPr sz="3200" spc="-80" dirty="0">
                <a:solidFill>
                  <a:srgbClr val="7E7E7E"/>
                </a:solidFill>
                <a:latin typeface="Calibri"/>
                <a:cs typeface="Calibri"/>
              </a:rPr>
              <a:t> </a:t>
            </a:r>
            <a:r>
              <a:rPr sz="3200" spc="-5" dirty="0">
                <a:solidFill>
                  <a:srgbClr val="7E7E7E"/>
                </a:solidFill>
                <a:latin typeface="Calibri"/>
                <a:cs typeface="Calibri"/>
              </a:rPr>
              <a:t>not:</a:t>
            </a:r>
            <a:endParaRPr sz="3200" dirty="0">
              <a:latin typeface="Calibri"/>
              <a:cs typeface="Calibri"/>
            </a:endParaRPr>
          </a:p>
        </p:txBody>
      </p:sp>
      <p:sp>
        <p:nvSpPr>
          <p:cNvPr id="16" name="object 16"/>
          <p:cNvSpPr txBox="1">
            <a:spLocks noGrp="1"/>
          </p:cNvSpPr>
          <p:nvPr>
            <p:ph sz="half" idx="2"/>
          </p:nvPr>
        </p:nvSpPr>
        <p:spPr>
          <a:xfrm>
            <a:off x="845809" y="2049974"/>
            <a:ext cx="5303520" cy="4104329"/>
          </a:xfrm>
          <a:prstGeom prst="rect">
            <a:avLst/>
          </a:prstGeom>
        </p:spPr>
        <p:txBody>
          <a:bodyPr vert="horz" wrap="square" lIns="0" tIns="13335" rIns="0" bIns="0" rtlCol="0">
            <a:spAutoFit/>
          </a:bodyPr>
          <a:lstStyle/>
          <a:p>
            <a:pPr marL="12700">
              <a:lnSpc>
                <a:spcPct val="100000"/>
              </a:lnSpc>
              <a:spcBef>
                <a:spcPts val="105"/>
              </a:spcBef>
            </a:pPr>
            <a:r>
              <a:rPr lang="en-US" sz="2000" spc="-5" dirty="0"/>
              <a:t>Do not use a computer to harm other people.</a:t>
            </a:r>
          </a:p>
          <a:p>
            <a:pPr marL="12700">
              <a:lnSpc>
                <a:spcPct val="100000"/>
              </a:lnSpc>
              <a:spcBef>
                <a:spcPts val="105"/>
              </a:spcBef>
            </a:pPr>
            <a:r>
              <a:rPr lang="en-US" sz="2000" spc="-5" dirty="0"/>
              <a:t>Do not interfere with other people's computer  work.</a:t>
            </a:r>
          </a:p>
          <a:p>
            <a:pPr marL="12700">
              <a:lnSpc>
                <a:spcPct val="100000"/>
              </a:lnSpc>
              <a:spcBef>
                <a:spcPts val="105"/>
              </a:spcBef>
            </a:pPr>
            <a:r>
              <a:rPr lang="en-US" sz="2000" spc="-5" dirty="0"/>
              <a:t>Do not snoop around in other people's  computer files.</a:t>
            </a:r>
          </a:p>
          <a:p>
            <a:pPr marL="12700">
              <a:lnSpc>
                <a:spcPct val="100000"/>
              </a:lnSpc>
              <a:spcBef>
                <a:spcPts val="105"/>
              </a:spcBef>
            </a:pPr>
            <a:r>
              <a:rPr lang="en-US" sz="2000" spc="-5" dirty="0"/>
              <a:t>Do not use a computer to steal.</a:t>
            </a:r>
          </a:p>
          <a:p>
            <a:pPr marL="12700">
              <a:lnSpc>
                <a:spcPct val="100000"/>
              </a:lnSpc>
              <a:spcBef>
                <a:spcPts val="105"/>
              </a:spcBef>
            </a:pPr>
            <a:r>
              <a:rPr lang="en-US" sz="2000" spc="-5" dirty="0"/>
              <a:t>Do not use a computer to bear false witness.</a:t>
            </a:r>
          </a:p>
          <a:p>
            <a:pPr marL="12700">
              <a:lnSpc>
                <a:spcPct val="100000"/>
              </a:lnSpc>
              <a:spcBef>
                <a:spcPts val="105"/>
              </a:spcBef>
            </a:pPr>
            <a:r>
              <a:rPr lang="en-US" sz="2000" spc="-5" dirty="0"/>
              <a:t>Do not copy or use proprietary software for  which you have not paid.</a:t>
            </a:r>
          </a:p>
          <a:p>
            <a:pPr marL="12700">
              <a:lnSpc>
                <a:spcPct val="100000"/>
              </a:lnSpc>
              <a:spcBef>
                <a:spcPts val="105"/>
              </a:spcBef>
            </a:pPr>
            <a:r>
              <a:rPr lang="en-US" sz="2000" spc="-5" dirty="0"/>
              <a:t>Do not use other people's computer resources  without authorization or proper compensation.</a:t>
            </a:r>
          </a:p>
          <a:p>
            <a:pPr marL="12700">
              <a:lnSpc>
                <a:spcPct val="100000"/>
              </a:lnSpc>
              <a:spcBef>
                <a:spcPts val="105"/>
              </a:spcBef>
            </a:pPr>
            <a:r>
              <a:rPr lang="en-US" sz="2000" spc="-5" dirty="0"/>
              <a:t>Do not appropriate other people's intellectual  output.</a:t>
            </a:r>
            <a:endParaRPr sz="2000" spc="-5" dirty="0"/>
          </a:p>
        </p:txBody>
      </p:sp>
      <p:sp>
        <p:nvSpPr>
          <p:cNvPr id="19" name="object 19"/>
          <p:cNvSpPr txBox="1"/>
          <p:nvPr/>
        </p:nvSpPr>
        <p:spPr>
          <a:xfrm>
            <a:off x="5355612" y="1221367"/>
            <a:ext cx="3136265" cy="505908"/>
          </a:xfrm>
          <a:prstGeom prst="rect">
            <a:avLst/>
          </a:prstGeom>
        </p:spPr>
        <p:txBody>
          <a:bodyPr vert="horz" wrap="square" lIns="0" tIns="13335" rIns="0" bIns="0" rtlCol="0">
            <a:spAutoFit/>
          </a:bodyPr>
          <a:lstStyle/>
          <a:p>
            <a:pPr marR="266065" algn="ctr">
              <a:spcBef>
                <a:spcPts val="105"/>
              </a:spcBef>
            </a:pPr>
            <a:r>
              <a:rPr sz="3200" spc="-5" dirty="0">
                <a:solidFill>
                  <a:srgbClr val="7E7E7E"/>
                </a:solidFill>
                <a:latin typeface="Calibri"/>
                <a:cs typeface="Calibri"/>
              </a:rPr>
              <a:t>Do:</a:t>
            </a:r>
            <a:endParaRPr sz="3200" dirty="0">
              <a:latin typeface="Calibri"/>
              <a:cs typeface="Calibri"/>
            </a:endParaRPr>
          </a:p>
        </p:txBody>
      </p:sp>
      <p:sp>
        <p:nvSpPr>
          <p:cNvPr id="20" name="object 20"/>
          <p:cNvSpPr txBox="1">
            <a:spLocks noGrp="1"/>
          </p:cNvSpPr>
          <p:nvPr>
            <p:ph type="title"/>
          </p:nvPr>
        </p:nvSpPr>
        <p:spPr>
          <a:xfrm>
            <a:off x="845809" y="189700"/>
            <a:ext cx="5880111" cy="689932"/>
          </a:xfrm>
          <a:prstGeom prst="rect">
            <a:avLst/>
          </a:prstGeom>
        </p:spPr>
        <p:txBody>
          <a:bodyPr vert="horz" wrap="square" lIns="0" tIns="12700" rIns="0" bIns="0" rtlCol="0" anchor="ctr">
            <a:spAutoFit/>
          </a:bodyPr>
          <a:lstStyle/>
          <a:p>
            <a:pPr marL="12700">
              <a:lnSpc>
                <a:spcPct val="100000"/>
              </a:lnSpc>
              <a:spcBef>
                <a:spcPts val="100"/>
              </a:spcBef>
            </a:pPr>
            <a:r>
              <a:rPr sz="4400" b="0" spc="-5" dirty="0">
                <a:latin typeface="Calibri Light"/>
                <a:cs typeface="Calibri Light"/>
              </a:rPr>
              <a:t>Principles of Cyber</a:t>
            </a:r>
            <a:r>
              <a:rPr sz="4400" b="0" spc="-65" dirty="0">
                <a:latin typeface="Calibri Light"/>
                <a:cs typeface="Calibri Light"/>
              </a:rPr>
              <a:t> </a:t>
            </a:r>
            <a:r>
              <a:rPr sz="4400" b="0" spc="-10" dirty="0">
                <a:latin typeface="Calibri Light"/>
                <a:cs typeface="Calibri Light"/>
              </a:rPr>
              <a:t>Ethics</a:t>
            </a:r>
          </a:p>
        </p:txBody>
      </p:sp>
      <p:sp>
        <p:nvSpPr>
          <p:cNvPr id="24" name="Rectangle 23">
            <a:extLst>
              <a:ext uri="{FF2B5EF4-FFF2-40B4-BE49-F238E27FC236}">
                <a16:creationId xmlns:a16="http://schemas.microsoft.com/office/drawing/2014/main" id="{9AFB1503-51D6-CB44-8197-806D47451DFF}"/>
              </a:ext>
            </a:extLst>
          </p:cNvPr>
          <p:cNvSpPr/>
          <p:nvPr/>
        </p:nvSpPr>
        <p:spPr>
          <a:xfrm>
            <a:off x="6435969" y="1939229"/>
            <a:ext cx="6096000" cy="1631216"/>
          </a:xfrm>
          <a:prstGeom prst="rect">
            <a:avLst/>
          </a:prstGeom>
        </p:spPr>
        <p:txBody>
          <a:bodyPr>
            <a:spAutoFit/>
          </a:bodyPr>
          <a:lstStyle/>
          <a:p>
            <a:pPr marL="285750" indent="-285750">
              <a:buFont typeface="Arial" panose="020B0604020202020204" pitchFamily="34" charset="0"/>
              <a:buChar char="•"/>
            </a:pPr>
            <a:r>
              <a:rPr lang="en-US" sz="2000" dirty="0"/>
              <a:t>Do think about the social consequences of the  program you are writing or the system you are  designing.</a:t>
            </a:r>
          </a:p>
          <a:p>
            <a:pPr marL="285750" indent="-285750">
              <a:buFont typeface="Arial" panose="020B0604020202020204" pitchFamily="34" charset="0"/>
              <a:buChar char="•"/>
            </a:pPr>
            <a:r>
              <a:rPr lang="en-US" sz="2000" dirty="0"/>
              <a:t>Do always use a computer in ways that ensure consideration and respect for your fellow humans.</a:t>
            </a:r>
          </a:p>
        </p:txBody>
      </p:sp>
    </p:spTree>
    <p:extLst>
      <p:ext uri="{BB962C8B-B14F-4D97-AF65-F5344CB8AC3E}">
        <p14:creationId xmlns:p14="http://schemas.microsoft.com/office/powerpoint/2010/main" val="532606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524000" y="1190245"/>
            <a:ext cx="9144000" cy="58419"/>
          </a:xfrm>
          <a:custGeom>
            <a:avLst/>
            <a:gdLst/>
            <a:ahLst/>
            <a:cxnLst/>
            <a:rect l="l" t="t" r="r" b="b"/>
            <a:pathLst>
              <a:path w="9144000" h="58419">
                <a:moveTo>
                  <a:pt x="0" y="57911"/>
                </a:moveTo>
                <a:lnTo>
                  <a:pt x="9144000" y="57911"/>
                </a:lnTo>
                <a:lnTo>
                  <a:pt x="9144000" y="0"/>
                </a:lnTo>
                <a:lnTo>
                  <a:pt x="0" y="0"/>
                </a:lnTo>
                <a:lnTo>
                  <a:pt x="0" y="57911"/>
                </a:lnTo>
                <a:close/>
              </a:path>
            </a:pathLst>
          </a:custGeom>
          <a:solidFill>
            <a:srgbClr val="FFFFFF"/>
          </a:solidFill>
        </p:spPr>
        <p:txBody>
          <a:bodyPr wrap="square" lIns="0" tIns="0" rIns="0" bIns="0" rtlCol="0"/>
          <a:lstStyle/>
          <a:p>
            <a:endParaRPr/>
          </a:p>
        </p:txBody>
      </p:sp>
      <p:sp>
        <p:nvSpPr>
          <p:cNvPr id="4" name="object 4"/>
          <p:cNvSpPr/>
          <p:nvPr/>
        </p:nvSpPr>
        <p:spPr>
          <a:xfrm>
            <a:off x="1981201" y="152401"/>
            <a:ext cx="901065" cy="901065"/>
          </a:xfrm>
          <a:custGeom>
            <a:avLst/>
            <a:gdLst/>
            <a:ahLst/>
            <a:cxnLst/>
            <a:rect l="l" t="t" r="r" b="b"/>
            <a:pathLst>
              <a:path w="901065" h="901065">
                <a:moveTo>
                  <a:pt x="450341" y="0"/>
                </a:moveTo>
                <a:lnTo>
                  <a:pt x="401272" y="2643"/>
                </a:lnTo>
                <a:lnTo>
                  <a:pt x="353733" y="10389"/>
                </a:lnTo>
                <a:lnTo>
                  <a:pt x="307999" y="22963"/>
                </a:lnTo>
                <a:lnTo>
                  <a:pt x="264345" y="40090"/>
                </a:lnTo>
                <a:lnTo>
                  <a:pt x="223045" y="61496"/>
                </a:lnTo>
                <a:lnTo>
                  <a:pt x="184375" y="86904"/>
                </a:lnTo>
                <a:lnTo>
                  <a:pt x="148610" y="116040"/>
                </a:lnTo>
                <a:lnTo>
                  <a:pt x="116023" y="148630"/>
                </a:lnTo>
                <a:lnTo>
                  <a:pt x="86889" y="184397"/>
                </a:lnTo>
                <a:lnTo>
                  <a:pt x="61484" y="223068"/>
                </a:lnTo>
                <a:lnTo>
                  <a:pt x="40082" y="264367"/>
                </a:lnTo>
                <a:lnTo>
                  <a:pt x="22958" y="308018"/>
                </a:lnTo>
                <a:lnTo>
                  <a:pt x="10387" y="353748"/>
                </a:lnTo>
                <a:lnTo>
                  <a:pt x="2642" y="401281"/>
                </a:lnTo>
                <a:lnTo>
                  <a:pt x="0" y="450341"/>
                </a:lnTo>
                <a:lnTo>
                  <a:pt x="2642" y="499402"/>
                </a:lnTo>
                <a:lnTo>
                  <a:pt x="10387" y="546935"/>
                </a:lnTo>
                <a:lnTo>
                  <a:pt x="22958" y="592665"/>
                </a:lnTo>
                <a:lnTo>
                  <a:pt x="40082" y="636316"/>
                </a:lnTo>
                <a:lnTo>
                  <a:pt x="61484" y="677615"/>
                </a:lnTo>
                <a:lnTo>
                  <a:pt x="86889" y="716286"/>
                </a:lnTo>
                <a:lnTo>
                  <a:pt x="116023" y="752053"/>
                </a:lnTo>
                <a:lnTo>
                  <a:pt x="148610" y="784643"/>
                </a:lnTo>
                <a:lnTo>
                  <a:pt x="184375" y="813779"/>
                </a:lnTo>
                <a:lnTo>
                  <a:pt x="223045" y="839187"/>
                </a:lnTo>
                <a:lnTo>
                  <a:pt x="264345" y="860593"/>
                </a:lnTo>
                <a:lnTo>
                  <a:pt x="307999" y="877720"/>
                </a:lnTo>
                <a:lnTo>
                  <a:pt x="353733" y="890294"/>
                </a:lnTo>
                <a:lnTo>
                  <a:pt x="401272" y="898040"/>
                </a:lnTo>
                <a:lnTo>
                  <a:pt x="450341" y="900684"/>
                </a:lnTo>
                <a:lnTo>
                  <a:pt x="499411" y="898040"/>
                </a:lnTo>
                <a:lnTo>
                  <a:pt x="546950" y="890294"/>
                </a:lnTo>
                <a:lnTo>
                  <a:pt x="592684" y="877720"/>
                </a:lnTo>
                <a:lnTo>
                  <a:pt x="636338" y="860593"/>
                </a:lnTo>
                <a:lnTo>
                  <a:pt x="677638" y="839187"/>
                </a:lnTo>
                <a:lnTo>
                  <a:pt x="716308" y="813779"/>
                </a:lnTo>
                <a:lnTo>
                  <a:pt x="752073" y="784643"/>
                </a:lnTo>
                <a:lnTo>
                  <a:pt x="784660" y="752053"/>
                </a:lnTo>
                <a:lnTo>
                  <a:pt x="813794" y="716286"/>
                </a:lnTo>
                <a:lnTo>
                  <a:pt x="839199" y="677615"/>
                </a:lnTo>
                <a:lnTo>
                  <a:pt x="860601" y="636316"/>
                </a:lnTo>
                <a:lnTo>
                  <a:pt x="877725" y="592665"/>
                </a:lnTo>
                <a:lnTo>
                  <a:pt x="890296" y="546935"/>
                </a:lnTo>
                <a:lnTo>
                  <a:pt x="898041" y="499402"/>
                </a:lnTo>
                <a:lnTo>
                  <a:pt x="900684" y="450341"/>
                </a:lnTo>
                <a:lnTo>
                  <a:pt x="898041" y="401281"/>
                </a:lnTo>
                <a:lnTo>
                  <a:pt x="890296" y="353748"/>
                </a:lnTo>
                <a:lnTo>
                  <a:pt x="877725" y="308018"/>
                </a:lnTo>
                <a:lnTo>
                  <a:pt x="860601" y="264367"/>
                </a:lnTo>
                <a:lnTo>
                  <a:pt x="839199" y="223068"/>
                </a:lnTo>
                <a:lnTo>
                  <a:pt x="813794" y="184397"/>
                </a:lnTo>
                <a:lnTo>
                  <a:pt x="784660" y="148630"/>
                </a:lnTo>
                <a:lnTo>
                  <a:pt x="752073" y="116040"/>
                </a:lnTo>
                <a:lnTo>
                  <a:pt x="716308" y="86904"/>
                </a:lnTo>
                <a:lnTo>
                  <a:pt x="677638" y="61496"/>
                </a:lnTo>
                <a:lnTo>
                  <a:pt x="636338" y="40090"/>
                </a:lnTo>
                <a:lnTo>
                  <a:pt x="592684" y="22963"/>
                </a:lnTo>
                <a:lnTo>
                  <a:pt x="546950" y="10389"/>
                </a:lnTo>
                <a:lnTo>
                  <a:pt x="499411" y="2643"/>
                </a:lnTo>
                <a:lnTo>
                  <a:pt x="450341" y="0"/>
                </a:lnTo>
                <a:close/>
              </a:path>
            </a:pathLst>
          </a:custGeom>
          <a:solidFill>
            <a:srgbClr val="FFFFFF"/>
          </a:solidFill>
        </p:spPr>
        <p:txBody>
          <a:bodyPr wrap="square" lIns="0" tIns="0" rIns="0" bIns="0" rtlCol="0"/>
          <a:lstStyle/>
          <a:p>
            <a:endParaRPr/>
          </a:p>
        </p:txBody>
      </p:sp>
      <p:sp>
        <p:nvSpPr>
          <p:cNvPr id="6" name="object 6"/>
          <p:cNvSpPr/>
          <p:nvPr/>
        </p:nvSpPr>
        <p:spPr>
          <a:xfrm>
            <a:off x="7579057" y="3446142"/>
            <a:ext cx="2045207" cy="3416300"/>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1524000" y="1645704"/>
            <a:ext cx="7056120" cy="3824508"/>
          </a:xfrm>
          <a:prstGeom prst="rect">
            <a:avLst/>
          </a:prstGeom>
        </p:spPr>
        <p:txBody>
          <a:bodyPr vert="horz" wrap="square" lIns="0" tIns="55244" rIns="0" bIns="0" rtlCol="0">
            <a:spAutoFit/>
          </a:bodyPr>
          <a:lstStyle/>
          <a:p>
            <a:pPr marL="12065" marR="5080" indent="-1270" algn="ctr">
              <a:lnSpc>
                <a:spcPct val="90000"/>
              </a:lnSpc>
              <a:spcBef>
                <a:spcPts val="434"/>
              </a:spcBef>
              <a:tabLst>
                <a:tab pos="1218565" algn="l"/>
                <a:tab pos="1697355" algn="l"/>
                <a:tab pos="5805805" algn="l"/>
              </a:tabLst>
            </a:pPr>
            <a:r>
              <a:rPr sz="2800" spc="-5" dirty="0">
                <a:latin typeface="Calibri"/>
                <a:cs typeface="Calibri"/>
              </a:rPr>
              <a:t>Emily </a:t>
            </a:r>
            <a:r>
              <a:rPr sz="2800" spc="-15" dirty="0">
                <a:latin typeface="Calibri"/>
                <a:cs typeface="Calibri"/>
              </a:rPr>
              <a:t>posted </a:t>
            </a:r>
            <a:r>
              <a:rPr sz="2800" spc="-5" dirty="0">
                <a:latin typeface="Calibri"/>
                <a:cs typeface="Calibri"/>
              </a:rPr>
              <a:t>a </a:t>
            </a:r>
            <a:r>
              <a:rPr sz="2800" spc="-15" dirty="0">
                <a:latin typeface="Calibri"/>
                <a:cs typeface="Calibri"/>
              </a:rPr>
              <a:t>picture </a:t>
            </a:r>
            <a:r>
              <a:rPr sz="2800" spc="-5" dirty="0">
                <a:latin typeface="Calibri"/>
                <a:cs typeface="Calibri"/>
              </a:rPr>
              <a:t>of </a:t>
            </a:r>
            <a:r>
              <a:rPr sz="2800" spc="-15" dirty="0">
                <a:latin typeface="Calibri"/>
                <a:cs typeface="Calibri"/>
              </a:rPr>
              <a:t>your </a:t>
            </a:r>
            <a:r>
              <a:rPr sz="2800" spc="-5" dirty="0">
                <a:latin typeface="Calibri"/>
                <a:cs typeface="Calibri"/>
              </a:rPr>
              <a:t>friend </a:t>
            </a:r>
            <a:r>
              <a:rPr sz="2800" spc="-20" dirty="0">
                <a:latin typeface="Calibri"/>
                <a:cs typeface="Calibri"/>
              </a:rPr>
              <a:t>Jayden </a:t>
            </a:r>
            <a:r>
              <a:rPr sz="2800" spc="-10" dirty="0">
                <a:latin typeface="Calibri"/>
                <a:cs typeface="Calibri"/>
              </a:rPr>
              <a:t>on  </a:t>
            </a:r>
            <a:r>
              <a:rPr sz="2800" spc="-20" dirty="0">
                <a:latin typeface="Calibri"/>
                <a:cs typeface="Calibri"/>
              </a:rPr>
              <a:t>Instagram.	</a:t>
            </a:r>
            <a:r>
              <a:rPr sz="2800" spc="-5" dirty="0">
                <a:latin typeface="Calibri"/>
                <a:cs typeface="Calibri"/>
              </a:rPr>
              <a:t>The </a:t>
            </a:r>
            <a:r>
              <a:rPr sz="2800" spc="-15" dirty="0">
                <a:latin typeface="Calibri"/>
                <a:cs typeface="Calibri"/>
              </a:rPr>
              <a:t>picture </a:t>
            </a:r>
            <a:r>
              <a:rPr sz="2800" spc="-20" dirty="0">
                <a:latin typeface="Calibri"/>
                <a:cs typeface="Calibri"/>
              </a:rPr>
              <a:t>makes </a:t>
            </a:r>
            <a:r>
              <a:rPr sz="2800" spc="-5" dirty="0">
                <a:latin typeface="Calibri"/>
                <a:cs typeface="Calibri"/>
              </a:rPr>
              <a:t>it look as if </a:t>
            </a:r>
            <a:r>
              <a:rPr sz="2800" spc="-25" dirty="0">
                <a:latin typeface="Calibri"/>
                <a:cs typeface="Calibri"/>
              </a:rPr>
              <a:t>Jayden  </a:t>
            </a:r>
            <a:r>
              <a:rPr sz="2800" spc="-5" dirty="0">
                <a:latin typeface="Calibri"/>
                <a:cs typeface="Calibri"/>
              </a:rPr>
              <a:t>is </a:t>
            </a:r>
            <a:r>
              <a:rPr sz="2800" spc="-10" dirty="0">
                <a:latin typeface="Calibri"/>
                <a:cs typeface="Calibri"/>
              </a:rPr>
              <a:t>consuming alcohol, but </a:t>
            </a:r>
            <a:r>
              <a:rPr sz="2800" spc="-20" dirty="0">
                <a:latin typeface="Calibri"/>
                <a:cs typeface="Calibri"/>
              </a:rPr>
              <a:t>you </a:t>
            </a:r>
            <a:r>
              <a:rPr sz="2800" spc="-10" dirty="0">
                <a:latin typeface="Calibri"/>
                <a:cs typeface="Calibri"/>
              </a:rPr>
              <a:t>know that he  wasn’t.	</a:t>
            </a:r>
            <a:r>
              <a:rPr sz="2800" spc="-55" dirty="0">
                <a:latin typeface="Calibri"/>
                <a:cs typeface="Calibri"/>
              </a:rPr>
              <a:t>Your </a:t>
            </a:r>
            <a:r>
              <a:rPr sz="2800" spc="-10" dirty="0">
                <a:latin typeface="Calibri"/>
                <a:cs typeface="Calibri"/>
              </a:rPr>
              <a:t>friend </a:t>
            </a:r>
            <a:r>
              <a:rPr sz="2800" spc="-20" dirty="0">
                <a:latin typeface="Calibri"/>
                <a:cs typeface="Calibri"/>
              </a:rPr>
              <a:t>Jayden </a:t>
            </a:r>
            <a:r>
              <a:rPr sz="2800" spc="-5" dirty="0">
                <a:latin typeface="Calibri"/>
                <a:cs typeface="Calibri"/>
              </a:rPr>
              <a:t>is </a:t>
            </a:r>
            <a:r>
              <a:rPr sz="2800" spc="-10" dirty="0">
                <a:latin typeface="Calibri"/>
                <a:cs typeface="Calibri"/>
              </a:rPr>
              <a:t>very </a:t>
            </a:r>
            <a:r>
              <a:rPr sz="2800" spc="-15" dirty="0">
                <a:latin typeface="Calibri"/>
                <a:cs typeface="Calibri"/>
              </a:rPr>
              <a:t>upset </a:t>
            </a:r>
            <a:r>
              <a:rPr sz="2800" spc="-5" dirty="0">
                <a:latin typeface="Calibri"/>
                <a:cs typeface="Calibri"/>
              </a:rPr>
              <a:t>and  Emily </a:t>
            </a:r>
            <a:r>
              <a:rPr sz="2800" spc="-15" dirty="0">
                <a:latin typeface="Calibri"/>
                <a:cs typeface="Calibri"/>
              </a:rPr>
              <a:t>refuses </a:t>
            </a:r>
            <a:r>
              <a:rPr sz="2800" spc="-20" dirty="0">
                <a:latin typeface="Calibri"/>
                <a:cs typeface="Calibri"/>
              </a:rPr>
              <a:t>to </a:t>
            </a:r>
            <a:r>
              <a:rPr sz="2800" spc="-35" dirty="0">
                <a:latin typeface="Calibri"/>
                <a:cs typeface="Calibri"/>
              </a:rPr>
              <a:t>take </a:t>
            </a:r>
            <a:r>
              <a:rPr sz="2800" spc="-5" dirty="0">
                <a:latin typeface="Calibri"/>
                <a:cs typeface="Calibri"/>
              </a:rPr>
              <a:t>the</a:t>
            </a:r>
            <a:r>
              <a:rPr sz="2800" spc="130" dirty="0">
                <a:latin typeface="Calibri"/>
                <a:cs typeface="Calibri"/>
              </a:rPr>
              <a:t> </a:t>
            </a:r>
            <a:r>
              <a:rPr sz="2800" spc="-15" dirty="0">
                <a:latin typeface="Calibri"/>
                <a:cs typeface="Calibri"/>
              </a:rPr>
              <a:t>picture</a:t>
            </a:r>
            <a:r>
              <a:rPr sz="2800" spc="35" dirty="0">
                <a:latin typeface="Calibri"/>
                <a:cs typeface="Calibri"/>
              </a:rPr>
              <a:t> </a:t>
            </a:r>
            <a:r>
              <a:rPr sz="2800" spc="-10" dirty="0">
                <a:latin typeface="Calibri"/>
                <a:cs typeface="Calibri"/>
              </a:rPr>
              <a:t>down.	</a:t>
            </a:r>
            <a:r>
              <a:rPr sz="2800" spc="-20" dirty="0">
                <a:latin typeface="Calibri"/>
                <a:cs typeface="Calibri"/>
              </a:rPr>
              <a:t>Jayden  </a:t>
            </a:r>
            <a:r>
              <a:rPr sz="2800" spc="-10" dirty="0">
                <a:latin typeface="Calibri"/>
                <a:cs typeface="Calibri"/>
              </a:rPr>
              <a:t>asks </a:t>
            </a:r>
            <a:r>
              <a:rPr sz="2800" spc="-25" dirty="0">
                <a:latin typeface="Calibri"/>
                <a:cs typeface="Calibri"/>
              </a:rPr>
              <a:t>for </a:t>
            </a:r>
            <a:r>
              <a:rPr sz="2800" spc="-15" dirty="0">
                <a:latin typeface="Calibri"/>
                <a:cs typeface="Calibri"/>
              </a:rPr>
              <a:t>your </a:t>
            </a:r>
            <a:r>
              <a:rPr sz="2800" spc="-10" dirty="0">
                <a:latin typeface="Calibri"/>
                <a:cs typeface="Calibri"/>
              </a:rPr>
              <a:t>help </a:t>
            </a:r>
            <a:r>
              <a:rPr sz="2800" spc="-5" dirty="0">
                <a:latin typeface="Calibri"/>
                <a:cs typeface="Calibri"/>
              </a:rPr>
              <a:t>in </a:t>
            </a:r>
            <a:r>
              <a:rPr sz="2800" spc="-15" dirty="0">
                <a:latin typeface="Calibri"/>
                <a:cs typeface="Calibri"/>
              </a:rPr>
              <a:t>getting </a:t>
            </a:r>
            <a:r>
              <a:rPr sz="2800" spc="-20" dirty="0">
                <a:latin typeface="Calibri"/>
                <a:cs typeface="Calibri"/>
              </a:rPr>
              <a:t>into Emily’s  Instagram </a:t>
            </a:r>
            <a:r>
              <a:rPr sz="2800" spc="-10" dirty="0">
                <a:latin typeface="Calibri"/>
                <a:cs typeface="Calibri"/>
              </a:rPr>
              <a:t>account </a:t>
            </a:r>
            <a:r>
              <a:rPr sz="2800" spc="-20" dirty="0">
                <a:latin typeface="Calibri"/>
                <a:cs typeface="Calibri"/>
              </a:rPr>
              <a:t>to </a:t>
            </a:r>
            <a:r>
              <a:rPr sz="2800" spc="-15" dirty="0">
                <a:latin typeface="Calibri"/>
                <a:cs typeface="Calibri"/>
              </a:rPr>
              <a:t>remove </a:t>
            </a:r>
            <a:r>
              <a:rPr sz="2800" spc="-5" dirty="0">
                <a:latin typeface="Calibri"/>
                <a:cs typeface="Calibri"/>
              </a:rPr>
              <a:t>the</a:t>
            </a:r>
            <a:r>
              <a:rPr sz="2800" spc="70" dirty="0">
                <a:latin typeface="Calibri"/>
                <a:cs typeface="Calibri"/>
              </a:rPr>
              <a:t> </a:t>
            </a:r>
            <a:r>
              <a:rPr sz="2800" spc="-10" dirty="0">
                <a:latin typeface="Calibri"/>
                <a:cs typeface="Calibri"/>
              </a:rPr>
              <a:t>picture.</a:t>
            </a:r>
            <a:endParaRPr sz="2800" dirty="0">
              <a:latin typeface="Calibri"/>
              <a:cs typeface="Calibri"/>
            </a:endParaRPr>
          </a:p>
          <a:p>
            <a:pPr>
              <a:spcBef>
                <a:spcPts val="35"/>
              </a:spcBef>
            </a:pPr>
            <a:endParaRPr sz="4050" dirty="0">
              <a:latin typeface="Times New Roman"/>
              <a:cs typeface="Times New Roman"/>
            </a:endParaRPr>
          </a:p>
          <a:p>
            <a:pPr algn="ctr">
              <a:lnSpc>
                <a:spcPct val="100000"/>
              </a:lnSpc>
            </a:pPr>
            <a:r>
              <a:rPr sz="2800" b="1" spc="-15" dirty="0">
                <a:latin typeface="Calibri"/>
                <a:cs typeface="Calibri"/>
              </a:rPr>
              <a:t>What </a:t>
            </a:r>
            <a:r>
              <a:rPr sz="2800" b="1" spc="-5" dirty="0">
                <a:latin typeface="Calibri"/>
                <a:cs typeface="Calibri"/>
              </a:rPr>
              <a:t>should </a:t>
            </a:r>
            <a:r>
              <a:rPr sz="2800" b="1" spc="-15" dirty="0">
                <a:latin typeface="Calibri"/>
                <a:cs typeface="Calibri"/>
              </a:rPr>
              <a:t>you</a:t>
            </a:r>
            <a:r>
              <a:rPr sz="2800" b="1" spc="30" dirty="0">
                <a:latin typeface="Calibri"/>
                <a:cs typeface="Calibri"/>
              </a:rPr>
              <a:t> </a:t>
            </a:r>
            <a:r>
              <a:rPr sz="2800" b="1" spc="-5" dirty="0">
                <a:latin typeface="Calibri"/>
                <a:cs typeface="Calibri"/>
              </a:rPr>
              <a:t>do?</a:t>
            </a:r>
            <a:endParaRPr sz="2800" dirty="0">
              <a:latin typeface="Calibri"/>
              <a:cs typeface="Calibri"/>
            </a:endParaRPr>
          </a:p>
        </p:txBody>
      </p:sp>
      <p:sp>
        <p:nvSpPr>
          <p:cNvPr id="8" name="object 8"/>
          <p:cNvSpPr txBox="1">
            <a:spLocks noGrp="1"/>
          </p:cNvSpPr>
          <p:nvPr>
            <p:ph type="title"/>
          </p:nvPr>
        </p:nvSpPr>
        <p:spPr>
          <a:xfrm>
            <a:off x="855785" y="128956"/>
            <a:ext cx="7328888" cy="689932"/>
          </a:xfrm>
          <a:prstGeom prst="rect">
            <a:avLst/>
          </a:prstGeom>
        </p:spPr>
        <p:txBody>
          <a:bodyPr vert="horz" wrap="square" lIns="0" tIns="12700" rIns="0" bIns="0" rtlCol="0" anchor="ctr">
            <a:spAutoFit/>
          </a:bodyPr>
          <a:lstStyle/>
          <a:p>
            <a:pPr marL="12700">
              <a:lnSpc>
                <a:spcPct val="100000"/>
              </a:lnSpc>
              <a:spcBef>
                <a:spcPts val="100"/>
              </a:spcBef>
            </a:pPr>
            <a:r>
              <a:rPr spc="-5" dirty="0">
                <a:latin typeface="Calibri Light"/>
                <a:cs typeface="Calibri Light"/>
              </a:rPr>
              <a:t>Scenario </a:t>
            </a:r>
            <a:r>
              <a:rPr b="0" dirty="0">
                <a:latin typeface="Calibri Light"/>
                <a:cs typeface="Calibri Light"/>
              </a:rPr>
              <a:t>1: </a:t>
            </a:r>
            <a:r>
              <a:rPr spc="-5" dirty="0">
                <a:latin typeface="Calibri Light"/>
                <a:cs typeface="Calibri Light"/>
              </a:rPr>
              <a:t>Hack, </a:t>
            </a:r>
            <a:r>
              <a:rPr spc="-10" dirty="0">
                <a:latin typeface="Calibri Light"/>
                <a:cs typeface="Calibri Light"/>
              </a:rPr>
              <a:t>No</a:t>
            </a:r>
            <a:r>
              <a:rPr spc="-45" dirty="0">
                <a:latin typeface="Calibri Light"/>
                <a:cs typeface="Calibri Light"/>
              </a:rPr>
              <a:t> </a:t>
            </a:r>
            <a:r>
              <a:rPr b="0" dirty="0">
                <a:latin typeface="Calibri Light"/>
                <a:cs typeface="Calibri Light"/>
              </a:rPr>
              <a:t>Hack?</a:t>
            </a:r>
          </a:p>
        </p:txBody>
      </p:sp>
    </p:spTree>
    <p:extLst>
      <p:ext uri="{BB962C8B-B14F-4D97-AF65-F5344CB8AC3E}">
        <p14:creationId xmlns:p14="http://schemas.microsoft.com/office/powerpoint/2010/main" val="13475709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524000" y="1190245"/>
            <a:ext cx="9144000" cy="58419"/>
          </a:xfrm>
          <a:custGeom>
            <a:avLst/>
            <a:gdLst/>
            <a:ahLst/>
            <a:cxnLst/>
            <a:rect l="l" t="t" r="r" b="b"/>
            <a:pathLst>
              <a:path w="9144000" h="58419">
                <a:moveTo>
                  <a:pt x="0" y="57911"/>
                </a:moveTo>
                <a:lnTo>
                  <a:pt x="9144000" y="57911"/>
                </a:lnTo>
                <a:lnTo>
                  <a:pt x="9144000" y="0"/>
                </a:lnTo>
                <a:lnTo>
                  <a:pt x="0" y="0"/>
                </a:lnTo>
                <a:lnTo>
                  <a:pt x="0" y="57911"/>
                </a:lnTo>
                <a:close/>
              </a:path>
            </a:pathLst>
          </a:custGeom>
          <a:solidFill>
            <a:srgbClr val="FFFFFF"/>
          </a:solidFill>
        </p:spPr>
        <p:txBody>
          <a:bodyPr wrap="square" lIns="0" tIns="0" rIns="0" bIns="0" rtlCol="0"/>
          <a:lstStyle/>
          <a:p>
            <a:endParaRPr/>
          </a:p>
        </p:txBody>
      </p:sp>
      <p:sp>
        <p:nvSpPr>
          <p:cNvPr id="4" name="object 4"/>
          <p:cNvSpPr/>
          <p:nvPr/>
        </p:nvSpPr>
        <p:spPr>
          <a:xfrm>
            <a:off x="1981201" y="152401"/>
            <a:ext cx="901065" cy="901065"/>
          </a:xfrm>
          <a:custGeom>
            <a:avLst/>
            <a:gdLst/>
            <a:ahLst/>
            <a:cxnLst/>
            <a:rect l="l" t="t" r="r" b="b"/>
            <a:pathLst>
              <a:path w="901065" h="901065">
                <a:moveTo>
                  <a:pt x="450341" y="0"/>
                </a:moveTo>
                <a:lnTo>
                  <a:pt x="401272" y="2643"/>
                </a:lnTo>
                <a:lnTo>
                  <a:pt x="353733" y="10389"/>
                </a:lnTo>
                <a:lnTo>
                  <a:pt x="307999" y="22963"/>
                </a:lnTo>
                <a:lnTo>
                  <a:pt x="264345" y="40090"/>
                </a:lnTo>
                <a:lnTo>
                  <a:pt x="223045" y="61496"/>
                </a:lnTo>
                <a:lnTo>
                  <a:pt x="184375" y="86904"/>
                </a:lnTo>
                <a:lnTo>
                  <a:pt x="148610" y="116040"/>
                </a:lnTo>
                <a:lnTo>
                  <a:pt x="116023" y="148630"/>
                </a:lnTo>
                <a:lnTo>
                  <a:pt x="86889" y="184397"/>
                </a:lnTo>
                <a:lnTo>
                  <a:pt x="61484" y="223068"/>
                </a:lnTo>
                <a:lnTo>
                  <a:pt x="40082" y="264367"/>
                </a:lnTo>
                <a:lnTo>
                  <a:pt x="22958" y="308018"/>
                </a:lnTo>
                <a:lnTo>
                  <a:pt x="10387" y="353748"/>
                </a:lnTo>
                <a:lnTo>
                  <a:pt x="2642" y="401281"/>
                </a:lnTo>
                <a:lnTo>
                  <a:pt x="0" y="450341"/>
                </a:lnTo>
                <a:lnTo>
                  <a:pt x="2642" y="499402"/>
                </a:lnTo>
                <a:lnTo>
                  <a:pt x="10387" y="546935"/>
                </a:lnTo>
                <a:lnTo>
                  <a:pt x="22958" y="592665"/>
                </a:lnTo>
                <a:lnTo>
                  <a:pt x="40082" y="636316"/>
                </a:lnTo>
                <a:lnTo>
                  <a:pt x="61484" y="677615"/>
                </a:lnTo>
                <a:lnTo>
                  <a:pt x="86889" y="716286"/>
                </a:lnTo>
                <a:lnTo>
                  <a:pt x="116023" y="752053"/>
                </a:lnTo>
                <a:lnTo>
                  <a:pt x="148610" y="784643"/>
                </a:lnTo>
                <a:lnTo>
                  <a:pt x="184375" y="813779"/>
                </a:lnTo>
                <a:lnTo>
                  <a:pt x="223045" y="839187"/>
                </a:lnTo>
                <a:lnTo>
                  <a:pt x="264345" y="860593"/>
                </a:lnTo>
                <a:lnTo>
                  <a:pt x="307999" y="877720"/>
                </a:lnTo>
                <a:lnTo>
                  <a:pt x="353733" y="890294"/>
                </a:lnTo>
                <a:lnTo>
                  <a:pt x="401272" y="898040"/>
                </a:lnTo>
                <a:lnTo>
                  <a:pt x="450341" y="900684"/>
                </a:lnTo>
                <a:lnTo>
                  <a:pt x="499411" y="898040"/>
                </a:lnTo>
                <a:lnTo>
                  <a:pt x="546950" y="890294"/>
                </a:lnTo>
                <a:lnTo>
                  <a:pt x="592684" y="877720"/>
                </a:lnTo>
                <a:lnTo>
                  <a:pt x="636338" y="860593"/>
                </a:lnTo>
                <a:lnTo>
                  <a:pt x="677638" y="839187"/>
                </a:lnTo>
                <a:lnTo>
                  <a:pt x="716308" y="813779"/>
                </a:lnTo>
                <a:lnTo>
                  <a:pt x="752073" y="784643"/>
                </a:lnTo>
                <a:lnTo>
                  <a:pt x="784660" y="752053"/>
                </a:lnTo>
                <a:lnTo>
                  <a:pt x="813794" y="716286"/>
                </a:lnTo>
                <a:lnTo>
                  <a:pt x="839199" y="677615"/>
                </a:lnTo>
                <a:lnTo>
                  <a:pt x="860601" y="636316"/>
                </a:lnTo>
                <a:lnTo>
                  <a:pt x="877725" y="592665"/>
                </a:lnTo>
                <a:lnTo>
                  <a:pt x="890296" y="546935"/>
                </a:lnTo>
                <a:lnTo>
                  <a:pt x="898041" y="499402"/>
                </a:lnTo>
                <a:lnTo>
                  <a:pt x="900684" y="450341"/>
                </a:lnTo>
                <a:lnTo>
                  <a:pt x="898041" y="401281"/>
                </a:lnTo>
                <a:lnTo>
                  <a:pt x="890296" y="353748"/>
                </a:lnTo>
                <a:lnTo>
                  <a:pt x="877725" y="308018"/>
                </a:lnTo>
                <a:lnTo>
                  <a:pt x="860601" y="264367"/>
                </a:lnTo>
                <a:lnTo>
                  <a:pt x="839199" y="223068"/>
                </a:lnTo>
                <a:lnTo>
                  <a:pt x="813794" y="184397"/>
                </a:lnTo>
                <a:lnTo>
                  <a:pt x="784660" y="148630"/>
                </a:lnTo>
                <a:lnTo>
                  <a:pt x="752073" y="116040"/>
                </a:lnTo>
                <a:lnTo>
                  <a:pt x="716308" y="86904"/>
                </a:lnTo>
                <a:lnTo>
                  <a:pt x="677638" y="61496"/>
                </a:lnTo>
                <a:lnTo>
                  <a:pt x="636338" y="40090"/>
                </a:lnTo>
                <a:lnTo>
                  <a:pt x="592684" y="22963"/>
                </a:lnTo>
                <a:lnTo>
                  <a:pt x="546950" y="10389"/>
                </a:lnTo>
                <a:lnTo>
                  <a:pt x="499411" y="2643"/>
                </a:lnTo>
                <a:lnTo>
                  <a:pt x="450341" y="0"/>
                </a:lnTo>
                <a:close/>
              </a:path>
            </a:pathLst>
          </a:custGeom>
          <a:solidFill>
            <a:srgbClr val="FFFFFF"/>
          </a:solidFill>
        </p:spPr>
        <p:txBody>
          <a:bodyPr wrap="square" lIns="0" tIns="0" rIns="0" bIns="0" rtlCol="0"/>
          <a:lstStyle/>
          <a:p>
            <a:endParaRPr/>
          </a:p>
        </p:txBody>
      </p:sp>
      <p:sp>
        <p:nvSpPr>
          <p:cNvPr id="8" name="object 8"/>
          <p:cNvSpPr txBox="1">
            <a:spLocks noGrp="1"/>
          </p:cNvSpPr>
          <p:nvPr>
            <p:ph type="title"/>
          </p:nvPr>
        </p:nvSpPr>
        <p:spPr>
          <a:xfrm>
            <a:off x="855785" y="128956"/>
            <a:ext cx="7328888" cy="689932"/>
          </a:xfrm>
          <a:prstGeom prst="rect">
            <a:avLst/>
          </a:prstGeom>
        </p:spPr>
        <p:txBody>
          <a:bodyPr vert="horz" wrap="square" lIns="0" tIns="12700" rIns="0" bIns="0" rtlCol="0" anchor="ctr">
            <a:spAutoFit/>
          </a:bodyPr>
          <a:lstStyle/>
          <a:p>
            <a:pPr marL="12700">
              <a:lnSpc>
                <a:spcPct val="100000"/>
              </a:lnSpc>
              <a:spcBef>
                <a:spcPts val="100"/>
              </a:spcBef>
            </a:pPr>
            <a:r>
              <a:rPr spc="-5" dirty="0">
                <a:latin typeface="Calibri Light"/>
                <a:cs typeface="Calibri Light"/>
              </a:rPr>
              <a:t>Scenario </a:t>
            </a:r>
            <a:r>
              <a:rPr b="0" dirty="0">
                <a:latin typeface="Calibri Light"/>
                <a:cs typeface="Calibri Light"/>
              </a:rPr>
              <a:t>1: </a:t>
            </a:r>
            <a:r>
              <a:rPr spc="-5" dirty="0">
                <a:latin typeface="Calibri Light"/>
                <a:cs typeface="Calibri Light"/>
              </a:rPr>
              <a:t>Hack, </a:t>
            </a:r>
            <a:r>
              <a:rPr spc="-10" dirty="0">
                <a:latin typeface="Calibri Light"/>
                <a:cs typeface="Calibri Light"/>
              </a:rPr>
              <a:t>No</a:t>
            </a:r>
            <a:r>
              <a:rPr spc="-45" dirty="0">
                <a:latin typeface="Calibri Light"/>
                <a:cs typeface="Calibri Light"/>
              </a:rPr>
              <a:t> </a:t>
            </a:r>
            <a:r>
              <a:rPr b="0" dirty="0">
                <a:latin typeface="Calibri Light"/>
                <a:cs typeface="Calibri Light"/>
              </a:rPr>
              <a:t>Hack?</a:t>
            </a:r>
          </a:p>
        </p:txBody>
      </p:sp>
      <p:sp>
        <p:nvSpPr>
          <p:cNvPr id="9" name="object 6">
            <a:extLst>
              <a:ext uri="{FF2B5EF4-FFF2-40B4-BE49-F238E27FC236}">
                <a16:creationId xmlns:a16="http://schemas.microsoft.com/office/drawing/2014/main" id="{FF499AD6-01FB-E149-8655-9204964CCECB}"/>
              </a:ext>
            </a:extLst>
          </p:cNvPr>
          <p:cNvSpPr txBox="1"/>
          <p:nvPr/>
        </p:nvSpPr>
        <p:spPr>
          <a:xfrm>
            <a:off x="855785" y="1424823"/>
            <a:ext cx="8042030" cy="4515532"/>
          </a:xfrm>
          <a:prstGeom prst="rect">
            <a:avLst/>
          </a:prstGeom>
        </p:spPr>
        <p:txBody>
          <a:bodyPr vert="horz" wrap="square" lIns="0" tIns="104775" rIns="0" bIns="0" rtlCol="0">
            <a:spAutoFit/>
          </a:bodyPr>
          <a:lstStyle/>
          <a:p>
            <a:pPr marL="527685" marR="5080" indent="-515620">
              <a:lnSpc>
                <a:spcPct val="70000"/>
              </a:lnSpc>
              <a:spcBef>
                <a:spcPts val="825"/>
              </a:spcBef>
              <a:buAutoNum type="alphaUcPeriod"/>
              <a:tabLst>
                <a:tab pos="527685" algn="l"/>
                <a:tab pos="528320" algn="l"/>
              </a:tabLst>
            </a:pPr>
            <a:r>
              <a:rPr sz="2200" spc="-50" dirty="0">
                <a:latin typeface="Calibri"/>
                <a:cs typeface="Calibri"/>
              </a:rPr>
              <a:t>You </a:t>
            </a:r>
            <a:r>
              <a:rPr sz="2200" dirty="0">
                <a:latin typeface="Calibri"/>
                <a:cs typeface="Calibri"/>
              </a:rPr>
              <a:t>don't </a:t>
            </a:r>
            <a:r>
              <a:rPr sz="2200" spc="-15" dirty="0">
                <a:latin typeface="Calibri"/>
                <a:cs typeface="Calibri"/>
              </a:rPr>
              <a:t>want </a:t>
            </a:r>
            <a:r>
              <a:rPr sz="2200" spc="-10" dirty="0">
                <a:latin typeface="Calibri"/>
                <a:cs typeface="Calibri"/>
              </a:rPr>
              <a:t>Jayden </a:t>
            </a:r>
            <a:r>
              <a:rPr sz="2200" spc="-15" dirty="0">
                <a:latin typeface="Calibri"/>
                <a:cs typeface="Calibri"/>
              </a:rPr>
              <a:t>to </a:t>
            </a:r>
            <a:r>
              <a:rPr sz="2200" spc="-5" dirty="0">
                <a:latin typeface="Calibri"/>
                <a:cs typeface="Calibri"/>
              </a:rPr>
              <a:t>get </a:t>
            </a:r>
            <a:r>
              <a:rPr sz="2200" spc="-15" dirty="0">
                <a:latin typeface="Calibri"/>
                <a:cs typeface="Calibri"/>
              </a:rPr>
              <a:t>into </a:t>
            </a:r>
            <a:r>
              <a:rPr sz="2200" spc="-5" dirty="0">
                <a:latin typeface="Calibri"/>
                <a:cs typeface="Calibri"/>
              </a:rPr>
              <a:t>trouble. So </a:t>
            </a:r>
            <a:r>
              <a:rPr sz="2200" spc="-10" dirty="0">
                <a:latin typeface="Calibri"/>
                <a:cs typeface="Calibri"/>
              </a:rPr>
              <a:t>you tell </a:t>
            </a:r>
            <a:r>
              <a:rPr sz="2200" spc="-5" dirty="0">
                <a:latin typeface="Calibri"/>
                <a:cs typeface="Calibri"/>
              </a:rPr>
              <a:t>him that  </a:t>
            </a:r>
            <a:r>
              <a:rPr sz="2200" spc="-10" dirty="0">
                <a:latin typeface="Calibri"/>
                <a:cs typeface="Calibri"/>
              </a:rPr>
              <a:t>you're </a:t>
            </a:r>
            <a:r>
              <a:rPr sz="2200" spc="-5" dirty="0">
                <a:latin typeface="Calibri"/>
                <a:cs typeface="Calibri"/>
              </a:rPr>
              <a:t>only going </a:t>
            </a:r>
            <a:r>
              <a:rPr sz="2200" spc="-10" dirty="0">
                <a:latin typeface="Calibri"/>
                <a:cs typeface="Calibri"/>
              </a:rPr>
              <a:t>to </a:t>
            </a:r>
            <a:r>
              <a:rPr sz="2200" spc="-5" dirty="0">
                <a:latin typeface="Calibri"/>
                <a:cs typeface="Calibri"/>
              </a:rPr>
              <a:t>help </a:t>
            </a:r>
            <a:r>
              <a:rPr sz="2200" dirty="0">
                <a:latin typeface="Calibri"/>
                <a:cs typeface="Calibri"/>
              </a:rPr>
              <a:t>this once. </a:t>
            </a:r>
            <a:r>
              <a:rPr sz="2200" spc="-5" dirty="0">
                <a:latin typeface="Calibri"/>
                <a:cs typeface="Calibri"/>
              </a:rPr>
              <a:t>Then </a:t>
            </a:r>
            <a:r>
              <a:rPr sz="2200" spc="-10" dirty="0">
                <a:latin typeface="Calibri"/>
                <a:cs typeface="Calibri"/>
              </a:rPr>
              <a:t>you </a:t>
            </a:r>
            <a:r>
              <a:rPr sz="2200" spc="-5" dirty="0">
                <a:latin typeface="Calibri"/>
                <a:cs typeface="Calibri"/>
              </a:rPr>
              <a:t>use </a:t>
            </a:r>
            <a:r>
              <a:rPr sz="2200" dirty="0">
                <a:latin typeface="Calibri"/>
                <a:cs typeface="Calibri"/>
              </a:rPr>
              <a:t>a </a:t>
            </a:r>
            <a:r>
              <a:rPr sz="2200" spc="-10" dirty="0">
                <a:latin typeface="Calibri"/>
                <a:cs typeface="Calibri"/>
              </a:rPr>
              <a:t>tool </a:t>
            </a:r>
            <a:r>
              <a:rPr sz="2200" spc="-5" dirty="0">
                <a:latin typeface="Calibri"/>
                <a:cs typeface="Calibri"/>
              </a:rPr>
              <a:t>that </a:t>
            </a:r>
            <a:r>
              <a:rPr sz="2200" spc="-10" dirty="0">
                <a:latin typeface="Calibri"/>
                <a:cs typeface="Calibri"/>
              </a:rPr>
              <a:t>you  found </a:t>
            </a:r>
            <a:r>
              <a:rPr sz="2200" spc="-5" dirty="0">
                <a:latin typeface="Calibri"/>
                <a:cs typeface="Calibri"/>
              </a:rPr>
              <a:t>on </a:t>
            </a:r>
            <a:r>
              <a:rPr sz="2200" dirty="0">
                <a:latin typeface="Calibri"/>
                <a:cs typeface="Calibri"/>
              </a:rPr>
              <a:t>the </a:t>
            </a:r>
            <a:r>
              <a:rPr sz="2200" spc="-10" dirty="0">
                <a:latin typeface="Calibri"/>
                <a:cs typeface="Calibri"/>
              </a:rPr>
              <a:t>Internet </a:t>
            </a:r>
            <a:r>
              <a:rPr sz="2200" spc="-15" dirty="0">
                <a:latin typeface="Calibri"/>
                <a:cs typeface="Calibri"/>
              </a:rPr>
              <a:t>to </a:t>
            </a:r>
            <a:r>
              <a:rPr sz="2200" spc="-5" dirty="0">
                <a:latin typeface="Calibri"/>
                <a:cs typeface="Calibri"/>
              </a:rPr>
              <a:t>help </a:t>
            </a:r>
            <a:r>
              <a:rPr sz="2200" spc="-10" dirty="0">
                <a:latin typeface="Calibri"/>
                <a:cs typeface="Calibri"/>
              </a:rPr>
              <a:t>Jayden get </a:t>
            </a:r>
            <a:r>
              <a:rPr sz="2200" spc="-15" dirty="0">
                <a:latin typeface="Calibri"/>
                <a:cs typeface="Calibri"/>
              </a:rPr>
              <a:t>into </a:t>
            </a:r>
            <a:r>
              <a:rPr sz="2200" dirty="0">
                <a:latin typeface="Calibri"/>
                <a:cs typeface="Calibri"/>
              </a:rPr>
              <a:t>Emily's </a:t>
            </a:r>
            <a:r>
              <a:rPr sz="2200" spc="-10" dirty="0">
                <a:latin typeface="Calibri"/>
                <a:cs typeface="Calibri"/>
              </a:rPr>
              <a:t>Instagram  </a:t>
            </a:r>
            <a:r>
              <a:rPr sz="2200" spc="-5" dirty="0">
                <a:latin typeface="Calibri"/>
                <a:cs typeface="Calibri"/>
              </a:rPr>
              <a:t>account </a:t>
            </a:r>
            <a:r>
              <a:rPr sz="2200" dirty="0">
                <a:latin typeface="Calibri"/>
                <a:cs typeface="Calibri"/>
              </a:rPr>
              <a:t>and </a:t>
            </a:r>
            <a:r>
              <a:rPr sz="2200" spc="-15" dirty="0">
                <a:latin typeface="Calibri"/>
                <a:cs typeface="Calibri"/>
              </a:rPr>
              <a:t>remove </a:t>
            </a:r>
            <a:r>
              <a:rPr sz="2200" dirty="0">
                <a:latin typeface="Calibri"/>
                <a:cs typeface="Calibri"/>
              </a:rPr>
              <a:t>the</a:t>
            </a:r>
            <a:r>
              <a:rPr sz="2200" spc="-10" dirty="0">
                <a:latin typeface="Calibri"/>
                <a:cs typeface="Calibri"/>
              </a:rPr>
              <a:t> </a:t>
            </a:r>
            <a:r>
              <a:rPr sz="2200" spc="-5" dirty="0">
                <a:latin typeface="Calibri"/>
                <a:cs typeface="Calibri"/>
              </a:rPr>
              <a:t>picture.</a:t>
            </a:r>
            <a:endParaRPr sz="2200" dirty="0">
              <a:latin typeface="Calibri"/>
              <a:cs typeface="Calibri"/>
            </a:endParaRPr>
          </a:p>
          <a:p>
            <a:pPr marL="527685" marR="447675" indent="-515620">
              <a:lnSpc>
                <a:spcPct val="70000"/>
              </a:lnSpc>
              <a:spcBef>
                <a:spcPts val="994"/>
              </a:spcBef>
              <a:buAutoNum type="alphaUcPeriod"/>
              <a:tabLst>
                <a:tab pos="527685" algn="l"/>
                <a:tab pos="528320" algn="l"/>
              </a:tabLst>
            </a:pPr>
            <a:r>
              <a:rPr sz="2200" spc="-50" dirty="0">
                <a:latin typeface="Calibri"/>
                <a:cs typeface="Calibri"/>
              </a:rPr>
              <a:t>You </a:t>
            </a:r>
            <a:r>
              <a:rPr sz="2200" spc="-10" dirty="0">
                <a:latin typeface="Calibri"/>
                <a:cs typeface="Calibri"/>
              </a:rPr>
              <a:t>let Jayden </a:t>
            </a:r>
            <a:r>
              <a:rPr sz="2200" spc="-5" dirty="0">
                <a:latin typeface="Calibri"/>
                <a:cs typeface="Calibri"/>
              </a:rPr>
              <a:t>know that </a:t>
            </a:r>
            <a:r>
              <a:rPr sz="2200" spc="-10" dirty="0">
                <a:latin typeface="Calibri"/>
                <a:cs typeface="Calibri"/>
              </a:rPr>
              <a:t>Instagram allows </a:t>
            </a:r>
            <a:r>
              <a:rPr sz="2200" spc="-5" dirty="0">
                <a:latin typeface="Calibri"/>
                <a:cs typeface="Calibri"/>
              </a:rPr>
              <a:t>people </a:t>
            </a:r>
            <a:r>
              <a:rPr sz="2200" spc="-15" dirty="0">
                <a:latin typeface="Calibri"/>
                <a:cs typeface="Calibri"/>
              </a:rPr>
              <a:t>to </a:t>
            </a:r>
            <a:r>
              <a:rPr sz="2200" spc="-5" dirty="0">
                <a:latin typeface="Calibri"/>
                <a:cs typeface="Calibri"/>
              </a:rPr>
              <a:t>report  images that </a:t>
            </a:r>
            <a:r>
              <a:rPr sz="2200" spc="-10" dirty="0">
                <a:latin typeface="Calibri"/>
                <a:cs typeface="Calibri"/>
              </a:rPr>
              <a:t>violate </a:t>
            </a:r>
            <a:r>
              <a:rPr sz="2200" dirty="0">
                <a:latin typeface="Calibri"/>
                <a:cs typeface="Calibri"/>
              </a:rPr>
              <a:t>their </a:t>
            </a:r>
            <a:r>
              <a:rPr sz="2200" spc="-5" dirty="0">
                <a:latin typeface="Calibri"/>
                <a:cs typeface="Calibri"/>
              </a:rPr>
              <a:t>rules. </a:t>
            </a:r>
            <a:r>
              <a:rPr sz="2200" spc="-50" dirty="0">
                <a:latin typeface="Calibri"/>
                <a:cs typeface="Calibri"/>
              </a:rPr>
              <a:t>You </a:t>
            </a:r>
            <a:r>
              <a:rPr sz="2200" spc="-5" dirty="0">
                <a:latin typeface="Calibri"/>
                <a:cs typeface="Calibri"/>
              </a:rPr>
              <a:t>help </a:t>
            </a:r>
            <a:r>
              <a:rPr sz="2200" spc="-10" dirty="0">
                <a:latin typeface="Calibri"/>
                <a:cs typeface="Calibri"/>
              </a:rPr>
              <a:t>Jayden contact  Instagram </a:t>
            </a:r>
            <a:r>
              <a:rPr sz="2200" spc="-15" dirty="0">
                <a:latin typeface="Calibri"/>
                <a:cs typeface="Calibri"/>
              </a:rPr>
              <a:t>to </a:t>
            </a:r>
            <a:r>
              <a:rPr sz="2200" spc="-20" dirty="0">
                <a:latin typeface="Calibri"/>
                <a:cs typeface="Calibri"/>
              </a:rPr>
              <a:t>have </a:t>
            </a:r>
            <a:r>
              <a:rPr sz="2200" dirty="0">
                <a:latin typeface="Calibri"/>
                <a:cs typeface="Calibri"/>
              </a:rPr>
              <a:t>them </a:t>
            </a:r>
            <a:r>
              <a:rPr sz="2200" spc="-15" dirty="0">
                <a:latin typeface="Calibri"/>
                <a:cs typeface="Calibri"/>
              </a:rPr>
              <a:t>remove </a:t>
            </a:r>
            <a:r>
              <a:rPr sz="2200" dirty="0">
                <a:latin typeface="Calibri"/>
                <a:cs typeface="Calibri"/>
              </a:rPr>
              <a:t>the </a:t>
            </a:r>
            <a:r>
              <a:rPr sz="2200" spc="-5" dirty="0">
                <a:latin typeface="Calibri"/>
                <a:cs typeface="Calibri"/>
              </a:rPr>
              <a:t>picture </a:t>
            </a:r>
            <a:r>
              <a:rPr sz="2200" dirty="0">
                <a:latin typeface="Calibri"/>
                <a:cs typeface="Calibri"/>
              </a:rPr>
              <a:t>and </a:t>
            </a:r>
            <a:r>
              <a:rPr sz="2200" spc="-10" dirty="0">
                <a:latin typeface="Calibri"/>
                <a:cs typeface="Calibri"/>
              </a:rPr>
              <a:t>you let </a:t>
            </a:r>
            <a:r>
              <a:rPr sz="2200" spc="-5" dirty="0">
                <a:latin typeface="Calibri"/>
                <a:cs typeface="Calibri"/>
              </a:rPr>
              <a:t>him  know that </a:t>
            </a:r>
            <a:r>
              <a:rPr sz="2200" dirty="0">
                <a:latin typeface="Calibri"/>
                <a:cs typeface="Calibri"/>
              </a:rPr>
              <a:t>it </a:t>
            </a:r>
            <a:r>
              <a:rPr sz="2200" spc="-15" dirty="0">
                <a:latin typeface="Calibri"/>
                <a:cs typeface="Calibri"/>
              </a:rPr>
              <a:t>may </a:t>
            </a:r>
            <a:r>
              <a:rPr sz="2200" spc="-20" dirty="0">
                <a:latin typeface="Calibri"/>
                <a:cs typeface="Calibri"/>
              </a:rPr>
              <a:t>take </a:t>
            </a:r>
            <a:r>
              <a:rPr sz="2200" dirty="0">
                <a:latin typeface="Calibri"/>
                <a:cs typeface="Calibri"/>
              </a:rPr>
              <a:t>a </a:t>
            </a:r>
            <a:r>
              <a:rPr sz="2200" spc="-25" dirty="0">
                <a:latin typeface="Calibri"/>
                <a:cs typeface="Calibri"/>
              </a:rPr>
              <a:t>few </a:t>
            </a:r>
            <a:r>
              <a:rPr sz="2200" spc="-15" dirty="0">
                <a:latin typeface="Calibri"/>
                <a:cs typeface="Calibri"/>
              </a:rPr>
              <a:t>days to </a:t>
            </a:r>
            <a:r>
              <a:rPr sz="2200" spc="-10" dirty="0">
                <a:latin typeface="Calibri"/>
                <a:cs typeface="Calibri"/>
              </a:rPr>
              <a:t>get </a:t>
            </a:r>
            <a:r>
              <a:rPr sz="2200" dirty="0">
                <a:latin typeface="Calibri"/>
                <a:cs typeface="Calibri"/>
              </a:rPr>
              <a:t>an</a:t>
            </a:r>
            <a:r>
              <a:rPr sz="2200" spc="40" dirty="0">
                <a:latin typeface="Calibri"/>
                <a:cs typeface="Calibri"/>
              </a:rPr>
              <a:t> </a:t>
            </a:r>
            <a:r>
              <a:rPr sz="2200" spc="-35" dirty="0">
                <a:latin typeface="Calibri"/>
                <a:cs typeface="Calibri"/>
              </a:rPr>
              <a:t>answer.</a:t>
            </a:r>
            <a:endParaRPr sz="2200" dirty="0">
              <a:latin typeface="Calibri"/>
              <a:cs typeface="Calibri"/>
            </a:endParaRPr>
          </a:p>
          <a:p>
            <a:pPr marL="527685" indent="-515620">
              <a:lnSpc>
                <a:spcPts val="2039"/>
              </a:lnSpc>
              <a:spcBef>
                <a:spcPts val="290"/>
              </a:spcBef>
              <a:buAutoNum type="alphaUcPeriod"/>
              <a:tabLst>
                <a:tab pos="527685" algn="l"/>
                <a:tab pos="528320" algn="l"/>
              </a:tabLst>
            </a:pPr>
            <a:r>
              <a:rPr sz="2200" spc="-50" dirty="0">
                <a:latin typeface="Calibri"/>
                <a:cs typeface="Calibri"/>
              </a:rPr>
              <a:t>You </a:t>
            </a:r>
            <a:r>
              <a:rPr sz="2200" dirty="0">
                <a:latin typeface="Calibri"/>
                <a:cs typeface="Calibri"/>
              </a:rPr>
              <a:t>don't </a:t>
            </a:r>
            <a:r>
              <a:rPr sz="2200" spc="-15" dirty="0">
                <a:latin typeface="Calibri"/>
                <a:cs typeface="Calibri"/>
              </a:rPr>
              <a:t>want </a:t>
            </a:r>
            <a:r>
              <a:rPr sz="2200" spc="-10" dirty="0">
                <a:latin typeface="Calibri"/>
                <a:cs typeface="Calibri"/>
              </a:rPr>
              <a:t>to </a:t>
            </a:r>
            <a:r>
              <a:rPr sz="2200" spc="-5" dirty="0">
                <a:latin typeface="Calibri"/>
                <a:cs typeface="Calibri"/>
              </a:rPr>
              <a:t>be </a:t>
            </a:r>
            <a:r>
              <a:rPr sz="2200" dirty="0">
                <a:latin typeface="Calibri"/>
                <a:cs typeface="Calibri"/>
              </a:rPr>
              <a:t>a </a:t>
            </a:r>
            <a:r>
              <a:rPr sz="2200" spc="-5" dirty="0">
                <a:latin typeface="Calibri"/>
                <a:cs typeface="Calibri"/>
              </a:rPr>
              <a:t>bad friend, so </a:t>
            </a:r>
            <a:r>
              <a:rPr sz="2200" spc="-10" dirty="0">
                <a:latin typeface="Calibri"/>
                <a:cs typeface="Calibri"/>
              </a:rPr>
              <a:t>you </a:t>
            </a:r>
            <a:r>
              <a:rPr sz="2200" spc="-5" dirty="0">
                <a:latin typeface="Calibri"/>
                <a:cs typeface="Calibri"/>
              </a:rPr>
              <a:t>help </a:t>
            </a:r>
            <a:r>
              <a:rPr sz="2200" spc="-10" dirty="0">
                <a:latin typeface="Calibri"/>
                <a:cs typeface="Calibri"/>
              </a:rPr>
              <a:t>Jayden</a:t>
            </a:r>
            <a:r>
              <a:rPr sz="2200" spc="10" dirty="0">
                <a:latin typeface="Calibri"/>
                <a:cs typeface="Calibri"/>
              </a:rPr>
              <a:t> </a:t>
            </a:r>
            <a:r>
              <a:rPr sz="2200" spc="-15" dirty="0">
                <a:latin typeface="Calibri"/>
                <a:cs typeface="Calibri"/>
              </a:rPr>
              <a:t>remove</a:t>
            </a:r>
            <a:endParaRPr sz="2200" dirty="0">
              <a:latin typeface="Calibri"/>
              <a:cs typeface="Calibri"/>
            </a:endParaRPr>
          </a:p>
          <a:p>
            <a:pPr marL="527685" marR="43815" algn="just">
              <a:lnSpc>
                <a:spcPct val="70000"/>
              </a:lnSpc>
              <a:spcBef>
                <a:spcPts val="360"/>
              </a:spcBef>
            </a:pPr>
            <a:r>
              <a:rPr sz="2200" dirty="0">
                <a:latin typeface="Calibri"/>
                <a:cs typeface="Calibri"/>
              </a:rPr>
              <a:t>the </a:t>
            </a:r>
            <a:r>
              <a:rPr sz="2200" spc="-5" dirty="0">
                <a:latin typeface="Calibri"/>
                <a:cs typeface="Calibri"/>
              </a:rPr>
              <a:t>picture. Then, </a:t>
            </a:r>
            <a:r>
              <a:rPr sz="2200" spc="-10" dirty="0">
                <a:latin typeface="Calibri"/>
                <a:cs typeface="Calibri"/>
              </a:rPr>
              <a:t>you </a:t>
            </a:r>
            <a:r>
              <a:rPr sz="2200" dirty="0">
                <a:latin typeface="Calibri"/>
                <a:cs typeface="Calibri"/>
              </a:rPr>
              <a:t>change the </a:t>
            </a:r>
            <a:r>
              <a:rPr sz="2200" spc="-10" dirty="0">
                <a:latin typeface="Calibri"/>
                <a:cs typeface="Calibri"/>
              </a:rPr>
              <a:t>Emily’s </a:t>
            </a:r>
            <a:r>
              <a:rPr sz="2200" spc="-15" dirty="0">
                <a:latin typeface="Calibri"/>
                <a:cs typeface="Calibri"/>
              </a:rPr>
              <a:t>password </a:t>
            </a:r>
            <a:r>
              <a:rPr sz="2200" spc="-5" dirty="0">
                <a:latin typeface="Calibri"/>
                <a:cs typeface="Calibri"/>
              </a:rPr>
              <a:t>so she can't  </a:t>
            </a:r>
            <a:r>
              <a:rPr sz="2200" spc="-10" dirty="0">
                <a:latin typeface="Calibri"/>
                <a:cs typeface="Calibri"/>
              </a:rPr>
              <a:t>repost </a:t>
            </a:r>
            <a:r>
              <a:rPr sz="2200" dirty="0">
                <a:latin typeface="Calibri"/>
                <a:cs typeface="Calibri"/>
              </a:rPr>
              <a:t>the </a:t>
            </a:r>
            <a:r>
              <a:rPr sz="2200" spc="-5" dirty="0">
                <a:latin typeface="Calibri"/>
                <a:cs typeface="Calibri"/>
              </a:rPr>
              <a:t>picture. </a:t>
            </a:r>
            <a:r>
              <a:rPr sz="2200" spc="-40" dirty="0">
                <a:latin typeface="Calibri"/>
                <a:cs typeface="Calibri"/>
              </a:rPr>
              <a:t>Later, </a:t>
            </a:r>
            <a:r>
              <a:rPr sz="2200" spc="-10" dirty="0">
                <a:latin typeface="Calibri"/>
                <a:cs typeface="Calibri"/>
              </a:rPr>
              <a:t>you borrow Emily’s </a:t>
            </a:r>
            <a:r>
              <a:rPr sz="2200" dirty="0">
                <a:latin typeface="Calibri"/>
                <a:cs typeface="Calibri"/>
              </a:rPr>
              <a:t>phone and </a:t>
            </a:r>
            <a:r>
              <a:rPr sz="2200" spc="-10" dirty="0">
                <a:latin typeface="Calibri"/>
                <a:cs typeface="Calibri"/>
              </a:rPr>
              <a:t>delete  </a:t>
            </a:r>
            <a:r>
              <a:rPr sz="2200" dirty="0">
                <a:latin typeface="Calibri"/>
                <a:cs typeface="Calibri"/>
              </a:rPr>
              <a:t>the </a:t>
            </a:r>
            <a:r>
              <a:rPr sz="2200" spc="-5" dirty="0">
                <a:latin typeface="Calibri"/>
                <a:cs typeface="Calibri"/>
              </a:rPr>
              <a:t>picture </a:t>
            </a:r>
            <a:r>
              <a:rPr sz="2200" spc="-15" dirty="0">
                <a:latin typeface="Calibri"/>
                <a:cs typeface="Calibri"/>
              </a:rPr>
              <a:t>from </a:t>
            </a:r>
            <a:r>
              <a:rPr sz="2200" spc="-5" dirty="0">
                <a:latin typeface="Calibri"/>
                <a:cs typeface="Calibri"/>
              </a:rPr>
              <a:t>there </a:t>
            </a:r>
            <a:r>
              <a:rPr sz="2200" spc="-10" dirty="0">
                <a:latin typeface="Calibri"/>
                <a:cs typeface="Calibri"/>
              </a:rPr>
              <a:t>too </a:t>
            </a:r>
            <a:r>
              <a:rPr sz="2200" spc="-5" dirty="0">
                <a:latin typeface="Calibri"/>
                <a:cs typeface="Calibri"/>
              </a:rPr>
              <a:t>so that </a:t>
            </a:r>
            <a:r>
              <a:rPr sz="2200" dirty="0">
                <a:latin typeface="Calibri"/>
                <a:cs typeface="Calibri"/>
              </a:rPr>
              <a:t>this </a:t>
            </a:r>
            <a:r>
              <a:rPr sz="2200" spc="-5" dirty="0">
                <a:latin typeface="Calibri"/>
                <a:cs typeface="Calibri"/>
              </a:rPr>
              <a:t>situation will be</a:t>
            </a:r>
            <a:r>
              <a:rPr sz="2200" spc="55" dirty="0">
                <a:latin typeface="Calibri"/>
                <a:cs typeface="Calibri"/>
              </a:rPr>
              <a:t> </a:t>
            </a:r>
            <a:r>
              <a:rPr sz="2200" spc="-50" dirty="0">
                <a:latin typeface="Calibri"/>
                <a:cs typeface="Calibri"/>
              </a:rPr>
              <a:t>over.</a:t>
            </a:r>
            <a:endParaRPr sz="2200" dirty="0">
              <a:latin typeface="Calibri"/>
              <a:cs typeface="Calibri"/>
            </a:endParaRPr>
          </a:p>
          <a:p>
            <a:pPr marL="527685" marR="8255" indent="-515620">
              <a:lnSpc>
                <a:spcPct val="70000"/>
              </a:lnSpc>
              <a:spcBef>
                <a:spcPts val="994"/>
              </a:spcBef>
              <a:buAutoNum type="alphaUcPeriod" startAt="4"/>
              <a:tabLst>
                <a:tab pos="527685" algn="l"/>
                <a:tab pos="528320" algn="l"/>
              </a:tabLst>
            </a:pPr>
            <a:r>
              <a:rPr sz="2200" spc="-50" dirty="0">
                <a:latin typeface="Calibri"/>
                <a:cs typeface="Calibri"/>
              </a:rPr>
              <a:t>You </a:t>
            </a:r>
            <a:r>
              <a:rPr sz="2200" spc="-10" dirty="0">
                <a:latin typeface="Calibri"/>
                <a:cs typeface="Calibri"/>
              </a:rPr>
              <a:t>explain </a:t>
            </a:r>
            <a:r>
              <a:rPr sz="2200" spc="-15" dirty="0">
                <a:latin typeface="Calibri"/>
                <a:cs typeface="Calibri"/>
              </a:rPr>
              <a:t>to </a:t>
            </a:r>
            <a:r>
              <a:rPr sz="2200" spc="-10" dirty="0">
                <a:latin typeface="Calibri"/>
                <a:cs typeface="Calibri"/>
              </a:rPr>
              <a:t>Jayden </a:t>
            </a:r>
            <a:r>
              <a:rPr sz="2200" spc="-5" dirty="0">
                <a:latin typeface="Calibri"/>
                <a:cs typeface="Calibri"/>
              </a:rPr>
              <a:t>that </a:t>
            </a:r>
            <a:r>
              <a:rPr sz="2200" dirty="0">
                <a:latin typeface="Calibri"/>
                <a:cs typeface="Calibri"/>
              </a:rPr>
              <a:t>it's </a:t>
            </a:r>
            <a:r>
              <a:rPr sz="2200" spc="-5" dirty="0">
                <a:latin typeface="Calibri"/>
                <a:cs typeface="Calibri"/>
              </a:rPr>
              <a:t>his </a:t>
            </a:r>
            <a:r>
              <a:rPr sz="2200" spc="-10" dirty="0">
                <a:latin typeface="Calibri"/>
                <a:cs typeface="Calibri"/>
              </a:rPr>
              <a:t>fault </a:t>
            </a:r>
            <a:r>
              <a:rPr sz="2200" spc="-15" dirty="0">
                <a:latin typeface="Calibri"/>
                <a:cs typeface="Calibri"/>
              </a:rPr>
              <a:t>for </a:t>
            </a:r>
            <a:r>
              <a:rPr sz="2200" spc="-5" dirty="0">
                <a:latin typeface="Calibri"/>
                <a:cs typeface="Calibri"/>
              </a:rPr>
              <a:t>being </a:t>
            </a:r>
            <a:r>
              <a:rPr sz="2200" dirty="0">
                <a:latin typeface="Calibri"/>
                <a:cs typeface="Calibri"/>
              </a:rPr>
              <a:t>in the </a:t>
            </a:r>
            <a:r>
              <a:rPr sz="2200" spc="-5" dirty="0">
                <a:latin typeface="Calibri"/>
                <a:cs typeface="Calibri"/>
              </a:rPr>
              <a:t>picture </a:t>
            </a:r>
            <a:r>
              <a:rPr sz="2200" dirty="0">
                <a:latin typeface="Calibri"/>
                <a:cs typeface="Calibri"/>
              </a:rPr>
              <a:t>in  the </a:t>
            </a:r>
            <a:r>
              <a:rPr sz="2200" spc="-15" dirty="0">
                <a:latin typeface="Calibri"/>
                <a:cs typeface="Calibri"/>
              </a:rPr>
              <a:t>first </a:t>
            </a:r>
            <a:r>
              <a:rPr sz="2200" spc="-5" dirty="0">
                <a:latin typeface="Calibri"/>
                <a:cs typeface="Calibri"/>
              </a:rPr>
              <a:t>place </a:t>
            </a:r>
            <a:r>
              <a:rPr sz="2200" dirty="0">
                <a:latin typeface="Calibri"/>
                <a:cs typeface="Calibri"/>
              </a:rPr>
              <a:t>and </a:t>
            </a:r>
            <a:r>
              <a:rPr sz="2200" spc="-5" dirty="0">
                <a:latin typeface="Calibri"/>
                <a:cs typeface="Calibri"/>
              </a:rPr>
              <a:t>Emily shouldn’t </a:t>
            </a:r>
            <a:r>
              <a:rPr sz="2200" spc="-15" dirty="0">
                <a:latin typeface="Calibri"/>
                <a:cs typeface="Calibri"/>
              </a:rPr>
              <a:t>have </a:t>
            </a:r>
            <a:r>
              <a:rPr sz="2200" spc="-10" dirty="0">
                <a:latin typeface="Calibri"/>
                <a:cs typeface="Calibri"/>
              </a:rPr>
              <a:t>to </a:t>
            </a:r>
            <a:r>
              <a:rPr sz="2200" spc="-20" dirty="0">
                <a:latin typeface="Calibri"/>
                <a:cs typeface="Calibri"/>
              </a:rPr>
              <a:t>take </a:t>
            </a:r>
            <a:r>
              <a:rPr sz="2200" spc="-5" dirty="0">
                <a:latin typeface="Calibri"/>
                <a:cs typeface="Calibri"/>
              </a:rPr>
              <a:t>down </a:t>
            </a:r>
            <a:r>
              <a:rPr sz="2200" dirty="0">
                <a:latin typeface="Calibri"/>
                <a:cs typeface="Calibri"/>
              </a:rPr>
              <a:t>the  </a:t>
            </a:r>
            <a:r>
              <a:rPr sz="2200" spc="-5" dirty="0">
                <a:latin typeface="Calibri"/>
                <a:cs typeface="Calibri"/>
              </a:rPr>
              <a:t>picture. </a:t>
            </a:r>
            <a:r>
              <a:rPr sz="2200" spc="-50" dirty="0">
                <a:latin typeface="Calibri"/>
                <a:cs typeface="Calibri"/>
              </a:rPr>
              <a:t>You </a:t>
            </a:r>
            <a:r>
              <a:rPr sz="2200" dirty="0">
                <a:latin typeface="Calibri"/>
                <a:cs typeface="Calibri"/>
              </a:rPr>
              <a:t>also </a:t>
            </a:r>
            <a:r>
              <a:rPr sz="2200" spc="-10" dirty="0">
                <a:latin typeface="Calibri"/>
                <a:cs typeface="Calibri"/>
              </a:rPr>
              <a:t>explain </a:t>
            </a:r>
            <a:r>
              <a:rPr sz="2200" spc="-5" dirty="0">
                <a:latin typeface="Calibri"/>
                <a:cs typeface="Calibri"/>
              </a:rPr>
              <a:t>how </a:t>
            </a:r>
            <a:r>
              <a:rPr sz="2200" dirty="0">
                <a:latin typeface="Calibri"/>
                <a:cs typeface="Calibri"/>
              </a:rPr>
              <a:t>things </a:t>
            </a:r>
            <a:r>
              <a:rPr sz="2200" spc="-5" dirty="0">
                <a:latin typeface="Calibri"/>
                <a:cs typeface="Calibri"/>
              </a:rPr>
              <a:t>can </a:t>
            </a:r>
            <a:r>
              <a:rPr sz="2200" spc="-25" dirty="0">
                <a:latin typeface="Calibri"/>
                <a:cs typeface="Calibri"/>
              </a:rPr>
              <a:t>stay </a:t>
            </a:r>
            <a:r>
              <a:rPr sz="2200" spc="-5" dirty="0">
                <a:latin typeface="Calibri"/>
                <a:cs typeface="Calibri"/>
              </a:rPr>
              <a:t>on </a:t>
            </a:r>
            <a:r>
              <a:rPr sz="2200" dirty="0">
                <a:latin typeface="Calibri"/>
                <a:cs typeface="Calibri"/>
              </a:rPr>
              <a:t>the </a:t>
            </a:r>
            <a:r>
              <a:rPr sz="2200" spc="-10" dirty="0">
                <a:latin typeface="Calibri"/>
                <a:cs typeface="Calibri"/>
              </a:rPr>
              <a:t>Internet  </a:t>
            </a:r>
            <a:r>
              <a:rPr sz="2200" spc="-20" dirty="0">
                <a:latin typeface="Calibri"/>
                <a:cs typeface="Calibri"/>
              </a:rPr>
              <a:t>forever </a:t>
            </a:r>
            <a:r>
              <a:rPr sz="2200" dirty="0">
                <a:latin typeface="Calibri"/>
                <a:cs typeface="Calibri"/>
              </a:rPr>
              <a:t>and </a:t>
            </a:r>
            <a:r>
              <a:rPr sz="2200" spc="-5" dirty="0">
                <a:latin typeface="Calibri"/>
                <a:cs typeface="Calibri"/>
              </a:rPr>
              <a:t>that </a:t>
            </a:r>
            <a:r>
              <a:rPr sz="2200" spc="-10" dirty="0">
                <a:latin typeface="Calibri"/>
                <a:cs typeface="Calibri"/>
              </a:rPr>
              <a:t>you </a:t>
            </a:r>
            <a:r>
              <a:rPr sz="2200" dirty="0">
                <a:latin typeface="Calibri"/>
                <a:cs typeface="Calibri"/>
              </a:rPr>
              <a:t>don't </a:t>
            </a:r>
            <a:r>
              <a:rPr sz="2200" spc="-15" dirty="0">
                <a:latin typeface="Calibri"/>
                <a:cs typeface="Calibri"/>
              </a:rPr>
              <a:t>want </a:t>
            </a:r>
            <a:r>
              <a:rPr sz="2200" spc="-10" dirty="0">
                <a:latin typeface="Calibri"/>
                <a:cs typeface="Calibri"/>
              </a:rPr>
              <a:t>to </a:t>
            </a:r>
            <a:r>
              <a:rPr sz="2200" dirty="0">
                <a:latin typeface="Calibri"/>
                <a:cs typeface="Calibri"/>
              </a:rPr>
              <a:t>be </a:t>
            </a:r>
            <a:r>
              <a:rPr sz="2200" spc="-5" dirty="0">
                <a:latin typeface="Calibri"/>
                <a:cs typeface="Calibri"/>
              </a:rPr>
              <a:t>friends </a:t>
            </a:r>
            <a:r>
              <a:rPr sz="2200" dirty="0">
                <a:latin typeface="Calibri"/>
                <a:cs typeface="Calibri"/>
              </a:rPr>
              <a:t>with people who  don’t </a:t>
            </a:r>
            <a:r>
              <a:rPr sz="2200" spc="-15" dirty="0">
                <a:latin typeface="Calibri"/>
                <a:cs typeface="Calibri"/>
              </a:rPr>
              <a:t>make </a:t>
            </a:r>
            <a:r>
              <a:rPr sz="2200" spc="-5" dirty="0">
                <a:latin typeface="Calibri"/>
                <a:cs typeface="Calibri"/>
              </a:rPr>
              <a:t>good</a:t>
            </a:r>
            <a:r>
              <a:rPr sz="2200" spc="-45" dirty="0">
                <a:latin typeface="Calibri"/>
                <a:cs typeface="Calibri"/>
              </a:rPr>
              <a:t> </a:t>
            </a:r>
            <a:r>
              <a:rPr sz="2200" spc="-5" dirty="0">
                <a:latin typeface="Calibri"/>
                <a:cs typeface="Calibri"/>
              </a:rPr>
              <a:t>decisions.</a:t>
            </a:r>
            <a:endParaRPr sz="2200" dirty="0">
              <a:latin typeface="Calibri"/>
              <a:cs typeface="Calibri"/>
            </a:endParaRPr>
          </a:p>
        </p:txBody>
      </p:sp>
    </p:spTree>
    <p:extLst>
      <p:ext uri="{BB962C8B-B14F-4D97-AF65-F5344CB8AC3E}">
        <p14:creationId xmlns:p14="http://schemas.microsoft.com/office/powerpoint/2010/main" val="35154063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524000" y="1190245"/>
            <a:ext cx="9144000" cy="58419"/>
          </a:xfrm>
          <a:custGeom>
            <a:avLst/>
            <a:gdLst/>
            <a:ahLst/>
            <a:cxnLst/>
            <a:rect l="l" t="t" r="r" b="b"/>
            <a:pathLst>
              <a:path w="9144000" h="58419">
                <a:moveTo>
                  <a:pt x="0" y="57911"/>
                </a:moveTo>
                <a:lnTo>
                  <a:pt x="9144000" y="57911"/>
                </a:lnTo>
                <a:lnTo>
                  <a:pt x="9144000" y="0"/>
                </a:lnTo>
                <a:lnTo>
                  <a:pt x="0" y="0"/>
                </a:lnTo>
                <a:lnTo>
                  <a:pt x="0" y="57911"/>
                </a:lnTo>
                <a:close/>
              </a:path>
            </a:pathLst>
          </a:custGeom>
          <a:solidFill>
            <a:srgbClr val="FFFFFF"/>
          </a:solidFill>
        </p:spPr>
        <p:txBody>
          <a:bodyPr wrap="square" lIns="0" tIns="0" rIns="0" bIns="0" rtlCol="0"/>
          <a:lstStyle/>
          <a:p>
            <a:endParaRPr/>
          </a:p>
        </p:txBody>
      </p:sp>
      <p:sp>
        <p:nvSpPr>
          <p:cNvPr id="4" name="object 4"/>
          <p:cNvSpPr/>
          <p:nvPr/>
        </p:nvSpPr>
        <p:spPr>
          <a:xfrm>
            <a:off x="1981201" y="152401"/>
            <a:ext cx="901065" cy="901065"/>
          </a:xfrm>
          <a:custGeom>
            <a:avLst/>
            <a:gdLst/>
            <a:ahLst/>
            <a:cxnLst/>
            <a:rect l="l" t="t" r="r" b="b"/>
            <a:pathLst>
              <a:path w="901065" h="901065">
                <a:moveTo>
                  <a:pt x="450341" y="0"/>
                </a:moveTo>
                <a:lnTo>
                  <a:pt x="401272" y="2643"/>
                </a:lnTo>
                <a:lnTo>
                  <a:pt x="353733" y="10389"/>
                </a:lnTo>
                <a:lnTo>
                  <a:pt x="307999" y="22963"/>
                </a:lnTo>
                <a:lnTo>
                  <a:pt x="264345" y="40090"/>
                </a:lnTo>
                <a:lnTo>
                  <a:pt x="223045" y="61496"/>
                </a:lnTo>
                <a:lnTo>
                  <a:pt x="184375" y="86904"/>
                </a:lnTo>
                <a:lnTo>
                  <a:pt x="148610" y="116040"/>
                </a:lnTo>
                <a:lnTo>
                  <a:pt x="116023" y="148630"/>
                </a:lnTo>
                <a:lnTo>
                  <a:pt x="86889" y="184397"/>
                </a:lnTo>
                <a:lnTo>
                  <a:pt x="61484" y="223068"/>
                </a:lnTo>
                <a:lnTo>
                  <a:pt x="40082" y="264367"/>
                </a:lnTo>
                <a:lnTo>
                  <a:pt x="22958" y="308018"/>
                </a:lnTo>
                <a:lnTo>
                  <a:pt x="10387" y="353748"/>
                </a:lnTo>
                <a:lnTo>
                  <a:pt x="2642" y="401281"/>
                </a:lnTo>
                <a:lnTo>
                  <a:pt x="0" y="450341"/>
                </a:lnTo>
                <a:lnTo>
                  <a:pt x="2642" y="499402"/>
                </a:lnTo>
                <a:lnTo>
                  <a:pt x="10387" y="546935"/>
                </a:lnTo>
                <a:lnTo>
                  <a:pt x="22958" y="592665"/>
                </a:lnTo>
                <a:lnTo>
                  <a:pt x="40082" y="636316"/>
                </a:lnTo>
                <a:lnTo>
                  <a:pt x="61484" y="677615"/>
                </a:lnTo>
                <a:lnTo>
                  <a:pt x="86889" y="716286"/>
                </a:lnTo>
                <a:lnTo>
                  <a:pt x="116023" y="752053"/>
                </a:lnTo>
                <a:lnTo>
                  <a:pt x="148610" y="784643"/>
                </a:lnTo>
                <a:lnTo>
                  <a:pt x="184375" y="813779"/>
                </a:lnTo>
                <a:lnTo>
                  <a:pt x="223045" y="839187"/>
                </a:lnTo>
                <a:lnTo>
                  <a:pt x="264345" y="860593"/>
                </a:lnTo>
                <a:lnTo>
                  <a:pt x="307999" y="877720"/>
                </a:lnTo>
                <a:lnTo>
                  <a:pt x="353733" y="890294"/>
                </a:lnTo>
                <a:lnTo>
                  <a:pt x="401272" y="898040"/>
                </a:lnTo>
                <a:lnTo>
                  <a:pt x="450341" y="900684"/>
                </a:lnTo>
                <a:lnTo>
                  <a:pt x="499411" y="898040"/>
                </a:lnTo>
                <a:lnTo>
                  <a:pt x="546950" y="890294"/>
                </a:lnTo>
                <a:lnTo>
                  <a:pt x="592684" y="877720"/>
                </a:lnTo>
                <a:lnTo>
                  <a:pt x="636338" y="860593"/>
                </a:lnTo>
                <a:lnTo>
                  <a:pt x="677638" y="839187"/>
                </a:lnTo>
                <a:lnTo>
                  <a:pt x="716308" y="813779"/>
                </a:lnTo>
                <a:lnTo>
                  <a:pt x="752073" y="784643"/>
                </a:lnTo>
                <a:lnTo>
                  <a:pt x="784660" y="752053"/>
                </a:lnTo>
                <a:lnTo>
                  <a:pt x="813794" y="716286"/>
                </a:lnTo>
                <a:lnTo>
                  <a:pt x="839199" y="677615"/>
                </a:lnTo>
                <a:lnTo>
                  <a:pt x="860601" y="636316"/>
                </a:lnTo>
                <a:lnTo>
                  <a:pt x="877725" y="592665"/>
                </a:lnTo>
                <a:lnTo>
                  <a:pt x="890296" y="546935"/>
                </a:lnTo>
                <a:lnTo>
                  <a:pt x="898041" y="499402"/>
                </a:lnTo>
                <a:lnTo>
                  <a:pt x="900684" y="450341"/>
                </a:lnTo>
                <a:lnTo>
                  <a:pt x="898041" y="401281"/>
                </a:lnTo>
                <a:lnTo>
                  <a:pt x="890296" y="353748"/>
                </a:lnTo>
                <a:lnTo>
                  <a:pt x="877725" y="308018"/>
                </a:lnTo>
                <a:lnTo>
                  <a:pt x="860601" y="264367"/>
                </a:lnTo>
                <a:lnTo>
                  <a:pt x="839199" y="223068"/>
                </a:lnTo>
                <a:lnTo>
                  <a:pt x="813794" y="184397"/>
                </a:lnTo>
                <a:lnTo>
                  <a:pt x="784660" y="148630"/>
                </a:lnTo>
                <a:lnTo>
                  <a:pt x="752073" y="116040"/>
                </a:lnTo>
                <a:lnTo>
                  <a:pt x="716308" y="86904"/>
                </a:lnTo>
                <a:lnTo>
                  <a:pt x="677638" y="61496"/>
                </a:lnTo>
                <a:lnTo>
                  <a:pt x="636338" y="40090"/>
                </a:lnTo>
                <a:lnTo>
                  <a:pt x="592684" y="22963"/>
                </a:lnTo>
                <a:lnTo>
                  <a:pt x="546950" y="10389"/>
                </a:lnTo>
                <a:lnTo>
                  <a:pt x="499411" y="2643"/>
                </a:lnTo>
                <a:lnTo>
                  <a:pt x="450341" y="0"/>
                </a:lnTo>
                <a:close/>
              </a:path>
            </a:pathLst>
          </a:custGeom>
          <a:solidFill>
            <a:srgbClr val="FFFFFF"/>
          </a:solidFill>
        </p:spPr>
        <p:txBody>
          <a:bodyPr wrap="square" lIns="0" tIns="0" rIns="0" bIns="0" rtlCol="0"/>
          <a:lstStyle/>
          <a:p>
            <a:endParaRPr/>
          </a:p>
        </p:txBody>
      </p:sp>
      <p:sp>
        <p:nvSpPr>
          <p:cNvPr id="8" name="object 8"/>
          <p:cNvSpPr txBox="1">
            <a:spLocks noGrp="1"/>
          </p:cNvSpPr>
          <p:nvPr>
            <p:ph type="title"/>
          </p:nvPr>
        </p:nvSpPr>
        <p:spPr>
          <a:xfrm>
            <a:off x="855785" y="128956"/>
            <a:ext cx="7328888" cy="689932"/>
          </a:xfrm>
          <a:prstGeom prst="rect">
            <a:avLst/>
          </a:prstGeom>
        </p:spPr>
        <p:txBody>
          <a:bodyPr vert="horz" wrap="square" lIns="0" tIns="12700" rIns="0" bIns="0" rtlCol="0" anchor="ctr">
            <a:spAutoFit/>
          </a:bodyPr>
          <a:lstStyle/>
          <a:p>
            <a:pPr marL="12700">
              <a:lnSpc>
                <a:spcPct val="100000"/>
              </a:lnSpc>
              <a:spcBef>
                <a:spcPts val="100"/>
              </a:spcBef>
            </a:pPr>
            <a:r>
              <a:rPr lang="en-US" spc="-5" dirty="0">
                <a:cs typeface="Calibri Light"/>
              </a:rPr>
              <a:t>Scenario </a:t>
            </a:r>
            <a:r>
              <a:rPr lang="en-US" dirty="0">
                <a:cs typeface="Calibri Light"/>
              </a:rPr>
              <a:t>2:</a:t>
            </a:r>
            <a:r>
              <a:rPr lang="en-US" spc="-40" dirty="0">
                <a:cs typeface="Calibri Light"/>
              </a:rPr>
              <a:t> </a:t>
            </a:r>
            <a:r>
              <a:rPr lang="en-US" spc="-5" dirty="0">
                <a:cs typeface="Calibri Light"/>
              </a:rPr>
              <a:t>Bullies</a:t>
            </a:r>
            <a:endParaRPr b="0" dirty="0">
              <a:latin typeface="Calibri Light"/>
              <a:cs typeface="Calibri Light"/>
            </a:endParaRPr>
          </a:p>
        </p:txBody>
      </p:sp>
      <p:sp>
        <p:nvSpPr>
          <p:cNvPr id="9" name="object 6">
            <a:extLst>
              <a:ext uri="{FF2B5EF4-FFF2-40B4-BE49-F238E27FC236}">
                <a16:creationId xmlns:a16="http://schemas.microsoft.com/office/drawing/2014/main" id="{7FEE8E09-5B67-6945-AE8E-55A5C865E2D9}"/>
              </a:ext>
            </a:extLst>
          </p:cNvPr>
          <p:cNvSpPr/>
          <p:nvPr/>
        </p:nvSpPr>
        <p:spPr>
          <a:xfrm>
            <a:off x="7385090" y="4477089"/>
            <a:ext cx="1533202" cy="2172256"/>
          </a:xfrm>
          <a:prstGeom prst="rect">
            <a:avLst/>
          </a:prstGeom>
          <a:blipFill>
            <a:blip r:embed="rId3" cstate="print"/>
            <a:stretch>
              <a:fillRect/>
            </a:stretch>
          </a:blipFill>
        </p:spPr>
        <p:txBody>
          <a:bodyPr wrap="square" lIns="0" tIns="0" rIns="0" bIns="0" rtlCol="0"/>
          <a:lstStyle/>
          <a:p>
            <a:endParaRPr/>
          </a:p>
        </p:txBody>
      </p:sp>
      <p:sp>
        <p:nvSpPr>
          <p:cNvPr id="10" name="object 7">
            <a:extLst>
              <a:ext uri="{FF2B5EF4-FFF2-40B4-BE49-F238E27FC236}">
                <a16:creationId xmlns:a16="http://schemas.microsoft.com/office/drawing/2014/main" id="{8771E147-B8DB-154E-A0B3-EC8DE2C20D6B}"/>
              </a:ext>
            </a:extLst>
          </p:cNvPr>
          <p:cNvSpPr txBox="1">
            <a:spLocks/>
          </p:cNvSpPr>
          <p:nvPr/>
        </p:nvSpPr>
        <p:spPr>
          <a:xfrm>
            <a:off x="662354" y="1620021"/>
            <a:ext cx="10515600" cy="3930435"/>
          </a:xfrm>
          <a:prstGeom prst="rect">
            <a:avLst/>
          </a:prstGeom>
        </p:spPr>
        <p:txBody>
          <a:bodyPr vert="horz" wrap="square" lIns="0" tIns="89535"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 marR="36195" algn="ctr">
              <a:lnSpc>
                <a:spcPts val="2500"/>
              </a:lnSpc>
              <a:spcBef>
                <a:spcPts val="705"/>
              </a:spcBef>
            </a:pPr>
            <a:r>
              <a:rPr lang="en-US" spc="-65"/>
              <a:t>You </a:t>
            </a:r>
            <a:r>
              <a:rPr lang="en-US"/>
              <a:t>and </a:t>
            </a:r>
            <a:r>
              <a:rPr lang="en-US" spc="-15"/>
              <a:t>your </a:t>
            </a:r>
            <a:r>
              <a:rPr lang="en-US" spc="-5"/>
              <a:t>friends </a:t>
            </a:r>
            <a:r>
              <a:rPr lang="en-US" spc="-10"/>
              <a:t>are playing </a:t>
            </a:r>
            <a:r>
              <a:rPr lang="en-US"/>
              <a:t>an </a:t>
            </a:r>
            <a:r>
              <a:rPr lang="en-US" spc="-5"/>
              <a:t>online </a:t>
            </a:r>
            <a:r>
              <a:rPr lang="en-US" spc="-15"/>
              <a:t>game </a:t>
            </a:r>
            <a:r>
              <a:rPr lang="en-US"/>
              <a:t>and  a </a:t>
            </a:r>
            <a:r>
              <a:rPr lang="en-US" spc="-5"/>
              <a:t>classmate, </a:t>
            </a:r>
            <a:r>
              <a:rPr lang="en-US" spc="-10"/>
              <a:t>Alex, </a:t>
            </a:r>
            <a:r>
              <a:rPr lang="en-US"/>
              <a:t>is logging </a:t>
            </a:r>
            <a:r>
              <a:rPr lang="en-US" spc="-5"/>
              <a:t>on </a:t>
            </a:r>
            <a:r>
              <a:rPr lang="en-US"/>
              <a:t>and </a:t>
            </a:r>
            <a:r>
              <a:rPr lang="en-US" spc="-5"/>
              <a:t>breaking</a:t>
            </a:r>
            <a:r>
              <a:rPr lang="en-US" spc="-80"/>
              <a:t> </a:t>
            </a:r>
            <a:r>
              <a:rPr lang="en-US"/>
              <a:t>the</a:t>
            </a:r>
          </a:p>
          <a:p>
            <a:pPr marL="12700" marR="5080" indent="-1270" algn="ctr">
              <a:lnSpc>
                <a:spcPct val="80000"/>
              </a:lnSpc>
              <a:spcBef>
                <a:spcPts val="20"/>
              </a:spcBef>
            </a:pPr>
            <a:r>
              <a:rPr lang="en-US"/>
              <a:t>rules. </a:t>
            </a:r>
            <a:r>
              <a:rPr lang="en-US" spc="-25"/>
              <a:t>Alex’s </a:t>
            </a:r>
            <a:r>
              <a:rPr lang="en-US" spc="-10"/>
              <a:t>obnoxious behavior </a:t>
            </a:r>
            <a:r>
              <a:rPr lang="en-US"/>
              <a:t>is making it </a:t>
            </a:r>
            <a:r>
              <a:rPr lang="en-US" spc="-5"/>
              <a:t>very  </a:t>
            </a:r>
            <a:r>
              <a:rPr lang="en-US" spc="-10"/>
              <a:t>difficult </a:t>
            </a:r>
            <a:r>
              <a:rPr lang="en-US" spc="-25"/>
              <a:t>for </a:t>
            </a:r>
            <a:r>
              <a:rPr lang="en-US" spc="-15"/>
              <a:t>you </a:t>
            </a:r>
            <a:r>
              <a:rPr lang="en-US"/>
              <a:t>and </a:t>
            </a:r>
            <a:r>
              <a:rPr lang="en-US" spc="-15"/>
              <a:t>your </a:t>
            </a:r>
            <a:r>
              <a:rPr lang="en-US" spc="-5"/>
              <a:t>friends </a:t>
            </a:r>
            <a:r>
              <a:rPr lang="en-US" spc="-15"/>
              <a:t>to </a:t>
            </a:r>
            <a:r>
              <a:rPr lang="en-US" spc="-5"/>
              <a:t>enjoy </a:t>
            </a:r>
            <a:r>
              <a:rPr lang="en-US"/>
              <a:t>the </a:t>
            </a:r>
            <a:r>
              <a:rPr lang="en-US" spc="-10"/>
              <a:t>game.  </a:t>
            </a:r>
            <a:r>
              <a:rPr lang="en-US" spc="-65"/>
              <a:t>You </a:t>
            </a:r>
            <a:r>
              <a:rPr lang="en-US" spc="-20"/>
              <a:t>have </a:t>
            </a:r>
            <a:r>
              <a:rPr lang="en-US" spc="-10"/>
              <a:t>reported </a:t>
            </a:r>
            <a:r>
              <a:rPr lang="en-US" spc="-5"/>
              <a:t>him </a:t>
            </a:r>
            <a:r>
              <a:rPr lang="en-US" spc="-15"/>
              <a:t>to </a:t>
            </a:r>
            <a:r>
              <a:rPr lang="en-US"/>
              <a:t>the </a:t>
            </a:r>
            <a:r>
              <a:rPr lang="en-US" spc="-15"/>
              <a:t>game </a:t>
            </a:r>
            <a:r>
              <a:rPr lang="en-US" spc="-25"/>
              <a:t>publisher, </a:t>
            </a:r>
            <a:r>
              <a:rPr lang="en-US" spc="-5"/>
              <a:t>but he  </a:t>
            </a:r>
            <a:r>
              <a:rPr lang="en-US" spc="-20"/>
              <a:t>keeps </a:t>
            </a:r>
            <a:r>
              <a:rPr lang="en-US" spc="-5"/>
              <a:t>creating new </a:t>
            </a:r>
            <a:r>
              <a:rPr lang="en-US" spc="-10"/>
              <a:t>accounts </a:t>
            </a:r>
            <a:r>
              <a:rPr lang="en-US"/>
              <a:t>and </a:t>
            </a:r>
            <a:r>
              <a:rPr lang="en-US" spc="-5"/>
              <a:t>harassing</a:t>
            </a:r>
            <a:r>
              <a:rPr lang="en-US" spc="-90"/>
              <a:t> </a:t>
            </a:r>
            <a:r>
              <a:rPr lang="en-US" spc="-15"/>
              <a:t>you.</a:t>
            </a:r>
          </a:p>
          <a:p>
            <a:pPr marL="100965" marR="34925" indent="-59690" algn="just">
              <a:lnSpc>
                <a:spcPts val="2500"/>
              </a:lnSpc>
              <a:spcBef>
                <a:spcPts val="975"/>
              </a:spcBef>
            </a:pPr>
            <a:r>
              <a:rPr lang="en-US" spc="-65"/>
              <a:t>You </a:t>
            </a:r>
            <a:r>
              <a:rPr lang="en-US" spc="-10"/>
              <a:t>recently </a:t>
            </a:r>
            <a:r>
              <a:rPr lang="en-US" spc="-15"/>
              <a:t>found </a:t>
            </a:r>
            <a:r>
              <a:rPr lang="en-US"/>
              <a:t>a </a:t>
            </a:r>
            <a:r>
              <a:rPr lang="en-US" spc="-10"/>
              <a:t>tool </a:t>
            </a:r>
            <a:r>
              <a:rPr lang="en-US" spc="-5"/>
              <a:t>on </a:t>
            </a:r>
            <a:r>
              <a:rPr lang="en-US"/>
              <a:t>the </a:t>
            </a:r>
            <a:r>
              <a:rPr lang="en-US" spc="-10"/>
              <a:t>Internet </a:t>
            </a:r>
            <a:r>
              <a:rPr lang="en-US" spc="-5"/>
              <a:t>that </a:t>
            </a:r>
            <a:r>
              <a:rPr lang="en-US" spc="-10"/>
              <a:t>allows  </a:t>
            </a:r>
            <a:r>
              <a:rPr lang="en-US" spc="-15"/>
              <a:t>you to remove </a:t>
            </a:r>
            <a:r>
              <a:rPr lang="en-US"/>
              <a:t>a </a:t>
            </a:r>
            <a:r>
              <a:rPr lang="en-US" spc="-30"/>
              <a:t>person’s </a:t>
            </a:r>
            <a:r>
              <a:rPr lang="en-US" spc="-10"/>
              <a:t>computer from </a:t>
            </a:r>
            <a:r>
              <a:rPr lang="en-US"/>
              <a:t>the </a:t>
            </a:r>
            <a:r>
              <a:rPr lang="en-US" spc="-15"/>
              <a:t>game  </a:t>
            </a:r>
            <a:r>
              <a:rPr lang="en-US" spc="-20"/>
              <a:t>temporarily. </a:t>
            </a:r>
            <a:r>
              <a:rPr lang="en-US" spc="-5"/>
              <a:t>The </a:t>
            </a:r>
            <a:r>
              <a:rPr lang="en-US" spc="-10"/>
              <a:t>website </a:t>
            </a:r>
            <a:r>
              <a:rPr lang="en-US" spc="-5"/>
              <a:t>where </a:t>
            </a:r>
            <a:r>
              <a:rPr lang="en-US" spc="-15"/>
              <a:t>you found </a:t>
            </a:r>
            <a:r>
              <a:rPr lang="en-US"/>
              <a:t>the </a:t>
            </a:r>
            <a:r>
              <a:rPr lang="en-US" spc="-10"/>
              <a:t>tool  </a:t>
            </a:r>
            <a:r>
              <a:rPr lang="en-US" spc="-20"/>
              <a:t>says </a:t>
            </a:r>
            <a:r>
              <a:rPr lang="en-US" spc="-5"/>
              <a:t>that </a:t>
            </a:r>
            <a:r>
              <a:rPr lang="en-US"/>
              <a:t>it </a:t>
            </a:r>
            <a:r>
              <a:rPr lang="en-US" spc="-5"/>
              <a:t>doesn’t cause </a:t>
            </a:r>
            <a:r>
              <a:rPr lang="en-US" spc="-15"/>
              <a:t>any </a:t>
            </a:r>
            <a:r>
              <a:rPr lang="en-US"/>
              <a:t>long </a:t>
            </a:r>
            <a:r>
              <a:rPr lang="en-US" spc="-5"/>
              <a:t>term</a:t>
            </a:r>
            <a:r>
              <a:rPr lang="en-US" spc="-60"/>
              <a:t> </a:t>
            </a:r>
            <a:r>
              <a:rPr lang="en-US" spc="-10"/>
              <a:t>damage.</a:t>
            </a:r>
          </a:p>
          <a:p>
            <a:pPr>
              <a:lnSpc>
                <a:spcPct val="100000"/>
              </a:lnSpc>
              <a:spcBef>
                <a:spcPts val="30"/>
              </a:spcBef>
            </a:pPr>
            <a:endParaRPr lang="en-US" sz="3350">
              <a:latin typeface="Times New Roman"/>
              <a:cs typeface="Times New Roman"/>
            </a:endParaRPr>
          </a:p>
          <a:p>
            <a:pPr algn="ctr">
              <a:lnSpc>
                <a:spcPct val="100000"/>
              </a:lnSpc>
            </a:pPr>
            <a:r>
              <a:rPr lang="en-US" b="1" spc="-10">
                <a:latin typeface="Calibri"/>
                <a:cs typeface="Calibri"/>
              </a:rPr>
              <a:t>What </a:t>
            </a:r>
            <a:r>
              <a:rPr lang="en-US" b="1" spc="-5">
                <a:latin typeface="Calibri"/>
                <a:cs typeface="Calibri"/>
              </a:rPr>
              <a:t>should you</a:t>
            </a:r>
            <a:r>
              <a:rPr lang="en-US" b="1" spc="15">
                <a:latin typeface="Calibri"/>
                <a:cs typeface="Calibri"/>
              </a:rPr>
              <a:t> </a:t>
            </a:r>
            <a:r>
              <a:rPr lang="en-US" b="1" spc="-5">
                <a:latin typeface="Calibri"/>
                <a:cs typeface="Calibri"/>
              </a:rPr>
              <a:t>do?</a:t>
            </a:r>
            <a:endParaRPr lang="en-US" b="1" spc="-5" dirty="0">
              <a:latin typeface="Calibri"/>
              <a:cs typeface="Calibri"/>
            </a:endParaRPr>
          </a:p>
        </p:txBody>
      </p:sp>
    </p:spTree>
    <p:extLst>
      <p:ext uri="{BB962C8B-B14F-4D97-AF65-F5344CB8AC3E}">
        <p14:creationId xmlns:p14="http://schemas.microsoft.com/office/powerpoint/2010/main" val="41200900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524000" y="1190245"/>
            <a:ext cx="9144000" cy="58419"/>
          </a:xfrm>
          <a:custGeom>
            <a:avLst/>
            <a:gdLst/>
            <a:ahLst/>
            <a:cxnLst/>
            <a:rect l="l" t="t" r="r" b="b"/>
            <a:pathLst>
              <a:path w="9144000" h="58419">
                <a:moveTo>
                  <a:pt x="0" y="57911"/>
                </a:moveTo>
                <a:lnTo>
                  <a:pt x="9144000" y="57911"/>
                </a:lnTo>
                <a:lnTo>
                  <a:pt x="9144000" y="0"/>
                </a:lnTo>
                <a:lnTo>
                  <a:pt x="0" y="0"/>
                </a:lnTo>
                <a:lnTo>
                  <a:pt x="0" y="57911"/>
                </a:lnTo>
                <a:close/>
              </a:path>
            </a:pathLst>
          </a:custGeom>
          <a:solidFill>
            <a:srgbClr val="FFFFFF"/>
          </a:solidFill>
        </p:spPr>
        <p:txBody>
          <a:bodyPr wrap="square" lIns="0" tIns="0" rIns="0" bIns="0" rtlCol="0"/>
          <a:lstStyle/>
          <a:p>
            <a:endParaRPr/>
          </a:p>
        </p:txBody>
      </p:sp>
      <p:sp>
        <p:nvSpPr>
          <p:cNvPr id="4" name="object 4"/>
          <p:cNvSpPr/>
          <p:nvPr/>
        </p:nvSpPr>
        <p:spPr>
          <a:xfrm>
            <a:off x="1981201" y="152401"/>
            <a:ext cx="901065" cy="901065"/>
          </a:xfrm>
          <a:custGeom>
            <a:avLst/>
            <a:gdLst/>
            <a:ahLst/>
            <a:cxnLst/>
            <a:rect l="l" t="t" r="r" b="b"/>
            <a:pathLst>
              <a:path w="901065" h="901065">
                <a:moveTo>
                  <a:pt x="450341" y="0"/>
                </a:moveTo>
                <a:lnTo>
                  <a:pt x="401272" y="2643"/>
                </a:lnTo>
                <a:lnTo>
                  <a:pt x="353733" y="10389"/>
                </a:lnTo>
                <a:lnTo>
                  <a:pt x="307999" y="22963"/>
                </a:lnTo>
                <a:lnTo>
                  <a:pt x="264345" y="40090"/>
                </a:lnTo>
                <a:lnTo>
                  <a:pt x="223045" y="61496"/>
                </a:lnTo>
                <a:lnTo>
                  <a:pt x="184375" y="86904"/>
                </a:lnTo>
                <a:lnTo>
                  <a:pt x="148610" y="116040"/>
                </a:lnTo>
                <a:lnTo>
                  <a:pt x="116023" y="148630"/>
                </a:lnTo>
                <a:lnTo>
                  <a:pt x="86889" y="184397"/>
                </a:lnTo>
                <a:lnTo>
                  <a:pt x="61484" y="223068"/>
                </a:lnTo>
                <a:lnTo>
                  <a:pt x="40082" y="264367"/>
                </a:lnTo>
                <a:lnTo>
                  <a:pt x="22958" y="308018"/>
                </a:lnTo>
                <a:lnTo>
                  <a:pt x="10387" y="353748"/>
                </a:lnTo>
                <a:lnTo>
                  <a:pt x="2642" y="401281"/>
                </a:lnTo>
                <a:lnTo>
                  <a:pt x="0" y="450341"/>
                </a:lnTo>
                <a:lnTo>
                  <a:pt x="2642" y="499402"/>
                </a:lnTo>
                <a:lnTo>
                  <a:pt x="10387" y="546935"/>
                </a:lnTo>
                <a:lnTo>
                  <a:pt x="22958" y="592665"/>
                </a:lnTo>
                <a:lnTo>
                  <a:pt x="40082" y="636316"/>
                </a:lnTo>
                <a:lnTo>
                  <a:pt x="61484" y="677615"/>
                </a:lnTo>
                <a:lnTo>
                  <a:pt x="86889" y="716286"/>
                </a:lnTo>
                <a:lnTo>
                  <a:pt x="116023" y="752053"/>
                </a:lnTo>
                <a:lnTo>
                  <a:pt x="148610" y="784643"/>
                </a:lnTo>
                <a:lnTo>
                  <a:pt x="184375" y="813779"/>
                </a:lnTo>
                <a:lnTo>
                  <a:pt x="223045" y="839187"/>
                </a:lnTo>
                <a:lnTo>
                  <a:pt x="264345" y="860593"/>
                </a:lnTo>
                <a:lnTo>
                  <a:pt x="307999" y="877720"/>
                </a:lnTo>
                <a:lnTo>
                  <a:pt x="353733" y="890294"/>
                </a:lnTo>
                <a:lnTo>
                  <a:pt x="401272" y="898040"/>
                </a:lnTo>
                <a:lnTo>
                  <a:pt x="450341" y="900684"/>
                </a:lnTo>
                <a:lnTo>
                  <a:pt x="499411" y="898040"/>
                </a:lnTo>
                <a:lnTo>
                  <a:pt x="546950" y="890294"/>
                </a:lnTo>
                <a:lnTo>
                  <a:pt x="592684" y="877720"/>
                </a:lnTo>
                <a:lnTo>
                  <a:pt x="636338" y="860593"/>
                </a:lnTo>
                <a:lnTo>
                  <a:pt x="677638" y="839187"/>
                </a:lnTo>
                <a:lnTo>
                  <a:pt x="716308" y="813779"/>
                </a:lnTo>
                <a:lnTo>
                  <a:pt x="752073" y="784643"/>
                </a:lnTo>
                <a:lnTo>
                  <a:pt x="784660" y="752053"/>
                </a:lnTo>
                <a:lnTo>
                  <a:pt x="813794" y="716286"/>
                </a:lnTo>
                <a:lnTo>
                  <a:pt x="839199" y="677615"/>
                </a:lnTo>
                <a:lnTo>
                  <a:pt x="860601" y="636316"/>
                </a:lnTo>
                <a:lnTo>
                  <a:pt x="877725" y="592665"/>
                </a:lnTo>
                <a:lnTo>
                  <a:pt x="890296" y="546935"/>
                </a:lnTo>
                <a:lnTo>
                  <a:pt x="898041" y="499402"/>
                </a:lnTo>
                <a:lnTo>
                  <a:pt x="900684" y="450341"/>
                </a:lnTo>
                <a:lnTo>
                  <a:pt x="898041" y="401281"/>
                </a:lnTo>
                <a:lnTo>
                  <a:pt x="890296" y="353748"/>
                </a:lnTo>
                <a:lnTo>
                  <a:pt x="877725" y="308018"/>
                </a:lnTo>
                <a:lnTo>
                  <a:pt x="860601" y="264367"/>
                </a:lnTo>
                <a:lnTo>
                  <a:pt x="839199" y="223068"/>
                </a:lnTo>
                <a:lnTo>
                  <a:pt x="813794" y="184397"/>
                </a:lnTo>
                <a:lnTo>
                  <a:pt x="784660" y="148630"/>
                </a:lnTo>
                <a:lnTo>
                  <a:pt x="752073" y="116040"/>
                </a:lnTo>
                <a:lnTo>
                  <a:pt x="716308" y="86904"/>
                </a:lnTo>
                <a:lnTo>
                  <a:pt x="677638" y="61496"/>
                </a:lnTo>
                <a:lnTo>
                  <a:pt x="636338" y="40090"/>
                </a:lnTo>
                <a:lnTo>
                  <a:pt x="592684" y="22963"/>
                </a:lnTo>
                <a:lnTo>
                  <a:pt x="546950" y="10389"/>
                </a:lnTo>
                <a:lnTo>
                  <a:pt x="499411" y="2643"/>
                </a:lnTo>
                <a:lnTo>
                  <a:pt x="450341" y="0"/>
                </a:lnTo>
                <a:close/>
              </a:path>
            </a:pathLst>
          </a:custGeom>
          <a:solidFill>
            <a:srgbClr val="FFFFFF"/>
          </a:solidFill>
        </p:spPr>
        <p:txBody>
          <a:bodyPr wrap="square" lIns="0" tIns="0" rIns="0" bIns="0" rtlCol="0"/>
          <a:lstStyle/>
          <a:p>
            <a:endParaRPr/>
          </a:p>
        </p:txBody>
      </p:sp>
      <p:sp>
        <p:nvSpPr>
          <p:cNvPr id="8" name="object 8"/>
          <p:cNvSpPr txBox="1">
            <a:spLocks noGrp="1"/>
          </p:cNvSpPr>
          <p:nvPr>
            <p:ph type="title"/>
          </p:nvPr>
        </p:nvSpPr>
        <p:spPr>
          <a:xfrm>
            <a:off x="855785" y="128956"/>
            <a:ext cx="7328888" cy="689932"/>
          </a:xfrm>
          <a:prstGeom prst="rect">
            <a:avLst/>
          </a:prstGeom>
        </p:spPr>
        <p:txBody>
          <a:bodyPr vert="horz" wrap="square" lIns="0" tIns="12700" rIns="0" bIns="0" rtlCol="0" anchor="ctr">
            <a:spAutoFit/>
          </a:bodyPr>
          <a:lstStyle/>
          <a:p>
            <a:pPr marL="12700">
              <a:lnSpc>
                <a:spcPct val="100000"/>
              </a:lnSpc>
              <a:spcBef>
                <a:spcPts val="100"/>
              </a:spcBef>
            </a:pPr>
            <a:r>
              <a:rPr lang="en-US" spc="-5" dirty="0">
                <a:cs typeface="Calibri Light"/>
              </a:rPr>
              <a:t>Scenario </a:t>
            </a:r>
            <a:r>
              <a:rPr lang="en-US" dirty="0">
                <a:cs typeface="Calibri Light"/>
              </a:rPr>
              <a:t>2:</a:t>
            </a:r>
            <a:r>
              <a:rPr lang="en-US" spc="-40" dirty="0">
                <a:cs typeface="Calibri Light"/>
              </a:rPr>
              <a:t> </a:t>
            </a:r>
            <a:r>
              <a:rPr lang="en-US" spc="-5" dirty="0">
                <a:cs typeface="Calibri Light"/>
              </a:rPr>
              <a:t>Bullies</a:t>
            </a:r>
            <a:endParaRPr b="0" dirty="0">
              <a:latin typeface="Calibri Light"/>
              <a:cs typeface="Calibri Light"/>
            </a:endParaRPr>
          </a:p>
        </p:txBody>
      </p:sp>
      <p:sp>
        <p:nvSpPr>
          <p:cNvPr id="7" name="object 6">
            <a:extLst>
              <a:ext uri="{FF2B5EF4-FFF2-40B4-BE49-F238E27FC236}">
                <a16:creationId xmlns:a16="http://schemas.microsoft.com/office/drawing/2014/main" id="{6E90C647-76D1-FF49-B324-9CB56A7B1BF7}"/>
              </a:ext>
            </a:extLst>
          </p:cNvPr>
          <p:cNvSpPr txBox="1"/>
          <p:nvPr/>
        </p:nvSpPr>
        <p:spPr>
          <a:xfrm>
            <a:off x="855785" y="1424823"/>
            <a:ext cx="7155180" cy="4457118"/>
          </a:xfrm>
          <a:prstGeom prst="rect">
            <a:avLst/>
          </a:prstGeom>
        </p:spPr>
        <p:txBody>
          <a:bodyPr vert="horz" wrap="square" lIns="0" tIns="132080" rIns="0" bIns="0" rtlCol="0">
            <a:spAutoFit/>
          </a:bodyPr>
          <a:lstStyle/>
          <a:p>
            <a:pPr marL="527685" marR="212725" indent="-515620" algn="just">
              <a:lnSpc>
                <a:spcPct val="70100"/>
              </a:lnSpc>
              <a:spcBef>
                <a:spcPts val="1040"/>
              </a:spcBef>
              <a:buAutoNum type="alphaUcPeriod"/>
              <a:tabLst>
                <a:tab pos="528320" algn="l"/>
              </a:tabLst>
            </a:pPr>
            <a:r>
              <a:rPr sz="2600" spc="-65" dirty="0">
                <a:latin typeface="Calibri"/>
                <a:cs typeface="Calibri"/>
              </a:rPr>
              <a:t>You </a:t>
            </a:r>
            <a:r>
              <a:rPr sz="2600" spc="-5" dirty="0">
                <a:latin typeface="Calibri"/>
                <a:cs typeface="Calibri"/>
              </a:rPr>
              <a:t>should use </a:t>
            </a:r>
            <a:r>
              <a:rPr sz="2600" dirty="0">
                <a:latin typeface="Calibri"/>
                <a:cs typeface="Calibri"/>
              </a:rPr>
              <a:t>the </a:t>
            </a:r>
            <a:r>
              <a:rPr sz="2600" spc="-10" dirty="0">
                <a:latin typeface="Calibri"/>
                <a:cs typeface="Calibri"/>
              </a:rPr>
              <a:t>tool </a:t>
            </a:r>
            <a:r>
              <a:rPr sz="2600" spc="-15" dirty="0">
                <a:latin typeface="Calibri"/>
                <a:cs typeface="Calibri"/>
              </a:rPr>
              <a:t>you found </a:t>
            </a:r>
            <a:r>
              <a:rPr sz="2600" spc="-10" dirty="0">
                <a:latin typeface="Calibri"/>
                <a:cs typeface="Calibri"/>
              </a:rPr>
              <a:t>just </a:t>
            </a:r>
            <a:r>
              <a:rPr sz="2600" dirty="0">
                <a:latin typeface="Calibri"/>
                <a:cs typeface="Calibri"/>
              </a:rPr>
              <a:t>this </a:t>
            </a:r>
            <a:r>
              <a:rPr sz="2600" spc="-5" dirty="0">
                <a:latin typeface="Calibri"/>
                <a:cs typeface="Calibri"/>
              </a:rPr>
              <a:t>once  so </a:t>
            </a:r>
            <a:r>
              <a:rPr sz="2600" spc="-15" dirty="0">
                <a:latin typeface="Calibri"/>
                <a:cs typeface="Calibri"/>
              </a:rPr>
              <a:t>you </a:t>
            </a:r>
            <a:r>
              <a:rPr sz="2600" spc="-10" dirty="0">
                <a:latin typeface="Calibri"/>
                <a:cs typeface="Calibri"/>
              </a:rPr>
              <a:t>can </a:t>
            </a:r>
            <a:r>
              <a:rPr sz="2600" spc="-5" dirty="0">
                <a:latin typeface="Calibri"/>
                <a:cs typeface="Calibri"/>
              </a:rPr>
              <a:t>enjoy </a:t>
            </a:r>
            <a:r>
              <a:rPr sz="2600" spc="-15" dirty="0">
                <a:latin typeface="Calibri"/>
                <a:cs typeface="Calibri"/>
              </a:rPr>
              <a:t>your game </a:t>
            </a:r>
            <a:r>
              <a:rPr sz="2600" dirty="0">
                <a:latin typeface="Calibri"/>
                <a:cs typeface="Calibri"/>
              </a:rPr>
              <a:t>in</a:t>
            </a:r>
            <a:r>
              <a:rPr sz="2600" spc="20" dirty="0">
                <a:latin typeface="Calibri"/>
                <a:cs typeface="Calibri"/>
              </a:rPr>
              <a:t> </a:t>
            </a:r>
            <a:r>
              <a:rPr sz="2600" dirty="0">
                <a:latin typeface="Calibri"/>
                <a:cs typeface="Calibri"/>
              </a:rPr>
              <a:t>peace.</a:t>
            </a:r>
          </a:p>
          <a:p>
            <a:pPr marL="527685" marR="115570" indent="-515620" algn="just">
              <a:lnSpc>
                <a:spcPct val="70000"/>
              </a:lnSpc>
              <a:spcBef>
                <a:spcPts val="994"/>
              </a:spcBef>
              <a:buAutoNum type="alphaUcPeriod"/>
              <a:tabLst>
                <a:tab pos="528320" algn="l"/>
              </a:tabLst>
            </a:pPr>
            <a:r>
              <a:rPr sz="2600" spc="-65" dirty="0">
                <a:latin typeface="Calibri"/>
                <a:cs typeface="Calibri"/>
              </a:rPr>
              <a:t>You </a:t>
            </a:r>
            <a:r>
              <a:rPr sz="2600" dirty="0">
                <a:latin typeface="Calibri"/>
                <a:cs typeface="Calibri"/>
              </a:rPr>
              <a:t>and </a:t>
            </a:r>
            <a:r>
              <a:rPr sz="2600" spc="-15" dirty="0">
                <a:latin typeface="Calibri"/>
                <a:cs typeface="Calibri"/>
              </a:rPr>
              <a:t>your </a:t>
            </a:r>
            <a:r>
              <a:rPr sz="2600" spc="-5" dirty="0">
                <a:latin typeface="Calibri"/>
                <a:cs typeface="Calibri"/>
              </a:rPr>
              <a:t>friends </a:t>
            </a:r>
            <a:r>
              <a:rPr sz="2600" spc="-20" dirty="0">
                <a:latin typeface="Calibri"/>
                <a:cs typeface="Calibri"/>
              </a:rPr>
              <a:t>have </a:t>
            </a:r>
            <a:r>
              <a:rPr sz="2600" spc="-5" dirty="0">
                <a:latin typeface="Calibri"/>
                <a:cs typeface="Calibri"/>
              </a:rPr>
              <a:t>paid </a:t>
            </a:r>
            <a:r>
              <a:rPr sz="2600" spc="-25" dirty="0">
                <a:latin typeface="Calibri"/>
                <a:cs typeface="Calibri"/>
              </a:rPr>
              <a:t>for </a:t>
            </a:r>
            <a:r>
              <a:rPr sz="2600" dirty="0">
                <a:latin typeface="Calibri"/>
                <a:cs typeface="Calibri"/>
              </a:rPr>
              <a:t>this </a:t>
            </a:r>
            <a:r>
              <a:rPr sz="2600" spc="-15" dirty="0">
                <a:latin typeface="Calibri"/>
                <a:cs typeface="Calibri"/>
              </a:rPr>
              <a:t>game </a:t>
            </a:r>
            <a:r>
              <a:rPr sz="2600" spc="-20" dirty="0">
                <a:latin typeface="Calibri"/>
                <a:cs typeface="Calibri"/>
              </a:rPr>
              <a:t>like  </a:t>
            </a:r>
            <a:r>
              <a:rPr sz="2600" spc="-10" dirty="0">
                <a:latin typeface="Calibri"/>
                <a:cs typeface="Calibri"/>
              </a:rPr>
              <a:t>everyone </a:t>
            </a:r>
            <a:r>
              <a:rPr sz="2600" dirty="0">
                <a:latin typeface="Calibri"/>
                <a:cs typeface="Calibri"/>
              </a:rPr>
              <a:t>else and </a:t>
            </a:r>
            <a:r>
              <a:rPr sz="2600" spc="-15" dirty="0">
                <a:latin typeface="Calibri"/>
                <a:cs typeface="Calibri"/>
              </a:rPr>
              <a:t>you </a:t>
            </a:r>
            <a:r>
              <a:rPr sz="2600" spc="-5" dirty="0">
                <a:latin typeface="Calibri"/>
                <a:cs typeface="Calibri"/>
              </a:rPr>
              <a:t>deserve </a:t>
            </a:r>
            <a:r>
              <a:rPr sz="2600" spc="-15" dirty="0">
                <a:latin typeface="Calibri"/>
                <a:cs typeface="Calibri"/>
              </a:rPr>
              <a:t>to play </a:t>
            </a:r>
            <a:r>
              <a:rPr sz="2600" dirty="0">
                <a:latin typeface="Calibri"/>
                <a:cs typeface="Calibri"/>
              </a:rPr>
              <a:t>it without  </a:t>
            </a:r>
            <a:r>
              <a:rPr sz="2600" spc="-5" dirty="0">
                <a:latin typeface="Calibri"/>
                <a:cs typeface="Calibri"/>
              </a:rPr>
              <a:t>being harassed. </a:t>
            </a:r>
            <a:r>
              <a:rPr sz="2600" spc="-65" dirty="0">
                <a:latin typeface="Calibri"/>
                <a:cs typeface="Calibri"/>
              </a:rPr>
              <a:t>You </a:t>
            </a:r>
            <a:r>
              <a:rPr sz="2600" spc="-5" dirty="0">
                <a:latin typeface="Calibri"/>
                <a:cs typeface="Calibri"/>
              </a:rPr>
              <a:t>should use </a:t>
            </a:r>
            <a:r>
              <a:rPr sz="2600" dirty="0">
                <a:latin typeface="Calibri"/>
                <a:cs typeface="Calibri"/>
              </a:rPr>
              <a:t>the </a:t>
            </a:r>
            <a:r>
              <a:rPr sz="2600" spc="-10" dirty="0">
                <a:latin typeface="Calibri"/>
                <a:cs typeface="Calibri"/>
              </a:rPr>
              <a:t>tool </a:t>
            </a:r>
            <a:r>
              <a:rPr sz="2600" spc="-5" dirty="0">
                <a:latin typeface="Calibri"/>
                <a:cs typeface="Calibri"/>
              </a:rPr>
              <a:t>anytime  </a:t>
            </a:r>
            <a:r>
              <a:rPr sz="2600" spc="-10" dirty="0">
                <a:latin typeface="Calibri"/>
                <a:cs typeface="Calibri"/>
              </a:rPr>
              <a:t>Alex comes </a:t>
            </a:r>
            <a:r>
              <a:rPr sz="2600" dirty="0">
                <a:latin typeface="Calibri"/>
                <a:cs typeface="Calibri"/>
              </a:rPr>
              <a:t>on and </a:t>
            </a:r>
            <a:r>
              <a:rPr sz="2600" spc="-10" dirty="0">
                <a:latin typeface="Calibri"/>
                <a:cs typeface="Calibri"/>
              </a:rPr>
              <a:t>starts </a:t>
            </a:r>
            <a:r>
              <a:rPr sz="2600" spc="-5" dirty="0">
                <a:latin typeface="Calibri"/>
                <a:cs typeface="Calibri"/>
              </a:rPr>
              <a:t>harassing</a:t>
            </a:r>
            <a:r>
              <a:rPr sz="2600" spc="-70" dirty="0">
                <a:latin typeface="Calibri"/>
                <a:cs typeface="Calibri"/>
              </a:rPr>
              <a:t> </a:t>
            </a:r>
            <a:r>
              <a:rPr sz="2600" spc="-15" dirty="0">
                <a:latin typeface="Calibri"/>
                <a:cs typeface="Calibri"/>
              </a:rPr>
              <a:t>you.</a:t>
            </a:r>
            <a:endParaRPr sz="2600" dirty="0">
              <a:latin typeface="Calibri"/>
              <a:cs typeface="Calibri"/>
            </a:endParaRPr>
          </a:p>
          <a:p>
            <a:pPr marL="527685" marR="5080" indent="-515620">
              <a:lnSpc>
                <a:spcPct val="70000"/>
              </a:lnSpc>
              <a:spcBef>
                <a:spcPts val="994"/>
              </a:spcBef>
              <a:buAutoNum type="alphaUcPeriod"/>
              <a:tabLst>
                <a:tab pos="527685" algn="l"/>
                <a:tab pos="528320" algn="l"/>
                <a:tab pos="5476240" algn="l"/>
              </a:tabLst>
            </a:pPr>
            <a:r>
              <a:rPr sz="2600" spc="-65" dirty="0">
                <a:latin typeface="Calibri"/>
                <a:cs typeface="Calibri"/>
              </a:rPr>
              <a:t>You </a:t>
            </a:r>
            <a:r>
              <a:rPr sz="2600" dirty="0">
                <a:latin typeface="Calibri"/>
                <a:cs typeface="Calibri"/>
              </a:rPr>
              <a:t>look up the </a:t>
            </a:r>
            <a:r>
              <a:rPr sz="2600" spc="-10" dirty="0">
                <a:latin typeface="Calibri"/>
                <a:cs typeface="Calibri"/>
              </a:rPr>
              <a:t>standards </a:t>
            </a:r>
            <a:r>
              <a:rPr sz="2600" spc="-5" dirty="0">
                <a:latin typeface="Calibri"/>
                <a:cs typeface="Calibri"/>
              </a:rPr>
              <a:t>of </a:t>
            </a:r>
            <a:r>
              <a:rPr sz="2600" spc="-10" dirty="0">
                <a:latin typeface="Calibri"/>
                <a:cs typeface="Calibri"/>
              </a:rPr>
              <a:t>conduct </a:t>
            </a:r>
            <a:r>
              <a:rPr sz="2600" dirty="0">
                <a:latin typeface="Calibri"/>
                <a:cs typeface="Calibri"/>
              </a:rPr>
              <a:t>and  </a:t>
            </a:r>
            <a:r>
              <a:rPr sz="2600" spc="-10" dirty="0">
                <a:latin typeface="Calibri"/>
                <a:cs typeface="Calibri"/>
              </a:rPr>
              <a:t>complaint procedures </a:t>
            </a:r>
            <a:r>
              <a:rPr sz="2600" spc="-25" dirty="0">
                <a:latin typeface="Calibri"/>
                <a:cs typeface="Calibri"/>
              </a:rPr>
              <a:t>for</a:t>
            </a:r>
            <a:r>
              <a:rPr sz="2600" spc="25" dirty="0">
                <a:latin typeface="Calibri"/>
                <a:cs typeface="Calibri"/>
              </a:rPr>
              <a:t> </a:t>
            </a:r>
            <a:r>
              <a:rPr sz="2600" dirty="0">
                <a:latin typeface="Calibri"/>
                <a:cs typeface="Calibri"/>
              </a:rPr>
              <a:t>the</a:t>
            </a:r>
            <a:r>
              <a:rPr sz="2600" spc="-5" dirty="0">
                <a:latin typeface="Calibri"/>
                <a:cs typeface="Calibri"/>
              </a:rPr>
              <a:t> </a:t>
            </a:r>
            <a:r>
              <a:rPr sz="2600" spc="-10" dirty="0">
                <a:latin typeface="Calibri"/>
                <a:cs typeface="Calibri"/>
              </a:rPr>
              <a:t>game.	</a:t>
            </a:r>
            <a:r>
              <a:rPr sz="2600" spc="-65" dirty="0">
                <a:latin typeface="Calibri"/>
                <a:cs typeface="Calibri"/>
              </a:rPr>
              <a:t>You </a:t>
            </a:r>
            <a:r>
              <a:rPr sz="2600" spc="-5" dirty="0">
                <a:latin typeface="Calibri"/>
                <a:cs typeface="Calibri"/>
              </a:rPr>
              <a:t>tell </a:t>
            </a:r>
            <a:r>
              <a:rPr sz="2600" spc="-15" dirty="0">
                <a:latin typeface="Calibri"/>
                <a:cs typeface="Calibri"/>
              </a:rPr>
              <a:t>your  </a:t>
            </a:r>
            <a:r>
              <a:rPr sz="2600" spc="-10" dirty="0">
                <a:latin typeface="Calibri"/>
                <a:cs typeface="Calibri"/>
              </a:rPr>
              <a:t>parents, </a:t>
            </a:r>
            <a:r>
              <a:rPr sz="2600" spc="-5" dirty="0">
                <a:latin typeface="Calibri"/>
                <a:cs typeface="Calibri"/>
              </a:rPr>
              <a:t>or </a:t>
            </a:r>
            <a:r>
              <a:rPr sz="2600" dirty="0">
                <a:latin typeface="Calibri"/>
                <a:cs typeface="Calibri"/>
              </a:rPr>
              <a:t>another adult, about </a:t>
            </a:r>
            <a:r>
              <a:rPr sz="2600" spc="-25" dirty="0">
                <a:latin typeface="Calibri"/>
                <a:cs typeface="Calibri"/>
              </a:rPr>
              <a:t>Alex’s  </a:t>
            </a:r>
            <a:r>
              <a:rPr sz="2600" spc="-10" dirty="0">
                <a:latin typeface="Calibri"/>
                <a:cs typeface="Calibri"/>
              </a:rPr>
              <a:t>harassment </a:t>
            </a:r>
            <a:r>
              <a:rPr sz="2600" dirty="0">
                <a:latin typeface="Calibri"/>
                <a:cs typeface="Calibri"/>
              </a:rPr>
              <a:t>and ask them </a:t>
            </a:r>
            <a:r>
              <a:rPr sz="2600" spc="-15" dirty="0">
                <a:latin typeface="Calibri"/>
                <a:cs typeface="Calibri"/>
              </a:rPr>
              <a:t>to </a:t>
            </a:r>
            <a:r>
              <a:rPr sz="2600" spc="-5" dirty="0">
                <a:latin typeface="Calibri"/>
                <a:cs typeface="Calibri"/>
              </a:rPr>
              <a:t>help </a:t>
            </a:r>
            <a:r>
              <a:rPr sz="2600" spc="-15" dirty="0">
                <a:latin typeface="Calibri"/>
                <a:cs typeface="Calibri"/>
              </a:rPr>
              <a:t>you </a:t>
            </a:r>
            <a:r>
              <a:rPr sz="2600" spc="-5" dirty="0">
                <a:latin typeface="Calibri"/>
                <a:cs typeface="Calibri"/>
              </a:rPr>
              <a:t>report </a:t>
            </a:r>
            <a:r>
              <a:rPr sz="2600" dirty="0">
                <a:latin typeface="Calibri"/>
                <a:cs typeface="Calibri"/>
              </a:rPr>
              <a:t>the  </a:t>
            </a:r>
            <a:r>
              <a:rPr sz="2600" spc="-10" dirty="0">
                <a:latin typeface="Calibri"/>
                <a:cs typeface="Calibri"/>
              </a:rPr>
              <a:t>behavior</a:t>
            </a:r>
            <a:r>
              <a:rPr sz="2600" spc="-25" dirty="0">
                <a:latin typeface="Calibri"/>
                <a:cs typeface="Calibri"/>
              </a:rPr>
              <a:t> </a:t>
            </a:r>
            <a:r>
              <a:rPr sz="2600" spc="-20" dirty="0">
                <a:latin typeface="Calibri"/>
                <a:cs typeface="Calibri"/>
              </a:rPr>
              <a:t>appropriately.</a:t>
            </a:r>
            <a:endParaRPr sz="2600" dirty="0">
              <a:latin typeface="Calibri"/>
              <a:cs typeface="Calibri"/>
            </a:endParaRPr>
          </a:p>
          <a:p>
            <a:pPr marL="527685" marR="356870" indent="-515620">
              <a:lnSpc>
                <a:spcPct val="70000"/>
              </a:lnSpc>
              <a:spcBef>
                <a:spcPts val="1015"/>
              </a:spcBef>
              <a:buAutoNum type="alphaUcPeriod"/>
              <a:tabLst>
                <a:tab pos="527685" algn="l"/>
                <a:tab pos="528320" algn="l"/>
                <a:tab pos="3721100" algn="l"/>
              </a:tabLst>
            </a:pPr>
            <a:r>
              <a:rPr sz="2600" dirty="0">
                <a:latin typeface="Calibri"/>
                <a:cs typeface="Calibri"/>
              </a:rPr>
              <a:t>All the things </a:t>
            </a:r>
            <a:r>
              <a:rPr sz="2600" spc="-5" dirty="0">
                <a:latin typeface="Calibri"/>
                <a:cs typeface="Calibri"/>
              </a:rPr>
              <a:t>that </a:t>
            </a:r>
            <a:r>
              <a:rPr sz="2600" spc="-10" dirty="0">
                <a:latin typeface="Calibri"/>
                <a:cs typeface="Calibri"/>
              </a:rPr>
              <a:t>Alex </a:t>
            </a:r>
            <a:r>
              <a:rPr sz="2600" dirty="0">
                <a:latin typeface="Calibri"/>
                <a:cs typeface="Calibri"/>
              </a:rPr>
              <a:t>is </a:t>
            </a:r>
            <a:r>
              <a:rPr sz="2600" spc="-5" dirty="0">
                <a:latin typeface="Calibri"/>
                <a:cs typeface="Calibri"/>
              </a:rPr>
              <a:t>doing </a:t>
            </a:r>
            <a:r>
              <a:rPr sz="2600" spc="-15" dirty="0">
                <a:latin typeface="Calibri"/>
                <a:cs typeface="Calibri"/>
              </a:rPr>
              <a:t>to </a:t>
            </a:r>
            <a:r>
              <a:rPr sz="2600" spc="-10" dirty="0">
                <a:latin typeface="Calibri"/>
                <a:cs typeface="Calibri"/>
              </a:rPr>
              <a:t>you, </a:t>
            </a:r>
            <a:r>
              <a:rPr sz="2600" spc="-20" dirty="0">
                <a:latin typeface="Calibri"/>
                <a:cs typeface="Calibri"/>
              </a:rPr>
              <a:t>you  </a:t>
            </a:r>
            <a:r>
              <a:rPr sz="2600" spc="-5" dirty="0">
                <a:latin typeface="Calibri"/>
                <a:cs typeface="Calibri"/>
              </a:rPr>
              <a:t>should do back</a:t>
            </a:r>
            <a:r>
              <a:rPr sz="2600" spc="10" dirty="0">
                <a:latin typeface="Calibri"/>
                <a:cs typeface="Calibri"/>
              </a:rPr>
              <a:t> </a:t>
            </a:r>
            <a:r>
              <a:rPr sz="2600" spc="-15" dirty="0">
                <a:latin typeface="Calibri"/>
                <a:cs typeface="Calibri"/>
              </a:rPr>
              <a:t>to</a:t>
            </a:r>
            <a:r>
              <a:rPr sz="2600" spc="5" dirty="0">
                <a:latin typeface="Calibri"/>
                <a:cs typeface="Calibri"/>
              </a:rPr>
              <a:t> </a:t>
            </a:r>
            <a:r>
              <a:rPr sz="2600" spc="-5" dirty="0">
                <a:latin typeface="Calibri"/>
                <a:cs typeface="Calibri"/>
              </a:rPr>
              <a:t>him.	He should </a:t>
            </a:r>
            <a:r>
              <a:rPr sz="2600" spc="-10" dirty="0">
                <a:latin typeface="Calibri"/>
                <a:cs typeface="Calibri"/>
              </a:rPr>
              <a:t>treat</a:t>
            </a:r>
            <a:r>
              <a:rPr sz="2600" spc="-90" dirty="0">
                <a:latin typeface="Calibri"/>
                <a:cs typeface="Calibri"/>
              </a:rPr>
              <a:t> </a:t>
            </a:r>
            <a:r>
              <a:rPr sz="2600" spc="-5" dirty="0">
                <a:latin typeface="Calibri"/>
                <a:cs typeface="Calibri"/>
              </a:rPr>
              <a:t>people  </a:t>
            </a:r>
            <a:r>
              <a:rPr sz="2600" dirty="0">
                <a:latin typeface="Calibri"/>
                <a:cs typeface="Calibri"/>
              </a:rPr>
              <a:t>the </a:t>
            </a:r>
            <a:r>
              <a:rPr sz="2600" spc="-25" dirty="0">
                <a:latin typeface="Calibri"/>
                <a:cs typeface="Calibri"/>
              </a:rPr>
              <a:t>way </a:t>
            </a:r>
            <a:r>
              <a:rPr sz="2600" spc="-5" dirty="0">
                <a:latin typeface="Calibri"/>
                <a:cs typeface="Calibri"/>
              </a:rPr>
              <a:t>he </a:t>
            </a:r>
            <a:r>
              <a:rPr sz="2600" spc="-10" dirty="0">
                <a:latin typeface="Calibri"/>
                <a:cs typeface="Calibri"/>
              </a:rPr>
              <a:t>wants </a:t>
            </a:r>
            <a:r>
              <a:rPr sz="2600" spc="-15" dirty="0">
                <a:latin typeface="Calibri"/>
                <a:cs typeface="Calibri"/>
              </a:rPr>
              <a:t>to </a:t>
            </a:r>
            <a:r>
              <a:rPr sz="2600" spc="-5" dirty="0">
                <a:latin typeface="Calibri"/>
                <a:cs typeface="Calibri"/>
              </a:rPr>
              <a:t>be</a:t>
            </a:r>
            <a:r>
              <a:rPr sz="2600" spc="-10" dirty="0">
                <a:latin typeface="Calibri"/>
                <a:cs typeface="Calibri"/>
              </a:rPr>
              <a:t> treated.</a:t>
            </a:r>
            <a:endParaRPr sz="2600" dirty="0">
              <a:latin typeface="Calibri"/>
              <a:cs typeface="Calibri"/>
            </a:endParaRPr>
          </a:p>
        </p:txBody>
      </p:sp>
    </p:spTree>
    <p:extLst>
      <p:ext uri="{BB962C8B-B14F-4D97-AF65-F5344CB8AC3E}">
        <p14:creationId xmlns:p14="http://schemas.microsoft.com/office/powerpoint/2010/main" val="30138221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524000" y="1190245"/>
            <a:ext cx="9144000" cy="58419"/>
          </a:xfrm>
          <a:custGeom>
            <a:avLst/>
            <a:gdLst/>
            <a:ahLst/>
            <a:cxnLst/>
            <a:rect l="l" t="t" r="r" b="b"/>
            <a:pathLst>
              <a:path w="9144000" h="58419">
                <a:moveTo>
                  <a:pt x="0" y="57911"/>
                </a:moveTo>
                <a:lnTo>
                  <a:pt x="9144000" y="57911"/>
                </a:lnTo>
                <a:lnTo>
                  <a:pt x="9144000" y="0"/>
                </a:lnTo>
                <a:lnTo>
                  <a:pt x="0" y="0"/>
                </a:lnTo>
                <a:lnTo>
                  <a:pt x="0" y="57911"/>
                </a:lnTo>
                <a:close/>
              </a:path>
            </a:pathLst>
          </a:custGeom>
          <a:solidFill>
            <a:srgbClr val="FFFFFF"/>
          </a:solidFill>
        </p:spPr>
        <p:txBody>
          <a:bodyPr wrap="square" lIns="0" tIns="0" rIns="0" bIns="0" rtlCol="0"/>
          <a:lstStyle/>
          <a:p>
            <a:endParaRPr/>
          </a:p>
        </p:txBody>
      </p:sp>
      <p:sp>
        <p:nvSpPr>
          <p:cNvPr id="4" name="object 4"/>
          <p:cNvSpPr/>
          <p:nvPr/>
        </p:nvSpPr>
        <p:spPr>
          <a:xfrm>
            <a:off x="1981201" y="152401"/>
            <a:ext cx="901065" cy="901065"/>
          </a:xfrm>
          <a:custGeom>
            <a:avLst/>
            <a:gdLst/>
            <a:ahLst/>
            <a:cxnLst/>
            <a:rect l="l" t="t" r="r" b="b"/>
            <a:pathLst>
              <a:path w="901065" h="901065">
                <a:moveTo>
                  <a:pt x="450341" y="0"/>
                </a:moveTo>
                <a:lnTo>
                  <a:pt x="401272" y="2643"/>
                </a:lnTo>
                <a:lnTo>
                  <a:pt x="353733" y="10389"/>
                </a:lnTo>
                <a:lnTo>
                  <a:pt x="307999" y="22963"/>
                </a:lnTo>
                <a:lnTo>
                  <a:pt x="264345" y="40090"/>
                </a:lnTo>
                <a:lnTo>
                  <a:pt x="223045" y="61496"/>
                </a:lnTo>
                <a:lnTo>
                  <a:pt x="184375" y="86904"/>
                </a:lnTo>
                <a:lnTo>
                  <a:pt x="148610" y="116040"/>
                </a:lnTo>
                <a:lnTo>
                  <a:pt x="116023" y="148630"/>
                </a:lnTo>
                <a:lnTo>
                  <a:pt x="86889" y="184397"/>
                </a:lnTo>
                <a:lnTo>
                  <a:pt x="61484" y="223068"/>
                </a:lnTo>
                <a:lnTo>
                  <a:pt x="40082" y="264367"/>
                </a:lnTo>
                <a:lnTo>
                  <a:pt x="22958" y="308018"/>
                </a:lnTo>
                <a:lnTo>
                  <a:pt x="10387" y="353748"/>
                </a:lnTo>
                <a:lnTo>
                  <a:pt x="2642" y="401281"/>
                </a:lnTo>
                <a:lnTo>
                  <a:pt x="0" y="450341"/>
                </a:lnTo>
                <a:lnTo>
                  <a:pt x="2642" y="499402"/>
                </a:lnTo>
                <a:lnTo>
                  <a:pt x="10387" y="546935"/>
                </a:lnTo>
                <a:lnTo>
                  <a:pt x="22958" y="592665"/>
                </a:lnTo>
                <a:lnTo>
                  <a:pt x="40082" y="636316"/>
                </a:lnTo>
                <a:lnTo>
                  <a:pt x="61484" y="677615"/>
                </a:lnTo>
                <a:lnTo>
                  <a:pt x="86889" y="716286"/>
                </a:lnTo>
                <a:lnTo>
                  <a:pt x="116023" y="752053"/>
                </a:lnTo>
                <a:lnTo>
                  <a:pt x="148610" y="784643"/>
                </a:lnTo>
                <a:lnTo>
                  <a:pt x="184375" y="813779"/>
                </a:lnTo>
                <a:lnTo>
                  <a:pt x="223045" y="839187"/>
                </a:lnTo>
                <a:lnTo>
                  <a:pt x="264345" y="860593"/>
                </a:lnTo>
                <a:lnTo>
                  <a:pt x="307999" y="877720"/>
                </a:lnTo>
                <a:lnTo>
                  <a:pt x="353733" y="890294"/>
                </a:lnTo>
                <a:lnTo>
                  <a:pt x="401272" y="898040"/>
                </a:lnTo>
                <a:lnTo>
                  <a:pt x="450341" y="900684"/>
                </a:lnTo>
                <a:lnTo>
                  <a:pt x="499411" y="898040"/>
                </a:lnTo>
                <a:lnTo>
                  <a:pt x="546950" y="890294"/>
                </a:lnTo>
                <a:lnTo>
                  <a:pt x="592684" y="877720"/>
                </a:lnTo>
                <a:lnTo>
                  <a:pt x="636338" y="860593"/>
                </a:lnTo>
                <a:lnTo>
                  <a:pt x="677638" y="839187"/>
                </a:lnTo>
                <a:lnTo>
                  <a:pt x="716308" y="813779"/>
                </a:lnTo>
                <a:lnTo>
                  <a:pt x="752073" y="784643"/>
                </a:lnTo>
                <a:lnTo>
                  <a:pt x="784660" y="752053"/>
                </a:lnTo>
                <a:lnTo>
                  <a:pt x="813794" y="716286"/>
                </a:lnTo>
                <a:lnTo>
                  <a:pt x="839199" y="677615"/>
                </a:lnTo>
                <a:lnTo>
                  <a:pt x="860601" y="636316"/>
                </a:lnTo>
                <a:lnTo>
                  <a:pt x="877725" y="592665"/>
                </a:lnTo>
                <a:lnTo>
                  <a:pt x="890296" y="546935"/>
                </a:lnTo>
                <a:lnTo>
                  <a:pt x="898041" y="499402"/>
                </a:lnTo>
                <a:lnTo>
                  <a:pt x="900684" y="450341"/>
                </a:lnTo>
                <a:lnTo>
                  <a:pt x="898041" y="401281"/>
                </a:lnTo>
                <a:lnTo>
                  <a:pt x="890296" y="353748"/>
                </a:lnTo>
                <a:lnTo>
                  <a:pt x="877725" y="308018"/>
                </a:lnTo>
                <a:lnTo>
                  <a:pt x="860601" y="264367"/>
                </a:lnTo>
                <a:lnTo>
                  <a:pt x="839199" y="223068"/>
                </a:lnTo>
                <a:lnTo>
                  <a:pt x="813794" y="184397"/>
                </a:lnTo>
                <a:lnTo>
                  <a:pt x="784660" y="148630"/>
                </a:lnTo>
                <a:lnTo>
                  <a:pt x="752073" y="116040"/>
                </a:lnTo>
                <a:lnTo>
                  <a:pt x="716308" y="86904"/>
                </a:lnTo>
                <a:lnTo>
                  <a:pt x="677638" y="61496"/>
                </a:lnTo>
                <a:lnTo>
                  <a:pt x="636338" y="40090"/>
                </a:lnTo>
                <a:lnTo>
                  <a:pt x="592684" y="22963"/>
                </a:lnTo>
                <a:lnTo>
                  <a:pt x="546950" y="10389"/>
                </a:lnTo>
                <a:lnTo>
                  <a:pt x="499411" y="2643"/>
                </a:lnTo>
                <a:lnTo>
                  <a:pt x="450341" y="0"/>
                </a:lnTo>
                <a:close/>
              </a:path>
            </a:pathLst>
          </a:custGeom>
          <a:solidFill>
            <a:srgbClr val="FFFFFF"/>
          </a:solidFill>
        </p:spPr>
        <p:txBody>
          <a:bodyPr wrap="square" lIns="0" tIns="0" rIns="0" bIns="0" rtlCol="0"/>
          <a:lstStyle/>
          <a:p>
            <a:endParaRPr/>
          </a:p>
        </p:txBody>
      </p:sp>
      <p:sp>
        <p:nvSpPr>
          <p:cNvPr id="8" name="object 8"/>
          <p:cNvSpPr txBox="1">
            <a:spLocks noGrp="1"/>
          </p:cNvSpPr>
          <p:nvPr>
            <p:ph type="title"/>
          </p:nvPr>
        </p:nvSpPr>
        <p:spPr>
          <a:xfrm>
            <a:off x="855784" y="128956"/>
            <a:ext cx="9143999" cy="689932"/>
          </a:xfrm>
          <a:prstGeom prst="rect">
            <a:avLst/>
          </a:prstGeom>
        </p:spPr>
        <p:txBody>
          <a:bodyPr vert="horz" wrap="square" lIns="0" tIns="12700" rIns="0" bIns="0" rtlCol="0" anchor="ctr">
            <a:spAutoFit/>
          </a:bodyPr>
          <a:lstStyle/>
          <a:p>
            <a:pPr marL="12700">
              <a:lnSpc>
                <a:spcPct val="100000"/>
              </a:lnSpc>
              <a:spcBef>
                <a:spcPts val="100"/>
              </a:spcBef>
            </a:pPr>
            <a:r>
              <a:rPr lang="en-US" spc="-5" dirty="0">
                <a:cs typeface="Calibri Light"/>
              </a:rPr>
              <a:t>Scenario </a:t>
            </a:r>
            <a:r>
              <a:rPr lang="en-US" spc="-10" dirty="0">
                <a:cs typeface="Calibri Light"/>
              </a:rPr>
              <a:t>3: </a:t>
            </a:r>
            <a:r>
              <a:rPr lang="en-US" spc="-5" dirty="0">
                <a:cs typeface="Calibri Light"/>
              </a:rPr>
              <a:t>Am </a:t>
            </a:r>
            <a:r>
              <a:rPr lang="en-US" dirty="0">
                <a:cs typeface="Calibri Light"/>
              </a:rPr>
              <a:t>I </a:t>
            </a:r>
            <a:r>
              <a:rPr lang="en-US" spc="-15" dirty="0">
                <a:cs typeface="Calibri Light"/>
              </a:rPr>
              <a:t>still</a:t>
            </a:r>
            <a:r>
              <a:rPr lang="en-US" spc="5" dirty="0">
                <a:cs typeface="Calibri Light"/>
              </a:rPr>
              <a:t> </a:t>
            </a:r>
            <a:r>
              <a:rPr lang="en-US" spc="-10" dirty="0">
                <a:cs typeface="Calibri Light"/>
              </a:rPr>
              <a:t>responsible?</a:t>
            </a:r>
            <a:endParaRPr b="0" dirty="0">
              <a:latin typeface="Calibri Light"/>
              <a:cs typeface="Calibri Light"/>
            </a:endParaRPr>
          </a:p>
        </p:txBody>
      </p:sp>
      <p:sp>
        <p:nvSpPr>
          <p:cNvPr id="6" name="object 6">
            <a:extLst>
              <a:ext uri="{FF2B5EF4-FFF2-40B4-BE49-F238E27FC236}">
                <a16:creationId xmlns:a16="http://schemas.microsoft.com/office/drawing/2014/main" id="{D31B6275-0627-E045-B4FD-269FBD950847}"/>
              </a:ext>
            </a:extLst>
          </p:cNvPr>
          <p:cNvSpPr txBox="1"/>
          <p:nvPr/>
        </p:nvSpPr>
        <p:spPr>
          <a:xfrm>
            <a:off x="2192270" y="1620021"/>
            <a:ext cx="7104380" cy="4208145"/>
          </a:xfrm>
          <a:prstGeom prst="rect">
            <a:avLst/>
          </a:prstGeom>
        </p:spPr>
        <p:txBody>
          <a:bodyPr vert="horz" wrap="square" lIns="0" tIns="94615" rIns="0" bIns="0" rtlCol="0">
            <a:spAutoFit/>
          </a:bodyPr>
          <a:lstStyle/>
          <a:p>
            <a:pPr marL="114300" marR="107950" algn="ctr">
              <a:lnSpc>
                <a:spcPts val="2690"/>
              </a:lnSpc>
              <a:spcBef>
                <a:spcPts val="745"/>
              </a:spcBef>
            </a:pPr>
            <a:r>
              <a:rPr sz="2800" spc="-5" dirty="0">
                <a:latin typeface="Calibri"/>
                <a:cs typeface="Calibri"/>
              </a:rPr>
              <a:t>It is </a:t>
            </a:r>
            <a:r>
              <a:rPr sz="2800" spc="-30" dirty="0">
                <a:latin typeface="Calibri"/>
                <a:cs typeface="Calibri"/>
              </a:rPr>
              <a:t>Sophia’s </a:t>
            </a:r>
            <a:r>
              <a:rPr sz="2800" spc="-25" dirty="0">
                <a:latin typeface="Calibri"/>
                <a:cs typeface="Calibri"/>
              </a:rPr>
              <a:t>first day </a:t>
            </a:r>
            <a:r>
              <a:rPr sz="2800" spc="-5" dirty="0">
                <a:latin typeface="Calibri"/>
                <a:cs typeface="Calibri"/>
              </a:rPr>
              <a:t>as an </a:t>
            </a:r>
            <a:r>
              <a:rPr sz="2800" spc="-15" dirty="0">
                <a:latin typeface="Calibri"/>
                <a:cs typeface="Calibri"/>
              </a:rPr>
              <a:t>intern </a:t>
            </a:r>
            <a:r>
              <a:rPr sz="2800" spc="-5" dirty="0">
                <a:latin typeface="Calibri"/>
                <a:cs typeface="Calibri"/>
              </a:rPr>
              <a:t>in a </a:t>
            </a:r>
            <a:r>
              <a:rPr sz="2800" spc="-15" dirty="0">
                <a:latin typeface="Calibri"/>
                <a:cs typeface="Calibri"/>
              </a:rPr>
              <a:t>computer  </a:t>
            </a:r>
            <a:r>
              <a:rPr sz="2800" spc="-10" dirty="0">
                <a:latin typeface="Calibri"/>
                <a:cs typeface="Calibri"/>
              </a:rPr>
              <a:t>security firm, </a:t>
            </a:r>
            <a:r>
              <a:rPr sz="2800" spc="-5" dirty="0">
                <a:latin typeface="Calibri"/>
                <a:cs typeface="Calibri"/>
              </a:rPr>
              <a:t>and </a:t>
            </a:r>
            <a:r>
              <a:rPr sz="2800" spc="-10" dirty="0">
                <a:latin typeface="Calibri"/>
                <a:cs typeface="Calibri"/>
              </a:rPr>
              <a:t>she </a:t>
            </a:r>
            <a:r>
              <a:rPr sz="2800" spc="-5" dirty="0">
                <a:latin typeface="Calibri"/>
                <a:cs typeface="Calibri"/>
              </a:rPr>
              <a:t>and </a:t>
            </a:r>
            <a:r>
              <a:rPr sz="2800" spc="-10" dirty="0">
                <a:latin typeface="Calibri"/>
                <a:cs typeface="Calibri"/>
              </a:rPr>
              <a:t>her</a:t>
            </a:r>
            <a:r>
              <a:rPr sz="2800" spc="100" dirty="0">
                <a:latin typeface="Calibri"/>
                <a:cs typeface="Calibri"/>
              </a:rPr>
              <a:t> </a:t>
            </a:r>
            <a:r>
              <a:rPr sz="2800" spc="-30" dirty="0">
                <a:latin typeface="Calibri"/>
                <a:cs typeface="Calibri"/>
              </a:rPr>
              <a:t>supervisor,</a:t>
            </a:r>
            <a:endParaRPr sz="2800" dirty="0">
              <a:latin typeface="Calibri"/>
              <a:cs typeface="Calibri"/>
            </a:endParaRPr>
          </a:p>
          <a:p>
            <a:pPr marL="71755" marR="66040" indent="1270" algn="ctr">
              <a:lnSpc>
                <a:spcPct val="80000"/>
              </a:lnSpc>
              <a:spcBef>
                <a:spcPts val="25"/>
              </a:spcBef>
              <a:tabLst>
                <a:tab pos="2035175" algn="l"/>
              </a:tabLst>
            </a:pPr>
            <a:r>
              <a:rPr sz="2800" spc="-35" dirty="0">
                <a:latin typeface="Calibri"/>
                <a:cs typeface="Calibri"/>
              </a:rPr>
              <a:t>Christopher, </a:t>
            </a:r>
            <a:r>
              <a:rPr sz="2800" spc="-15" dirty="0">
                <a:latin typeface="Calibri"/>
                <a:cs typeface="Calibri"/>
              </a:rPr>
              <a:t>walk by </a:t>
            </a:r>
            <a:r>
              <a:rPr sz="2800" spc="-5" dirty="0">
                <a:latin typeface="Calibri"/>
                <a:cs typeface="Calibri"/>
              </a:rPr>
              <a:t>another </a:t>
            </a:r>
            <a:r>
              <a:rPr sz="2800" spc="-35" dirty="0">
                <a:latin typeface="Calibri"/>
                <a:cs typeface="Calibri"/>
              </a:rPr>
              <a:t>intern’s </a:t>
            </a:r>
            <a:r>
              <a:rPr sz="2800" spc="-15" dirty="0">
                <a:latin typeface="Calibri"/>
                <a:cs typeface="Calibri"/>
              </a:rPr>
              <a:t>computer  </a:t>
            </a:r>
            <a:r>
              <a:rPr sz="2800" spc="-20" dirty="0">
                <a:latin typeface="Calibri"/>
                <a:cs typeface="Calibri"/>
              </a:rPr>
              <a:t>workstation.	</a:t>
            </a:r>
            <a:r>
              <a:rPr sz="2800" spc="-5" dirty="0">
                <a:latin typeface="Calibri"/>
                <a:cs typeface="Calibri"/>
              </a:rPr>
              <a:t>The </a:t>
            </a:r>
            <a:r>
              <a:rPr sz="2800" spc="-20" dirty="0">
                <a:latin typeface="Calibri"/>
                <a:cs typeface="Calibri"/>
              </a:rPr>
              <a:t>workstation </a:t>
            </a:r>
            <a:r>
              <a:rPr sz="2800" spc="-10" dirty="0">
                <a:latin typeface="Calibri"/>
                <a:cs typeface="Calibri"/>
              </a:rPr>
              <a:t>has not been  </a:t>
            </a:r>
            <a:r>
              <a:rPr sz="2800" spc="-20" dirty="0">
                <a:latin typeface="Calibri"/>
                <a:cs typeface="Calibri"/>
              </a:rPr>
              <a:t>locked </a:t>
            </a:r>
            <a:r>
              <a:rPr sz="2800" spc="-10" dirty="0">
                <a:latin typeface="Calibri"/>
                <a:cs typeface="Calibri"/>
              </a:rPr>
              <a:t>down </a:t>
            </a:r>
            <a:r>
              <a:rPr sz="2800" spc="-5" dirty="0">
                <a:latin typeface="Calibri"/>
                <a:cs typeface="Calibri"/>
              </a:rPr>
              <a:t>and </a:t>
            </a:r>
            <a:r>
              <a:rPr sz="2800" spc="-10" dirty="0">
                <a:latin typeface="Calibri"/>
                <a:cs typeface="Calibri"/>
              </a:rPr>
              <a:t>they </a:t>
            </a:r>
            <a:r>
              <a:rPr sz="2800" spc="-5" dirty="0">
                <a:latin typeface="Calibri"/>
                <a:cs typeface="Calibri"/>
              </a:rPr>
              <a:t>notice </a:t>
            </a:r>
            <a:r>
              <a:rPr sz="2800" spc="-10" dirty="0">
                <a:latin typeface="Calibri"/>
                <a:cs typeface="Calibri"/>
              </a:rPr>
              <a:t>that </a:t>
            </a:r>
            <a:r>
              <a:rPr sz="2800" spc="-5" dirty="0">
                <a:latin typeface="Calibri"/>
                <a:cs typeface="Calibri"/>
              </a:rPr>
              <a:t>the </a:t>
            </a:r>
            <a:r>
              <a:rPr sz="2800" spc="-20" dirty="0">
                <a:latin typeface="Calibri"/>
                <a:cs typeface="Calibri"/>
              </a:rPr>
              <a:t>browser </a:t>
            </a:r>
            <a:r>
              <a:rPr sz="2800" spc="-5" dirty="0">
                <a:latin typeface="Calibri"/>
                <a:cs typeface="Calibri"/>
              </a:rPr>
              <a:t>is  </a:t>
            </a:r>
            <a:r>
              <a:rPr sz="2800" spc="-10" dirty="0">
                <a:latin typeface="Calibri"/>
                <a:cs typeface="Calibri"/>
              </a:rPr>
              <a:t>currently opened </a:t>
            </a:r>
            <a:r>
              <a:rPr sz="2800" spc="-20" dirty="0">
                <a:latin typeface="Calibri"/>
                <a:cs typeface="Calibri"/>
              </a:rPr>
              <a:t>to </a:t>
            </a:r>
            <a:r>
              <a:rPr sz="2800" spc="-5" dirty="0">
                <a:latin typeface="Calibri"/>
                <a:cs typeface="Calibri"/>
              </a:rPr>
              <a:t>the </a:t>
            </a:r>
            <a:r>
              <a:rPr sz="2800" spc="-15" dirty="0">
                <a:latin typeface="Calibri"/>
                <a:cs typeface="Calibri"/>
              </a:rPr>
              <a:t>user’s </a:t>
            </a:r>
            <a:r>
              <a:rPr sz="2800" spc="-10" dirty="0">
                <a:latin typeface="Calibri"/>
                <a:cs typeface="Calibri"/>
              </a:rPr>
              <a:t>banking</a:t>
            </a:r>
            <a:r>
              <a:rPr sz="2800" spc="110" dirty="0">
                <a:latin typeface="Calibri"/>
                <a:cs typeface="Calibri"/>
              </a:rPr>
              <a:t> </a:t>
            </a:r>
            <a:r>
              <a:rPr sz="2800" spc="-15" dirty="0">
                <a:latin typeface="Calibri"/>
                <a:cs typeface="Calibri"/>
              </a:rPr>
              <a:t>website.</a:t>
            </a:r>
            <a:endParaRPr sz="2800" dirty="0">
              <a:latin typeface="Calibri"/>
              <a:cs typeface="Calibri"/>
            </a:endParaRPr>
          </a:p>
          <a:p>
            <a:pPr marL="48895" marR="42545" indent="1270" algn="ctr">
              <a:lnSpc>
                <a:spcPct val="80000"/>
              </a:lnSpc>
            </a:pPr>
            <a:r>
              <a:rPr sz="2800" spc="-35" dirty="0">
                <a:latin typeface="Calibri"/>
                <a:cs typeface="Calibri"/>
              </a:rPr>
              <a:t>Christopher, </a:t>
            </a:r>
            <a:r>
              <a:rPr sz="2800" spc="-5" dirty="0">
                <a:latin typeface="Calibri"/>
                <a:cs typeface="Calibri"/>
              </a:rPr>
              <a:t>is a </a:t>
            </a:r>
            <a:r>
              <a:rPr sz="2800" spc="-10" dirty="0">
                <a:latin typeface="Calibri"/>
                <a:cs typeface="Calibri"/>
              </a:rPr>
              <a:t>well-respected </a:t>
            </a:r>
            <a:r>
              <a:rPr sz="2800" spc="-20" dirty="0">
                <a:latin typeface="Calibri"/>
                <a:cs typeface="Calibri"/>
              </a:rPr>
              <a:t>person </a:t>
            </a:r>
            <a:r>
              <a:rPr sz="2800" spc="-5" dirty="0">
                <a:latin typeface="Calibri"/>
                <a:cs typeface="Calibri"/>
              </a:rPr>
              <a:t>in the  </a:t>
            </a:r>
            <a:r>
              <a:rPr sz="2800" spc="-10" dirty="0">
                <a:latin typeface="Calibri"/>
                <a:cs typeface="Calibri"/>
              </a:rPr>
              <a:t>firm, but </a:t>
            </a:r>
            <a:r>
              <a:rPr sz="2800" spc="-5" dirty="0">
                <a:latin typeface="Calibri"/>
                <a:cs typeface="Calibri"/>
              </a:rPr>
              <a:t>a </a:t>
            </a:r>
            <a:r>
              <a:rPr sz="2800" spc="-10" dirty="0">
                <a:latin typeface="Calibri"/>
                <a:cs typeface="Calibri"/>
              </a:rPr>
              <a:t>bit </a:t>
            </a:r>
            <a:r>
              <a:rPr sz="2800" spc="-5" dirty="0">
                <a:latin typeface="Calibri"/>
                <a:cs typeface="Calibri"/>
              </a:rPr>
              <a:t>of a </a:t>
            </a:r>
            <a:r>
              <a:rPr sz="2800" spc="-15" dirty="0">
                <a:latin typeface="Calibri"/>
                <a:cs typeface="Calibri"/>
              </a:rPr>
              <a:t>practical </a:t>
            </a:r>
            <a:r>
              <a:rPr sz="2800" spc="-60" dirty="0">
                <a:latin typeface="Calibri"/>
                <a:cs typeface="Calibri"/>
              </a:rPr>
              <a:t>joker, </a:t>
            </a:r>
            <a:r>
              <a:rPr sz="2800" spc="-5" dirty="0">
                <a:latin typeface="Calibri"/>
                <a:cs typeface="Calibri"/>
              </a:rPr>
              <a:t>and </a:t>
            </a:r>
            <a:r>
              <a:rPr sz="2800" spc="-10" dirty="0">
                <a:latin typeface="Calibri"/>
                <a:cs typeface="Calibri"/>
              </a:rPr>
              <a:t>decides  </a:t>
            </a:r>
            <a:r>
              <a:rPr sz="2800" spc="-20" dirty="0">
                <a:latin typeface="Calibri"/>
                <a:cs typeface="Calibri"/>
              </a:rPr>
              <a:t>play </a:t>
            </a:r>
            <a:r>
              <a:rPr sz="2800" spc="-5" dirty="0">
                <a:latin typeface="Calibri"/>
                <a:cs typeface="Calibri"/>
              </a:rPr>
              <a:t>a </a:t>
            </a:r>
            <a:r>
              <a:rPr sz="2800" spc="-25" dirty="0">
                <a:latin typeface="Calibri"/>
                <a:cs typeface="Calibri"/>
              </a:rPr>
              <a:t>joke </a:t>
            </a:r>
            <a:r>
              <a:rPr sz="2800" spc="-5" dirty="0">
                <a:latin typeface="Calibri"/>
                <a:cs typeface="Calibri"/>
              </a:rPr>
              <a:t>on </a:t>
            </a:r>
            <a:r>
              <a:rPr sz="2800" spc="-10" dirty="0">
                <a:latin typeface="Calibri"/>
                <a:cs typeface="Calibri"/>
              </a:rPr>
              <a:t>this </a:t>
            </a:r>
            <a:r>
              <a:rPr sz="2800" spc="-35" dirty="0">
                <a:latin typeface="Calibri"/>
                <a:cs typeface="Calibri"/>
              </a:rPr>
              <a:t>person’s </a:t>
            </a:r>
            <a:r>
              <a:rPr sz="2800" spc="-10" dirty="0">
                <a:latin typeface="Calibri"/>
                <a:cs typeface="Calibri"/>
              </a:rPr>
              <a:t>unsecured</a:t>
            </a:r>
            <a:r>
              <a:rPr sz="2800" spc="190" dirty="0">
                <a:latin typeface="Calibri"/>
                <a:cs typeface="Calibri"/>
              </a:rPr>
              <a:t> </a:t>
            </a:r>
            <a:r>
              <a:rPr sz="2800" spc="-45" dirty="0">
                <a:latin typeface="Calibri"/>
                <a:cs typeface="Calibri"/>
              </a:rPr>
              <a:t>computer.</a:t>
            </a:r>
            <a:endParaRPr sz="2800" dirty="0">
              <a:latin typeface="Calibri"/>
              <a:cs typeface="Calibri"/>
            </a:endParaRPr>
          </a:p>
          <a:p>
            <a:pPr algn="ctr">
              <a:lnSpc>
                <a:spcPts val="2355"/>
              </a:lnSpc>
            </a:pPr>
            <a:r>
              <a:rPr sz="2800" spc="-5" dirty="0">
                <a:latin typeface="Calibri"/>
                <a:cs typeface="Calibri"/>
              </a:rPr>
              <a:t>He logs out of the </a:t>
            </a:r>
            <a:r>
              <a:rPr sz="2800" spc="-10" dirty="0">
                <a:latin typeface="Calibri"/>
                <a:cs typeface="Calibri"/>
              </a:rPr>
              <a:t>banking </a:t>
            </a:r>
            <a:r>
              <a:rPr sz="2800" spc="-15" dirty="0">
                <a:latin typeface="Calibri"/>
                <a:cs typeface="Calibri"/>
              </a:rPr>
              <a:t>website to protect</a:t>
            </a:r>
            <a:r>
              <a:rPr sz="2800" spc="85" dirty="0">
                <a:latin typeface="Calibri"/>
                <a:cs typeface="Calibri"/>
              </a:rPr>
              <a:t> </a:t>
            </a:r>
            <a:r>
              <a:rPr sz="2800" spc="-5" dirty="0">
                <a:latin typeface="Calibri"/>
                <a:cs typeface="Calibri"/>
              </a:rPr>
              <a:t>the</a:t>
            </a:r>
            <a:endParaRPr sz="2800" dirty="0">
              <a:latin typeface="Calibri"/>
              <a:cs typeface="Calibri"/>
            </a:endParaRPr>
          </a:p>
          <a:p>
            <a:pPr marL="71755" marR="67945" algn="ctr">
              <a:lnSpc>
                <a:spcPct val="80000"/>
              </a:lnSpc>
              <a:spcBef>
                <a:spcPts val="335"/>
              </a:spcBef>
            </a:pPr>
            <a:r>
              <a:rPr sz="2800" spc="-10" dirty="0">
                <a:latin typeface="Calibri"/>
                <a:cs typeface="Calibri"/>
              </a:rPr>
              <a:t>user </a:t>
            </a:r>
            <a:r>
              <a:rPr sz="2800" spc="-5" dirty="0">
                <a:latin typeface="Calibri"/>
                <a:cs typeface="Calibri"/>
              </a:rPr>
              <a:t>and then </a:t>
            </a:r>
            <a:r>
              <a:rPr sz="2800" spc="-15" dirty="0">
                <a:latin typeface="Calibri"/>
                <a:cs typeface="Calibri"/>
              </a:rPr>
              <a:t>proceeds </a:t>
            </a:r>
            <a:r>
              <a:rPr sz="2800" spc="-20" dirty="0">
                <a:latin typeface="Calibri"/>
                <a:cs typeface="Calibri"/>
              </a:rPr>
              <a:t>to </a:t>
            </a:r>
            <a:r>
              <a:rPr sz="2800" spc="-10" dirty="0">
                <a:latin typeface="Calibri"/>
                <a:cs typeface="Calibri"/>
              </a:rPr>
              <a:t>change </a:t>
            </a:r>
            <a:r>
              <a:rPr sz="2800" spc="-5" dirty="0">
                <a:latin typeface="Calibri"/>
                <a:cs typeface="Calibri"/>
              </a:rPr>
              <a:t>the </a:t>
            </a:r>
            <a:r>
              <a:rPr sz="2800" spc="-15" dirty="0">
                <a:latin typeface="Calibri"/>
                <a:cs typeface="Calibri"/>
              </a:rPr>
              <a:t>computer  desktop background </a:t>
            </a:r>
            <a:r>
              <a:rPr sz="2800" spc="-20" dirty="0">
                <a:latin typeface="Calibri"/>
                <a:cs typeface="Calibri"/>
              </a:rPr>
              <a:t>to </a:t>
            </a:r>
            <a:r>
              <a:rPr sz="2800" spc="-15" dirty="0">
                <a:latin typeface="Calibri"/>
                <a:cs typeface="Calibri"/>
              </a:rPr>
              <a:t>kitten</a:t>
            </a:r>
            <a:r>
              <a:rPr sz="2800" spc="95" dirty="0">
                <a:latin typeface="Calibri"/>
                <a:cs typeface="Calibri"/>
              </a:rPr>
              <a:t> </a:t>
            </a:r>
            <a:r>
              <a:rPr sz="2800" spc="-10" dirty="0">
                <a:latin typeface="Calibri"/>
                <a:cs typeface="Calibri"/>
              </a:rPr>
              <a:t>images.</a:t>
            </a:r>
            <a:endParaRPr sz="2800" dirty="0">
              <a:latin typeface="Calibri"/>
              <a:cs typeface="Calibri"/>
            </a:endParaRPr>
          </a:p>
        </p:txBody>
      </p:sp>
    </p:spTree>
    <p:extLst>
      <p:ext uri="{BB962C8B-B14F-4D97-AF65-F5344CB8AC3E}">
        <p14:creationId xmlns:p14="http://schemas.microsoft.com/office/powerpoint/2010/main" val="31569005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524000" y="1190245"/>
            <a:ext cx="9144000" cy="58419"/>
          </a:xfrm>
          <a:custGeom>
            <a:avLst/>
            <a:gdLst/>
            <a:ahLst/>
            <a:cxnLst/>
            <a:rect l="l" t="t" r="r" b="b"/>
            <a:pathLst>
              <a:path w="9144000" h="58419">
                <a:moveTo>
                  <a:pt x="0" y="57911"/>
                </a:moveTo>
                <a:lnTo>
                  <a:pt x="9144000" y="57911"/>
                </a:lnTo>
                <a:lnTo>
                  <a:pt x="9144000" y="0"/>
                </a:lnTo>
                <a:lnTo>
                  <a:pt x="0" y="0"/>
                </a:lnTo>
                <a:lnTo>
                  <a:pt x="0" y="57911"/>
                </a:lnTo>
                <a:close/>
              </a:path>
            </a:pathLst>
          </a:custGeom>
          <a:solidFill>
            <a:srgbClr val="FFFFFF"/>
          </a:solidFill>
        </p:spPr>
        <p:txBody>
          <a:bodyPr wrap="square" lIns="0" tIns="0" rIns="0" bIns="0" rtlCol="0"/>
          <a:lstStyle/>
          <a:p>
            <a:endParaRPr/>
          </a:p>
        </p:txBody>
      </p:sp>
      <p:sp>
        <p:nvSpPr>
          <p:cNvPr id="4" name="object 4"/>
          <p:cNvSpPr/>
          <p:nvPr/>
        </p:nvSpPr>
        <p:spPr>
          <a:xfrm>
            <a:off x="1981201" y="152401"/>
            <a:ext cx="901065" cy="901065"/>
          </a:xfrm>
          <a:custGeom>
            <a:avLst/>
            <a:gdLst/>
            <a:ahLst/>
            <a:cxnLst/>
            <a:rect l="l" t="t" r="r" b="b"/>
            <a:pathLst>
              <a:path w="901065" h="901065">
                <a:moveTo>
                  <a:pt x="450341" y="0"/>
                </a:moveTo>
                <a:lnTo>
                  <a:pt x="401272" y="2643"/>
                </a:lnTo>
                <a:lnTo>
                  <a:pt x="353733" y="10389"/>
                </a:lnTo>
                <a:lnTo>
                  <a:pt x="307999" y="22963"/>
                </a:lnTo>
                <a:lnTo>
                  <a:pt x="264345" y="40090"/>
                </a:lnTo>
                <a:lnTo>
                  <a:pt x="223045" y="61496"/>
                </a:lnTo>
                <a:lnTo>
                  <a:pt x="184375" y="86904"/>
                </a:lnTo>
                <a:lnTo>
                  <a:pt x="148610" y="116040"/>
                </a:lnTo>
                <a:lnTo>
                  <a:pt x="116023" y="148630"/>
                </a:lnTo>
                <a:lnTo>
                  <a:pt x="86889" y="184397"/>
                </a:lnTo>
                <a:lnTo>
                  <a:pt x="61484" y="223068"/>
                </a:lnTo>
                <a:lnTo>
                  <a:pt x="40082" y="264367"/>
                </a:lnTo>
                <a:lnTo>
                  <a:pt x="22958" y="308018"/>
                </a:lnTo>
                <a:lnTo>
                  <a:pt x="10387" y="353748"/>
                </a:lnTo>
                <a:lnTo>
                  <a:pt x="2642" y="401281"/>
                </a:lnTo>
                <a:lnTo>
                  <a:pt x="0" y="450341"/>
                </a:lnTo>
                <a:lnTo>
                  <a:pt x="2642" y="499402"/>
                </a:lnTo>
                <a:lnTo>
                  <a:pt x="10387" y="546935"/>
                </a:lnTo>
                <a:lnTo>
                  <a:pt x="22958" y="592665"/>
                </a:lnTo>
                <a:lnTo>
                  <a:pt x="40082" y="636316"/>
                </a:lnTo>
                <a:lnTo>
                  <a:pt x="61484" y="677615"/>
                </a:lnTo>
                <a:lnTo>
                  <a:pt x="86889" y="716286"/>
                </a:lnTo>
                <a:lnTo>
                  <a:pt x="116023" y="752053"/>
                </a:lnTo>
                <a:lnTo>
                  <a:pt x="148610" y="784643"/>
                </a:lnTo>
                <a:lnTo>
                  <a:pt x="184375" y="813779"/>
                </a:lnTo>
                <a:lnTo>
                  <a:pt x="223045" y="839187"/>
                </a:lnTo>
                <a:lnTo>
                  <a:pt x="264345" y="860593"/>
                </a:lnTo>
                <a:lnTo>
                  <a:pt x="307999" y="877720"/>
                </a:lnTo>
                <a:lnTo>
                  <a:pt x="353733" y="890294"/>
                </a:lnTo>
                <a:lnTo>
                  <a:pt x="401272" y="898040"/>
                </a:lnTo>
                <a:lnTo>
                  <a:pt x="450341" y="900684"/>
                </a:lnTo>
                <a:lnTo>
                  <a:pt x="499411" y="898040"/>
                </a:lnTo>
                <a:lnTo>
                  <a:pt x="546950" y="890294"/>
                </a:lnTo>
                <a:lnTo>
                  <a:pt x="592684" y="877720"/>
                </a:lnTo>
                <a:lnTo>
                  <a:pt x="636338" y="860593"/>
                </a:lnTo>
                <a:lnTo>
                  <a:pt x="677638" y="839187"/>
                </a:lnTo>
                <a:lnTo>
                  <a:pt x="716308" y="813779"/>
                </a:lnTo>
                <a:lnTo>
                  <a:pt x="752073" y="784643"/>
                </a:lnTo>
                <a:lnTo>
                  <a:pt x="784660" y="752053"/>
                </a:lnTo>
                <a:lnTo>
                  <a:pt x="813794" y="716286"/>
                </a:lnTo>
                <a:lnTo>
                  <a:pt x="839199" y="677615"/>
                </a:lnTo>
                <a:lnTo>
                  <a:pt x="860601" y="636316"/>
                </a:lnTo>
                <a:lnTo>
                  <a:pt x="877725" y="592665"/>
                </a:lnTo>
                <a:lnTo>
                  <a:pt x="890296" y="546935"/>
                </a:lnTo>
                <a:lnTo>
                  <a:pt x="898041" y="499402"/>
                </a:lnTo>
                <a:lnTo>
                  <a:pt x="900684" y="450341"/>
                </a:lnTo>
                <a:lnTo>
                  <a:pt x="898041" y="401281"/>
                </a:lnTo>
                <a:lnTo>
                  <a:pt x="890296" y="353748"/>
                </a:lnTo>
                <a:lnTo>
                  <a:pt x="877725" y="308018"/>
                </a:lnTo>
                <a:lnTo>
                  <a:pt x="860601" y="264367"/>
                </a:lnTo>
                <a:lnTo>
                  <a:pt x="839199" y="223068"/>
                </a:lnTo>
                <a:lnTo>
                  <a:pt x="813794" y="184397"/>
                </a:lnTo>
                <a:lnTo>
                  <a:pt x="784660" y="148630"/>
                </a:lnTo>
                <a:lnTo>
                  <a:pt x="752073" y="116040"/>
                </a:lnTo>
                <a:lnTo>
                  <a:pt x="716308" y="86904"/>
                </a:lnTo>
                <a:lnTo>
                  <a:pt x="677638" y="61496"/>
                </a:lnTo>
                <a:lnTo>
                  <a:pt x="636338" y="40090"/>
                </a:lnTo>
                <a:lnTo>
                  <a:pt x="592684" y="22963"/>
                </a:lnTo>
                <a:lnTo>
                  <a:pt x="546950" y="10389"/>
                </a:lnTo>
                <a:lnTo>
                  <a:pt x="499411" y="2643"/>
                </a:lnTo>
                <a:lnTo>
                  <a:pt x="450341" y="0"/>
                </a:lnTo>
                <a:close/>
              </a:path>
            </a:pathLst>
          </a:custGeom>
          <a:solidFill>
            <a:srgbClr val="FFFFFF"/>
          </a:solidFill>
        </p:spPr>
        <p:txBody>
          <a:bodyPr wrap="square" lIns="0" tIns="0" rIns="0" bIns="0" rtlCol="0"/>
          <a:lstStyle/>
          <a:p>
            <a:endParaRPr/>
          </a:p>
        </p:txBody>
      </p:sp>
      <p:sp>
        <p:nvSpPr>
          <p:cNvPr id="8" name="object 8"/>
          <p:cNvSpPr txBox="1">
            <a:spLocks noGrp="1"/>
          </p:cNvSpPr>
          <p:nvPr>
            <p:ph type="title"/>
          </p:nvPr>
        </p:nvSpPr>
        <p:spPr>
          <a:xfrm>
            <a:off x="855784" y="128956"/>
            <a:ext cx="9143999" cy="689932"/>
          </a:xfrm>
          <a:prstGeom prst="rect">
            <a:avLst/>
          </a:prstGeom>
        </p:spPr>
        <p:txBody>
          <a:bodyPr vert="horz" wrap="square" lIns="0" tIns="12700" rIns="0" bIns="0" rtlCol="0" anchor="ctr">
            <a:spAutoFit/>
          </a:bodyPr>
          <a:lstStyle/>
          <a:p>
            <a:pPr marL="12700">
              <a:lnSpc>
                <a:spcPct val="100000"/>
              </a:lnSpc>
              <a:spcBef>
                <a:spcPts val="100"/>
              </a:spcBef>
            </a:pPr>
            <a:r>
              <a:rPr lang="en-US" spc="-5" dirty="0">
                <a:cs typeface="Calibri Light"/>
              </a:rPr>
              <a:t>Scenario </a:t>
            </a:r>
            <a:r>
              <a:rPr lang="en-US" spc="-10" dirty="0">
                <a:cs typeface="Calibri Light"/>
              </a:rPr>
              <a:t>3: </a:t>
            </a:r>
            <a:r>
              <a:rPr lang="en-US" spc="-5" dirty="0">
                <a:cs typeface="Calibri Light"/>
              </a:rPr>
              <a:t>Am </a:t>
            </a:r>
            <a:r>
              <a:rPr lang="en-US" dirty="0">
                <a:cs typeface="Calibri Light"/>
              </a:rPr>
              <a:t>I </a:t>
            </a:r>
            <a:r>
              <a:rPr lang="en-US" spc="-15" dirty="0">
                <a:cs typeface="Calibri Light"/>
              </a:rPr>
              <a:t>still</a:t>
            </a:r>
            <a:r>
              <a:rPr lang="en-US" spc="5" dirty="0">
                <a:cs typeface="Calibri Light"/>
              </a:rPr>
              <a:t> </a:t>
            </a:r>
            <a:r>
              <a:rPr lang="en-US" spc="-10" dirty="0">
                <a:cs typeface="Calibri Light"/>
              </a:rPr>
              <a:t>responsible?</a:t>
            </a:r>
            <a:endParaRPr b="0" dirty="0">
              <a:latin typeface="Calibri Light"/>
              <a:cs typeface="Calibri Light"/>
            </a:endParaRPr>
          </a:p>
        </p:txBody>
      </p:sp>
      <p:sp>
        <p:nvSpPr>
          <p:cNvPr id="7" name="object 6">
            <a:extLst>
              <a:ext uri="{FF2B5EF4-FFF2-40B4-BE49-F238E27FC236}">
                <a16:creationId xmlns:a16="http://schemas.microsoft.com/office/drawing/2014/main" id="{DDB380B6-DCA5-AF45-9F1B-BEBCF2FFAA8E}"/>
              </a:ext>
            </a:extLst>
          </p:cNvPr>
          <p:cNvSpPr/>
          <p:nvPr/>
        </p:nvSpPr>
        <p:spPr>
          <a:xfrm>
            <a:off x="8649265" y="3940782"/>
            <a:ext cx="1498754" cy="2917218"/>
          </a:xfrm>
          <a:prstGeom prst="rect">
            <a:avLst/>
          </a:prstGeom>
          <a:blipFill>
            <a:blip r:embed="rId3" cstate="print"/>
            <a:stretch>
              <a:fillRect/>
            </a:stretch>
          </a:blipFill>
        </p:spPr>
        <p:txBody>
          <a:bodyPr wrap="square" lIns="0" tIns="0" rIns="0" bIns="0" rtlCol="0"/>
          <a:lstStyle/>
          <a:p>
            <a:endParaRPr/>
          </a:p>
        </p:txBody>
      </p:sp>
      <p:sp>
        <p:nvSpPr>
          <p:cNvPr id="9" name="object 7">
            <a:extLst>
              <a:ext uri="{FF2B5EF4-FFF2-40B4-BE49-F238E27FC236}">
                <a16:creationId xmlns:a16="http://schemas.microsoft.com/office/drawing/2014/main" id="{55EEB34F-AE9C-5E49-8FF5-01DE70E8C852}"/>
              </a:ext>
            </a:extLst>
          </p:cNvPr>
          <p:cNvSpPr txBox="1"/>
          <p:nvPr/>
        </p:nvSpPr>
        <p:spPr>
          <a:xfrm>
            <a:off x="2084535" y="1640792"/>
            <a:ext cx="6990080" cy="3141345"/>
          </a:xfrm>
          <a:prstGeom prst="rect">
            <a:avLst/>
          </a:prstGeom>
        </p:spPr>
        <p:txBody>
          <a:bodyPr vert="horz" wrap="square" lIns="0" tIns="55244" rIns="0" bIns="0" rtlCol="0">
            <a:spAutoFit/>
          </a:bodyPr>
          <a:lstStyle/>
          <a:p>
            <a:pPr marL="12065" marR="5080" indent="1270" algn="ctr">
              <a:lnSpc>
                <a:spcPct val="90000"/>
              </a:lnSpc>
              <a:spcBef>
                <a:spcPts val="434"/>
              </a:spcBef>
              <a:tabLst>
                <a:tab pos="4464685" algn="l"/>
                <a:tab pos="4772025" algn="l"/>
              </a:tabLst>
            </a:pPr>
            <a:r>
              <a:rPr sz="2800" spc="-5" dirty="0">
                <a:latin typeface="Calibri"/>
                <a:cs typeface="Calibri"/>
              </a:rPr>
              <a:t>Sophia </a:t>
            </a:r>
            <a:r>
              <a:rPr sz="2800" spc="-20" dirty="0">
                <a:latin typeface="Calibri"/>
                <a:cs typeface="Calibri"/>
              </a:rPr>
              <a:t>feels </a:t>
            </a:r>
            <a:r>
              <a:rPr sz="2800" spc="-15" dirty="0">
                <a:latin typeface="Calibri"/>
                <a:cs typeface="Calibri"/>
              </a:rPr>
              <a:t>uncomfortable </a:t>
            </a:r>
            <a:r>
              <a:rPr sz="2800" spc="-5" dirty="0">
                <a:latin typeface="Calibri"/>
                <a:cs typeface="Calibri"/>
              </a:rPr>
              <a:t>about </a:t>
            </a:r>
            <a:r>
              <a:rPr sz="2800" spc="-10" dirty="0">
                <a:latin typeface="Calibri"/>
                <a:cs typeface="Calibri"/>
              </a:rPr>
              <a:t>what  </a:t>
            </a:r>
            <a:r>
              <a:rPr sz="2800" spc="-15" dirty="0">
                <a:latin typeface="Calibri"/>
                <a:cs typeface="Calibri"/>
              </a:rPr>
              <a:t>Christopher </a:t>
            </a:r>
            <a:r>
              <a:rPr sz="2800" spc="-5" dirty="0">
                <a:latin typeface="Calibri"/>
                <a:cs typeface="Calibri"/>
              </a:rPr>
              <a:t>is doing, and </a:t>
            </a:r>
            <a:r>
              <a:rPr sz="2800" spc="-10" dirty="0">
                <a:latin typeface="Calibri"/>
                <a:cs typeface="Calibri"/>
              </a:rPr>
              <a:t>asks </a:t>
            </a:r>
            <a:r>
              <a:rPr sz="2800" spc="-5" dirty="0">
                <a:latin typeface="Calibri"/>
                <a:cs typeface="Calibri"/>
              </a:rPr>
              <a:t>if </a:t>
            </a:r>
            <a:r>
              <a:rPr sz="2800" spc="-10" dirty="0">
                <a:latin typeface="Calibri"/>
                <a:cs typeface="Calibri"/>
              </a:rPr>
              <a:t>his </a:t>
            </a:r>
            <a:r>
              <a:rPr sz="2800" spc="-5" dirty="0">
                <a:latin typeface="Calibri"/>
                <a:cs typeface="Calibri"/>
              </a:rPr>
              <a:t>actions </a:t>
            </a:r>
            <a:r>
              <a:rPr sz="2800" spc="-20" dirty="0">
                <a:latin typeface="Calibri"/>
                <a:cs typeface="Calibri"/>
              </a:rPr>
              <a:t>are </a:t>
            </a:r>
            <a:r>
              <a:rPr sz="2800" spc="-5" dirty="0">
                <a:latin typeface="Calibri"/>
                <a:cs typeface="Calibri"/>
              </a:rPr>
              <a:t>a  </a:t>
            </a:r>
            <a:r>
              <a:rPr sz="2800" spc="-10" dirty="0">
                <a:latin typeface="Calibri"/>
                <a:cs typeface="Calibri"/>
              </a:rPr>
              <a:t>good </a:t>
            </a:r>
            <a:r>
              <a:rPr sz="2800" spc="-5" dirty="0">
                <a:latin typeface="Calibri"/>
                <a:cs typeface="Calibri"/>
              </a:rPr>
              <a:t>idea; he </a:t>
            </a:r>
            <a:r>
              <a:rPr sz="2800" spc="-25" dirty="0">
                <a:latin typeface="Calibri"/>
                <a:cs typeface="Calibri"/>
              </a:rPr>
              <a:t>states </a:t>
            </a:r>
            <a:r>
              <a:rPr sz="2800" spc="-10" dirty="0">
                <a:latin typeface="Calibri"/>
                <a:cs typeface="Calibri"/>
              </a:rPr>
              <a:t>“Nah, </a:t>
            </a:r>
            <a:r>
              <a:rPr sz="2800" spc="-25" dirty="0">
                <a:latin typeface="Calibri"/>
                <a:cs typeface="Calibri"/>
              </a:rPr>
              <a:t>it’s </a:t>
            </a:r>
            <a:r>
              <a:rPr sz="2800" spc="-10" dirty="0">
                <a:latin typeface="Calibri"/>
                <a:cs typeface="Calibri"/>
              </a:rPr>
              <a:t>not </a:t>
            </a:r>
            <a:r>
              <a:rPr sz="2800" spc="-5" dirty="0">
                <a:latin typeface="Calibri"/>
                <a:cs typeface="Calibri"/>
              </a:rPr>
              <a:t>a </a:t>
            </a:r>
            <a:r>
              <a:rPr sz="2800" spc="-10" dirty="0">
                <a:latin typeface="Calibri"/>
                <a:cs typeface="Calibri"/>
              </a:rPr>
              <a:t>big deal,  besides </a:t>
            </a:r>
            <a:r>
              <a:rPr sz="2800" spc="10" dirty="0">
                <a:latin typeface="Calibri"/>
                <a:cs typeface="Calibri"/>
              </a:rPr>
              <a:t>it’ll </a:t>
            </a:r>
            <a:r>
              <a:rPr sz="2800" spc="-10" dirty="0">
                <a:latin typeface="Calibri"/>
                <a:cs typeface="Calibri"/>
              </a:rPr>
              <a:t>teach him</a:t>
            </a:r>
            <a:r>
              <a:rPr sz="2800" spc="105" dirty="0">
                <a:latin typeface="Calibri"/>
                <a:cs typeface="Calibri"/>
              </a:rPr>
              <a:t> </a:t>
            </a:r>
            <a:r>
              <a:rPr sz="2800" spc="-5" dirty="0">
                <a:latin typeface="Calibri"/>
                <a:cs typeface="Calibri"/>
              </a:rPr>
              <a:t>a</a:t>
            </a:r>
            <a:r>
              <a:rPr sz="2800" spc="15" dirty="0">
                <a:latin typeface="Calibri"/>
                <a:cs typeface="Calibri"/>
              </a:rPr>
              <a:t> </a:t>
            </a:r>
            <a:r>
              <a:rPr sz="2800" spc="-35" dirty="0">
                <a:latin typeface="Calibri"/>
                <a:cs typeface="Calibri"/>
              </a:rPr>
              <a:t>lesson.”	</a:t>
            </a:r>
            <a:r>
              <a:rPr sz="2800" spc="-10" dirty="0">
                <a:latin typeface="Calibri"/>
                <a:cs typeface="Calibri"/>
              </a:rPr>
              <a:t>She </a:t>
            </a:r>
            <a:r>
              <a:rPr sz="2800" spc="-5" dirty="0">
                <a:latin typeface="Calibri"/>
                <a:cs typeface="Calibri"/>
              </a:rPr>
              <a:t>laughs and  </a:t>
            </a:r>
            <a:r>
              <a:rPr sz="2800" spc="-20" dirty="0">
                <a:latin typeface="Calibri"/>
                <a:cs typeface="Calibri"/>
              </a:rPr>
              <a:t>says, </a:t>
            </a:r>
            <a:r>
              <a:rPr sz="2800" spc="-60" dirty="0">
                <a:latin typeface="Calibri"/>
                <a:cs typeface="Calibri"/>
              </a:rPr>
              <a:t>“Okay, </a:t>
            </a:r>
            <a:r>
              <a:rPr sz="2800" spc="-5" dirty="0">
                <a:latin typeface="Calibri"/>
                <a:cs typeface="Calibri"/>
              </a:rPr>
              <a:t>then </a:t>
            </a:r>
            <a:r>
              <a:rPr sz="2800" spc="-15" dirty="0">
                <a:latin typeface="Calibri"/>
                <a:cs typeface="Calibri"/>
              </a:rPr>
              <a:t>we </a:t>
            </a:r>
            <a:r>
              <a:rPr sz="2800" spc="-10" dirty="0">
                <a:latin typeface="Calibri"/>
                <a:cs typeface="Calibri"/>
              </a:rPr>
              <a:t>should </a:t>
            </a:r>
            <a:r>
              <a:rPr sz="2800" spc="-25" dirty="0">
                <a:latin typeface="Calibri"/>
                <a:cs typeface="Calibri"/>
              </a:rPr>
              <a:t>make </a:t>
            </a:r>
            <a:r>
              <a:rPr sz="2800" spc="-5" dirty="0">
                <a:latin typeface="Calibri"/>
                <a:cs typeface="Calibri"/>
              </a:rPr>
              <a:t>the  </a:t>
            </a:r>
            <a:r>
              <a:rPr sz="2800" spc="-15" dirty="0">
                <a:latin typeface="Calibri"/>
                <a:cs typeface="Calibri"/>
              </a:rPr>
              <a:t>background </a:t>
            </a:r>
            <a:r>
              <a:rPr sz="2800" spc="-5" dirty="0">
                <a:latin typeface="Calibri"/>
                <a:cs typeface="Calibri"/>
              </a:rPr>
              <a:t>My</a:t>
            </a:r>
            <a:r>
              <a:rPr sz="2800" spc="90" dirty="0">
                <a:latin typeface="Calibri"/>
                <a:cs typeface="Calibri"/>
              </a:rPr>
              <a:t> </a:t>
            </a:r>
            <a:r>
              <a:rPr sz="2800" spc="-15" dirty="0">
                <a:latin typeface="Calibri"/>
                <a:cs typeface="Calibri"/>
              </a:rPr>
              <a:t>Little</a:t>
            </a:r>
            <a:r>
              <a:rPr sz="2800" spc="-5" dirty="0">
                <a:latin typeface="Calibri"/>
                <a:cs typeface="Calibri"/>
              </a:rPr>
              <a:t> </a:t>
            </a:r>
            <a:r>
              <a:rPr sz="2800" spc="-40" dirty="0">
                <a:latin typeface="Calibri"/>
                <a:cs typeface="Calibri"/>
              </a:rPr>
              <a:t>Ponies.”	</a:t>
            </a:r>
            <a:r>
              <a:rPr sz="2800" spc="-15" dirty="0">
                <a:latin typeface="Calibri"/>
                <a:cs typeface="Calibri"/>
              </a:rPr>
              <a:t>Christopher </a:t>
            </a:r>
            <a:r>
              <a:rPr sz="2800" spc="-10" dirty="0">
                <a:latin typeface="Calibri"/>
                <a:cs typeface="Calibri"/>
              </a:rPr>
              <a:t>locks  down </a:t>
            </a:r>
            <a:r>
              <a:rPr sz="2800" spc="-5" dirty="0">
                <a:latin typeface="Calibri"/>
                <a:cs typeface="Calibri"/>
              </a:rPr>
              <a:t>the </a:t>
            </a:r>
            <a:r>
              <a:rPr sz="2800" spc="-20" dirty="0">
                <a:latin typeface="Calibri"/>
                <a:cs typeface="Calibri"/>
              </a:rPr>
              <a:t>station, </a:t>
            </a:r>
            <a:r>
              <a:rPr sz="2800" spc="-5" dirty="0">
                <a:latin typeface="Calibri"/>
                <a:cs typeface="Calibri"/>
              </a:rPr>
              <a:t>and he and </a:t>
            </a:r>
            <a:r>
              <a:rPr sz="2800" spc="-10" dirty="0">
                <a:latin typeface="Calibri"/>
                <a:cs typeface="Calibri"/>
              </a:rPr>
              <a:t>Sophia </a:t>
            </a:r>
            <a:r>
              <a:rPr sz="2800" spc="-20" dirty="0">
                <a:latin typeface="Calibri"/>
                <a:cs typeface="Calibri"/>
              </a:rPr>
              <a:t>step </a:t>
            </a:r>
            <a:r>
              <a:rPr sz="2800" spc="-5" dirty="0">
                <a:latin typeface="Calibri"/>
                <a:cs typeface="Calibri"/>
              </a:rPr>
              <a:t>aside  and </a:t>
            </a:r>
            <a:r>
              <a:rPr sz="2800" spc="-10" dirty="0">
                <a:latin typeface="Calibri"/>
                <a:cs typeface="Calibri"/>
              </a:rPr>
              <a:t>wait </a:t>
            </a:r>
            <a:r>
              <a:rPr sz="2800" spc="-15" dirty="0">
                <a:latin typeface="Calibri"/>
                <a:cs typeface="Calibri"/>
              </a:rPr>
              <a:t>to </a:t>
            </a:r>
            <a:r>
              <a:rPr sz="2800" spc="-10" dirty="0">
                <a:latin typeface="Calibri"/>
                <a:cs typeface="Calibri"/>
              </a:rPr>
              <a:t>see what</a:t>
            </a:r>
            <a:r>
              <a:rPr sz="2800" spc="35" dirty="0">
                <a:latin typeface="Calibri"/>
                <a:cs typeface="Calibri"/>
              </a:rPr>
              <a:t> </a:t>
            </a:r>
            <a:r>
              <a:rPr sz="2800" spc="-10" dirty="0">
                <a:latin typeface="Calibri"/>
                <a:cs typeface="Calibri"/>
              </a:rPr>
              <a:t>happens.</a:t>
            </a:r>
            <a:endParaRPr sz="2800">
              <a:latin typeface="Calibri"/>
              <a:cs typeface="Calibri"/>
            </a:endParaRPr>
          </a:p>
        </p:txBody>
      </p:sp>
    </p:spTree>
    <p:extLst>
      <p:ext uri="{BB962C8B-B14F-4D97-AF65-F5344CB8AC3E}">
        <p14:creationId xmlns:p14="http://schemas.microsoft.com/office/powerpoint/2010/main" val="4067391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981201" y="152401"/>
            <a:ext cx="901065" cy="901065"/>
          </a:xfrm>
          <a:custGeom>
            <a:avLst/>
            <a:gdLst/>
            <a:ahLst/>
            <a:cxnLst/>
            <a:rect l="l" t="t" r="r" b="b"/>
            <a:pathLst>
              <a:path w="901065" h="901065">
                <a:moveTo>
                  <a:pt x="450341" y="0"/>
                </a:moveTo>
                <a:lnTo>
                  <a:pt x="401272" y="2643"/>
                </a:lnTo>
                <a:lnTo>
                  <a:pt x="353733" y="10389"/>
                </a:lnTo>
                <a:lnTo>
                  <a:pt x="307999" y="22963"/>
                </a:lnTo>
                <a:lnTo>
                  <a:pt x="264345" y="40090"/>
                </a:lnTo>
                <a:lnTo>
                  <a:pt x="223045" y="61496"/>
                </a:lnTo>
                <a:lnTo>
                  <a:pt x="184375" y="86904"/>
                </a:lnTo>
                <a:lnTo>
                  <a:pt x="148610" y="116040"/>
                </a:lnTo>
                <a:lnTo>
                  <a:pt x="116023" y="148630"/>
                </a:lnTo>
                <a:lnTo>
                  <a:pt x="86889" y="184397"/>
                </a:lnTo>
                <a:lnTo>
                  <a:pt x="61484" y="223068"/>
                </a:lnTo>
                <a:lnTo>
                  <a:pt x="40082" y="264367"/>
                </a:lnTo>
                <a:lnTo>
                  <a:pt x="22958" y="308018"/>
                </a:lnTo>
                <a:lnTo>
                  <a:pt x="10387" y="353748"/>
                </a:lnTo>
                <a:lnTo>
                  <a:pt x="2642" y="401281"/>
                </a:lnTo>
                <a:lnTo>
                  <a:pt x="0" y="450341"/>
                </a:lnTo>
                <a:lnTo>
                  <a:pt x="2642" y="499402"/>
                </a:lnTo>
                <a:lnTo>
                  <a:pt x="10387" y="546935"/>
                </a:lnTo>
                <a:lnTo>
                  <a:pt x="22958" y="592665"/>
                </a:lnTo>
                <a:lnTo>
                  <a:pt x="40082" y="636316"/>
                </a:lnTo>
                <a:lnTo>
                  <a:pt x="61484" y="677615"/>
                </a:lnTo>
                <a:lnTo>
                  <a:pt x="86889" y="716286"/>
                </a:lnTo>
                <a:lnTo>
                  <a:pt x="116023" y="752053"/>
                </a:lnTo>
                <a:lnTo>
                  <a:pt x="148610" y="784643"/>
                </a:lnTo>
                <a:lnTo>
                  <a:pt x="184375" y="813779"/>
                </a:lnTo>
                <a:lnTo>
                  <a:pt x="223045" y="839187"/>
                </a:lnTo>
                <a:lnTo>
                  <a:pt x="264345" y="860593"/>
                </a:lnTo>
                <a:lnTo>
                  <a:pt x="307999" y="877720"/>
                </a:lnTo>
                <a:lnTo>
                  <a:pt x="353733" y="890294"/>
                </a:lnTo>
                <a:lnTo>
                  <a:pt x="401272" y="898040"/>
                </a:lnTo>
                <a:lnTo>
                  <a:pt x="450341" y="900684"/>
                </a:lnTo>
                <a:lnTo>
                  <a:pt x="499411" y="898040"/>
                </a:lnTo>
                <a:lnTo>
                  <a:pt x="546950" y="890294"/>
                </a:lnTo>
                <a:lnTo>
                  <a:pt x="592684" y="877720"/>
                </a:lnTo>
                <a:lnTo>
                  <a:pt x="636338" y="860593"/>
                </a:lnTo>
                <a:lnTo>
                  <a:pt x="677638" y="839187"/>
                </a:lnTo>
                <a:lnTo>
                  <a:pt x="716308" y="813779"/>
                </a:lnTo>
                <a:lnTo>
                  <a:pt x="752073" y="784643"/>
                </a:lnTo>
                <a:lnTo>
                  <a:pt x="784660" y="752053"/>
                </a:lnTo>
                <a:lnTo>
                  <a:pt x="813794" y="716286"/>
                </a:lnTo>
                <a:lnTo>
                  <a:pt x="839199" y="677615"/>
                </a:lnTo>
                <a:lnTo>
                  <a:pt x="860601" y="636316"/>
                </a:lnTo>
                <a:lnTo>
                  <a:pt x="877725" y="592665"/>
                </a:lnTo>
                <a:lnTo>
                  <a:pt x="890296" y="546935"/>
                </a:lnTo>
                <a:lnTo>
                  <a:pt x="898041" y="499402"/>
                </a:lnTo>
                <a:lnTo>
                  <a:pt x="900684" y="450341"/>
                </a:lnTo>
                <a:lnTo>
                  <a:pt x="898041" y="401281"/>
                </a:lnTo>
                <a:lnTo>
                  <a:pt x="890296" y="353748"/>
                </a:lnTo>
                <a:lnTo>
                  <a:pt x="877725" y="308018"/>
                </a:lnTo>
                <a:lnTo>
                  <a:pt x="860601" y="264367"/>
                </a:lnTo>
                <a:lnTo>
                  <a:pt x="839199" y="223068"/>
                </a:lnTo>
                <a:lnTo>
                  <a:pt x="813794" y="184397"/>
                </a:lnTo>
                <a:lnTo>
                  <a:pt x="784660" y="148630"/>
                </a:lnTo>
                <a:lnTo>
                  <a:pt x="752073" y="116040"/>
                </a:lnTo>
                <a:lnTo>
                  <a:pt x="716308" y="86904"/>
                </a:lnTo>
                <a:lnTo>
                  <a:pt x="677638" y="61496"/>
                </a:lnTo>
                <a:lnTo>
                  <a:pt x="636338" y="40090"/>
                </a:lnTo>
                <a:lnTo>
                  <a:pt x="592684" y="22963"/>
                </a:lnTo>
                <a:lnTo>
                  <a:pt x="546950" y="10389"/>
                </a:lnTo>
                <a:lnTo>
                  <a:pt x="499411" y="2643"/>
                </a:lnTo>
                <a:lnTo>
                  <a:pt x="450341" y="0"/>
                </a:lnTo>
                <a:close/>
              </a:path>
            </a:pathLst>
          </a:custGeom>
          <a:solidFill>
            <a:srgbClr val="FFFFFF"/>
          </a:solidFill>
        </p:spPr>
        <p:txBody>
          <a:bodyPr wrap="square" lIns="0" tIns="0" rIns="0" bIns="0" rtlCol="0"/>
          <a:lstStyle/>
          <a:p>
            <a:endParaRPr/>
          </a:p>
        </p:txBody>
      </p:sp>
      <p:sp>
        <p:nvSpPr>
          <p:cNvPr id="8" name="object 8"/>
          <p:cNvSpPr txBox="1">
            <a:spLocks noGrp="1"/>
          </p:cNvSpPr>
          <p:nvPr>
            <p:ph type="title"/>
          </p:nvPr>
        </p:nvSpPr>
        <p:spPr>
          <a:xfrm>
            <a:off x="855784" y="128956"/>
            <a:ext cx="9143999" cy="689932"/>
          </a:xfrm>
          <a:prstGeom prst="rect">
            <a:avLst/>
          </a:prstGeom>
        </p:spPr>
        <p:txBody>
          <a:bodyPr vert="horz" wrap="square" lIns="0" tIns="12700" rIns="0" bIns="0" rtlCol="0" anchor="ctr">
            <a:spAutoFit/>
          </a:bodyPr>
          <a:lstStyle/>
          <a:p>
            <a:pPr marL="12700">
              <a:lnSpc>
                <a:spcPct val="100000"/>
              </a:lnSpc>
              <a:spcBef>
                <a:spcPts val="100"/>
              </a:spcBef>
            </a:pPr>
            <a:r>
              <a:rPr lang="en-US" spc="-5" dirty="0">
                <a:cs typeface="Calibri Light"/>
              </a:rPr>
              <a:t>Scenario </a:t>
            </a:r>
            <a:r>
              <a:rPr lang="en-US" spc="-10" dirty="0">
                <a:cs typeface="Calibri Light"/>
              </a:rPr>
              <a:t>3: </a:t>
            </a:r>
            <a:r>
              <a:rPr lang="en-US" spc="-5" dirty="0">
                <a:cs typeface="Calibri Light"/>
              </a:rPr>
              <a:t>Am </a:t>
            </a:r>
            <a:r>
              <a:rPr lang="en-US" dirty="0">
                <a:cs typeface="Calibri Light"/>
              </a:rPr>
              <a:t>I </a:t>
            </a:r>
            <a:r>
              <a:rPr lang="en-US" spc="-15" dirty="0">
                <a:cs typeface="Calibri Light"/>
              </a:rPr>
              <a:t>still</a:t>
            </a:r>
            <a:r>
              <a:rPr lang="en-US" spc="5" dirty="0">
                <a:cs typeface="Calibri Light"/>
              </a:rPr>
              <a:t> </a:t>
            </a:r>
            <a:r>
              <a:rPr lang="en-US" spc="-10" dirty="0">
                <a:cs typeface="Calibri Light"/>
              </a:rPr>
              <a:t>responsible?</a:t>
            </a:r>
            <a:endParaRPr b="0" dirty="0">
              <a:latin typeface="Calibri Light"/>
              <a:cs typeface="Calibri Light"/>
            </a:endParaRPr>
          </a:p>
        </p:txBody>
      </p:sp>
      <p:sp>
        <p:nvSpPr>
          <p:cNvPr id="10" name="object 6">
            <a:extLst>
              <a:ext uri="{FF2B5EF4-FFF2-40B4-BE49-F238E27FC236}">
                <a16:creationId xmlns:a16="http://schemas.microsoft.com/office/drawing/2014/main" id="{421015C1-A7CB-1D42-9ECD-5089D756E9B2}"/>
              </a:ext>
            </a:extLst>
          </p:cNvPr>
          <p:cNvSpPr txBox="1"/>
          <p:nvPr/>
        </p:nvSpPr>
        <p:spPr>
          <a:xfrm>
            <a:off x="855784" y="1445131"/>
            <a:ext cx="7092315" cy="4511684"/>
          </a:xfrm>
          <a:prstGeom prst="rect">
            <a:avLst/>
          </a:prstGeom>
        </p:spPr>
        <p:txBody>
          <a:bodyPr vert="horz" wrap="square" lIns="0" tIns="12700" rIns="0" bIns="0" rtlCol="0">
            <a:spAutoFit/>
          </a:bodyPr>
          <a:lstStyle/>
          <a:p>
            <a:pPr marL="527685" indent="-515620">
              <a:lnSpc>
                <a:spcPts val="2595"/>
              </a:lnSpc>
              <a:spcBef>
                <a:spcPts val="100"/>
              </a:spcBef>
              <a:buAutoNum type="arabicPeriod"/>
              <a:tabLst>
                <a:tab pos="527685" algn="l"/>
                <a:tab pos="528320" algn="l"/>
              </a:tabLst>
            </a:pPr>
            <a:r>
              <a:rPr sz="2400" spc="-20" dirty="0">
                <a:latin typeface="Calibri"/>
                <a:cs typeface="Calibri"/>
              </a:rPr>
              <a:t>Have </a:t>
            </a:r>
            <a:r>
              <a:rPr sz="2400" spc="-5" dirty="0">
                <a:latin typeface="Calibri"/>
                <a:cs typeface="Calibri"/>
              </a:rPr>
              <a:t>Sophia </a:t>
            </a:r>
            <a:r>
              <a:rPr sz="2400" dirty="0">
                <a:latin typeface="Calibri"/>
                <a:cs typeface="Calibri"/>
              </a:rPr>
              <a:t>and </a:t>
            </a:r>
            <a:r>
              <a:rPr sz="2400" spc="-5" dirty="0">
                <a:latin typeface="Calibri"/>
                <a:cs typeface="Calibri"/>
              </a:rPr>
              <a:t>Chris acted ethically? </a:t>
            </a:r>
            <a:r>
              <a:rPr sz="2400" spc="-20" dirty="0">
                <a:latin typeface="Calibri"/>
                <a:cs typeface="Calibri"/>
              </a:rPr>
              <a:t>Why </a:t>
            </a:r>
            <a:r>
              <a:rPr sz="2400" spc="-5" dirty="0">
                <a:latin typeface="Calibri"/>
                <a:cs typeface="Calibri"/>
              </a:rPr>
              <a:t>or</a:t>
            </a:r>
            <a:r>
              <a:rPr sz="2400" spc="-15" dirty="0">
                <a:latin typeface="Calibri"/>
                <a:cs typeface="Calibri"/>
              </a:rPr>
              <a:t> </a:t>
            </a:r>
            <a:r>
              <a:rPr sz="2400" spc="-25" dirty="0">
                <a:latin typeface="Calibri"/>
                <a:cs typeface="Calibri"/>
              </a:rPr>
              <a:t>why</a:t>
            </a:r>
            <a:endParaRPr sz="2400" dirty="0">
              <a:latin typeface="Calibri"/>
              <a:cs typeface="Calibri"/>
            </a:endParaRPr>
          </a:p>
          <a:p>
            <a:pPr marL="527685">
              <a:lnSpc>
                <a:spcPts val="2595"/>
              </a:lnSpc>
            </a:pPr>
            <a:r>
              <a:rPr sz="2400" spc="-5" dirty="0">
                <a:latin typeface="Calibri"/>
                <a:cs typeface="Calibri"/>
              </a:rPr>
              <a:t>not?</a:t>
            </a:r>
            <a:endParaRPr sz="2400" dirty="0">
              <a:latin typeface="Calibri"/>
              <a:cs typeface="Calibri"/>
            </a:endParaRPr>
          </a:p>
          <a:p>
            <a:pPr>
              <a:lnSpc>
                <a:spcPct val="100000"/>
              </a:lnSpc>
            </a:pPr>
            <a:endParaRPr sz="2400" dirty="0">
              <a:latin typeface="Times New Roman"/>
              <a:cs typeface="Times New Roman"/>
            </a:endParaRPr>
          </a:p>
          <a:p>
            <a:pPr marL="527685" marR="5080" indent="-515620">
              <a:lnSpc>
                <a:spcPct val="80000"/>
              </a:lnSpc>
              <a:spcBef>
                <a:spcPts val="1550"/>
              </a:spcBef>
              <a:buAutoNum type="arabicPeriod" startAt="2"/>
              <a:tabLst>
                <a:tab pos="527685" algn="l"/>
                <a:tab pos="528320" algn="l"/>
                <a:tab pos="2265680" algn="l"/>
                <a:tab pos="5902960" algn="l"/>
                <a:tab pos="6352540" algn="l"/>
              </a:tabLst>
            </a:pPr>
            <a:r>
              <a:rPr sz="2400" spc="-5" dirty="0">
                <a:latin typeface="Calibri"/>
                <a:cs typeface="Calibri"/>
              </a:rPr>
              <a:t>The </a:t>
            </a:r>
            <a:r>
              <a:rPr sz="2400" spc="-10" dirty="0">
                <a:latin typeface="Calibri"/>
                <a:cs typeface="Calibri"/>
              </a:rPr>
              <a:t>intern returns, unlocks </a:t>
            </a:r>
            <a:r>
              <a:rPr sz="2400" spc="-5" dirty="0">
                <a:latin typeface="Calibri"/>
                <a:cs typeface="Calibri"/>
              </a:rPr>
              <a:t>his </a:t>
            </a:r>
            <a:r>
              <a:rPr sz="2400" spc="-10" dirty="0">
                <a:latin typeface="Calibri"/>
                <a:cs typeface="Calibri"/>
              </a:rPr>
              <a:t>station, </a:t>
            </a:r>
            <a:r>
              <a:rPr sz="2400" dirty="0">
                <a:latin typeface="Calibri"/>
                <a:cs typeface="Calibri"/>
              </a:rPr>
              <a:t>and </a:t>
            </a:r>
            <a:r>
              <a:rPr sz="2400" spc="-10" dirty="0">
                <a:latin typeface="Calibri"/>
                <a:cs typeface="Calibri"/>
              </a:rPr>
              <a:t>becomes  </a:t>
            </a:r>
            <a:r>
              <a:rPr sz="2400" spc="-5" dirty="0">
                <a:latin typeface="Calibri"/>
                <a:cs typeface="Calibri"/>
              </a:rPr>
              <a:t>visibly</a:t>
            </a:r>
            <a:r>
              <a:rPr sz="2400" spc="25" dirty="0">
                <a:latin typeface="Calibri"/>
                <a:cs typeface="Calibri"/>
              </a:rPr>
              <a:t> </a:t>
            </a:r>
            <a:r>
              <a:rPr sz="2400" spc="-10" dirty="0">
                <a:latin typeface="Calibri"/>
                <a:cs typeface="Calibri"/>
              </a:rPr>
              <a:t>upset.	</a:t>
            </a:r>
            <a:r>
              <a:rPr sz="2400" spc="-5" dirty="0">
                <a:latin typeface="Calibri"/>
                <a:cs typeface="Calibri"/>
              </a:rPr>
              <a:t>He logs back </a:t>
            </a:r>
            <a:r>
              <a:rPr sz="2400" spc="-15" dirty="0">
                <a:latin typeface="Calibri"/>
                <a:cs typeface="Calibri"/>
              </a:rPr>
              <a:t>into </a:t>
            </a:r>
            <a:r>
              <a:rPr sz="2400" spc="-5" dirty="0">
                <a:latin typeface="Calibri"/>
                <a:cs typeface="Calibri"/>
              </a:rPr>
              <a:t>his banking </a:t>
            </a:r>
            <a:r>
              <a:rPr sz="2400" spc="-10" dirty="0">
                <a:latin typeface="Calibri"/>
                <a:cs typeface="Calibri"/>
              </a:rPr>
              <a:t>site </a:t>
            </a:r>
            <a:r>
              <a:rPr sz="2400" dirty="0">
                <a:latin typeface="Calibri"/>
                <a:cs typeface="Calibri"/>
              </a:rPr>
              <a:t>and  </a:t>
            </a:r>
            <a:r>
              <a:rPr sz="2400" spc="-5" dirty="0">
                <a:latin typeface="Calibri"/>
                <a:cs typeface="Calibri"/>
              </a:rPr>
              <a:t>furiously begins looking </a:t>
            </a:r>
            <a:r>
              <a:rPr sz="2400" spc="-15" dirty="0">
                <a:latin typeface="Calibri"/>
                <a:cs typeface="Calibri"/>
              </a:rPr>
              <a:t>at </a:t>
            </a:r>
            <a:r>
              <a:rPr sz="2400" spc="-5" dirty="0">
                <a:latin typeface="Calibri"/>
                <a:cs typeface="Calibri"/>
              </a:rPr>
              <a:t>his transaction </a:t>
            </a:r>
            <a:r>
              <a:rPr sz="2400" spc="-30" dirty="0">
                <a:latin typeface="Calibri"/>
                <a:cs typeface="Calibri"/>
              </a:rPr>
              <a:t>history.  </a:t>
            </a:r>
            <a:r>
              <a:rPr sz="2400" spc="-5" dirty="0">
                <a:latin typeface="Calibri"/>
                <a:cs typeface="Calibri"/>
              </a:rPr>
              <a:t>Sophia notices </a:t>
            </a:r>
            <a:r>
              <a:rPr sz="2400" spc="-10" dirty="0">
                <a:latin typeface="Calibri"/>
                <a:cs typeface="Calibri"/>
              </a:rPr>
              <a:t>that </a:t>
            </a:r>
            <a:r>
              <a:rPr sz="2400" spc="-5" dirty="0">
                <a:latin typeface="Calibri"/>
                <a:cs typeface="Calibri"/>
              </a:rPr>
              <a:t>he </a:t>
            </a:r>
            <a:r>
              <a:rPr sz="2400" spc="-10" dirty="0">
                <a:latin typeface="Calibri"/>
                <a:cs typeface="Calibri"/>
              </a:rPr>
              <a:t>looks upset, approaches </a:t>
            </a:r>
            <a:r>
              <a:rPr sz="2400" dirty="0">
                <a:latin typeface="Calibri"/>
                <a:cs typeface="Calibri"/>
              </a:rPr>
              <a:t>the  </a:t>
            </a:r>
            <a:r>
              <a:rPr sz="2400" spc="-10" dirty="0">
                <a:latin typeface="Calibri"/>
                <a:cs typeface="Calibri"/>
              </a:rPr>
              <a:t>intern, </a:t>
            </a:r>
            <a:r>
              <a:rPr sz="2400" dirty="0">
                <a:latin typeface="Calibri"/>
                <a:cs typeface="Calibri"/>
              </a:rPr>
              <a:t>and </a:t>
            </a:r>
            <a:r>
              <a:rPr sz="2400" spc="-10" dirty="0">
                <a:latin typeface="Calibri"/>
                <a:cs typeface="Calibri"/>
              </a:rPr>
              <a:t>apologizes </a:t>
            </a:r>
            <a:r>
              <a:rPr sz="2400" spc="-20" dirty="0">
                <a:latin typeface="Calibri"/>
                <a:cs typeface="Calibri"/>
              </a:rPr>
              <a:t>for </a:t>
            </a:r>
            <a:r>
              <a:rPr sz="2400" spc="-10" dirty="0">
                <a:latin typeface="Calibri"/>
                <a:cs typeface="Calibri"/>
              </a:rPr>
              <a:t>what </a:t>
            </a:r>
            <a:r>
              <a:rPr sz="2400" spc="-5" dirty="0">
                <a:latin typeface="Calibri"/>
                <a:cs typeface="Calibri"/>
              </a:rPr>
              <a:t>happened </a:t>
            </a:r>
            <a:r>
              <a:rPr sz="2400" dirty="0">
                <a:latin typeface="Calibri"/>
                <a:cs typeface="Calibri"/>
              </a:rPr>
              <a:t>and  </a:t>
            </a:r>
            <a:r>
              <a:rPr sz="2400" spc="-10" dirty="0">
                <a:latin typeface="Calibri"/>
                <a:cs typeface="Calibri"/>
              </a:rPr>
              <a:t>assures </a:t>
            </a:r>
            <a:r>
              <a:rPr sz="2400" spc="-5" dirty="0">
                <a:latin typeface="Calibri"/>
                <a:cs typeface="Calibri"/>
              </a:rPr>
              <a:t>him </a:t>
            </a:r>
            <a:r>
              <a:rPr sz="2400" spc="-10" dirty="0">
                <a:latin typeface="Calibri"/>
                <a:cs typeface="Calibri"/>
              </a:rPr>
              <a:t>that </a:t>
            </a:r>
            <a:r>
              <a:rPr sz="2400" spc="-5" dirty="0">
                <a:latin typeface="Calibri"/>
                <a:cs typeface="Calibri"/>
              </a:rPr>
              <a:t>nothing</a:t>
            </a:r>
            <a:r>
              <a:rPr sz="2400" spc="25" dirty="0">
                <a:latin typeface="Calibri"/>
                <a:cs typeface="Calibri"/>
              </a:rPr>
              <a:t> </a:t>
            </a:r>
            <a:r>
              <a:rPr sz="2400" dirty="0">
                <a:latin typeface="Calibri"/>
                <a:cs typeface="Calibri"/>
              </a:rPr>
              <a:t>malicious</a:t>
            </a:r>
            <a:r>
              <a:rPr sz="2400" spc="-25" dirty="0">
                <a:latin typeface="Calibri"/>
                <a:cs typeface="Calibri"/>
              </a:rPr>
              <a:t> </a:t>
            </a:r>
            <a:r>
              <a:rPr sz="2400" spc="-5" dirty="0">
                <a:latin typeface="Calibri"/>
                <a:cs typeface="Calibri"/>
              </a:rPr>
              <a:t>happened.	</a:t>
            </a:r>
            <a:r>
              <a:rPr sz="2400" spc="-10" dirty="0">
                <a:latin typeface="Calibri"/>
                <a:cs typeface="Calibri"/>
              </a:rPr>
              <a:t>The  intern </a:t>
            </a:r>
            <a:r>
              <a:rPr sz="2400" dirty="0">
                <a:latin typeface="Calibri"/>
                <a:cs typeface="Calibri"/>
              </a:rPr>
              <a:t>is </a:t>
            </a:r>
            <a:r>
              <a:rPr sz="2400" spc="-5" dirty="0">
                <a:latin typeface="Calibri"/>
                <a:cs typeface="Calibri"/>
              </a:rPr>
              <a:t>initially </a:t>
            </a:r>
            <a:r>
              <a:rPr sz="2400" spc="-10" dirty="0">
                <a:latin typeface="Calibri"/>
                <a:cs typeface="Calibri"/>
              </a:rPr>
              <a:t>irritated </a:t>
            </a:r>
            <a:r>
              <a:rPr sz="2400" spc="-5" dirty="0">
                <a:latin typeface="Calibri"/>
                <a:cs typeface="Calibri"/>
              </a:rPr>
              <a:t>but then </a:t>
            </a:r>
            <a:r>
              <a:rPr sz="2400" spc="-10" dirty="0">
                <a:latin typeface="Calibri"/>
                <a:cs typeface="Calibri"/>
              </a:rPr>
              <a:t>tells </a:t>
            </a:r>
            <a:r>
              <a:rPr sz="2400" spc="-5" dirty="0">
                <a:latin typeface="Calibri"/>
                <a:cs typeface="Calibri"/>
              </a:rPr>
              <a:t>her </a:t>
            </a:r>
            <a:r>
              <a:rPr sz="2400" dirty="0">
                <a:latin typeface="Calibri"/>
                <a:cs typeface="Calibri"/>
              </a:rPr>
              <a:t>it is </a:t>
            </a:r>
            <a:r>
              <a:rPr sz="2400" spc="-5" dirty="0">
                <a:latin typeface="Calibri"/>
                <a:cs typeface="Calibri"/>
              </a:rPr>
              <a:t>ok.  He </a:t>
            </a:r>
            <a:r>
              <a:rPr sz="2400" spc="-10" dirty="0">
                <a:latin typeface="Calibri"/>
                <a:cs typeface="Calibri"/>
              </a:rPr>
              <a:t>was just </a:t>
            </a:r>
            <a:r>
              <a:rPr sz="2400" dirty="0">
                <a:latin typeface="Calibri"/>
                <a:cs typeface="Calibri"/>
              </a:rPr>
              <a:t>initially </a:t>
            </a:r>
            <a:r>
              <a:rPr sz="2400" spc="-15" dirty="0">
                <a:latin typeface="Calibri"/>
                <a:cs typeface="Calibri"/>
              </a:rPr>
              <a:t>scared </a:t>
            </a:r>
            <a:r>
              <a:rPr sz="2400" dirty="0">
                <a:latin typeface="Calibri"/>
                <a:cs typeface="Calibri"/>
              </a:rPr>
              <a:t>and </a:t>
            </a:r>
            <a:r>
              <a:rPr sz="2400" spc="-10" dirty="0">
                <a:latin typeface="Calibri"/>
                <a:cs typeface="Calibri"/>
              </a:rPr>
              <a:t>was worried </a:t>
            </a:r>
            <a:r>
              <a:rPr sz="2400" dirty="0">
                <a:latin typeface="Calibri"/>
                <a:cs typeface="Calibri"/>
              </a:rPr>
              <a:t>about  </a:t>
            </a:r>
            <a:r>
              <a:rPr sz="2400" spc="-5" dirty="0">
                <a:latin typeface="Calibri"/>
                <a:cs typeface="Calibri"/>
              </a:rPr>
              <a:t>someone </a:t>
            </a:r>
            <a:r>
              <a:rPr sz="2400" spc="-10" dirty="0">
                <a:latin typeface="Calibri"/>
                <a:cs typeface="Calibri"/>
              </a:rPr>
              <a:t>stealing </a:t>
            </a:r>
            <a:r>
              <a:rPr sz="2400" spc="-5" dirty="0">
                <a:latin typeface="Calibri"/>
                <a:cs typeface="Calibri"/>
              </a:rPr>
              <a:t>his</a:t>
            </a:r>
            <a:r>
              <a:rPr sz="2400" spc="35" dirty="0">
                <a:latin typeface="Calibri"/>
                <a:cs typeface="Calibri"/>
              </a:rPr>
              <a:t> </a:t>
            </a:r>
            <a:r>
              <a:rPr sz="2400" spc="-5" dirty="0">
                <a:latin typeface="Calibri"/>
                <a:cs typeface="Calibri"/>
              </a:rPr>
              <a:t>banking</a:t>
            </a:r>
            <a:r>
              <a:rPr sz="2400" spc="-15" dirty="0">
                <a:latin typeface="Calibri"/>
                <a:cs typeface="Calibri"/>
              </a:rPr>
              <a:t> </a:t>
            </a:r>
            <a:r>
              <a:rPr sz="2400" spc="-10" dirty="0">
                <a:latin typeface="Calibri"/>
                <a:cs typeface="Calibri"/>
              </a:rPr>
              <a:t>information.	</a:t>
            </a:r>
            <a:r>
              <a:rPr sz="2400" spc="-5" dirty="0">
                <a:latin typeface="Calibri"/>
                <a:cs typeface="Calibri"/>
              </a:rPr>
              <a:t>Does </a:t>
            </a:r>
            <a:r>
              <a:rPr sz="2400" dirty="0">
                <a:latin typeface="Calibri"/>
                <a:cs typeface="Calibri"/>
              </a:rPr>
              <a:t>the  </a:t>
            </a:r>
            <a:r>
              <a:rPr sz="2400" spc="-25" dirty="0">
                <a:latin typeface="Calibri"/>
                <a:cs typeface="Calibri"/>
              </a:rPr>
              <a:t>intern’s </a:t>
            </a:r>
            <a:r>
              <a:rPr sz="2400" spc="-5" dirty="0">
                <a:latin typeface="Calibri"/>
                <a:cs typeface="Calibri"/>
              </a:rPr>
              <a:t>acceptance of </a:t>
            </a:r>
            <a:r>
              <a:rPr sz="2400" dirty="0">
                <a:latin typeface="Calibri"/>
                <a:cs typeface="Calibri"/>
              </a:rPr>
              <a:t>the </a:t>
            </a:r>
            <a:r>
              <a:rPr sz="2400" spc="-25" dirty="0">
                <a:latin typeface="Calibri"/>
                <a:cs typeface="Calibri"/>
              </a:rPr>
              <a:t>joke </a:t>
            </a:r>
            <a:r>
              <a:rPr sz="2400" spc="-15" dirty="0">
                <a:latin typeface="Calibri"/>
                <a:cs typeface="Calibri"/>
              </a:rPr>
              <a:t>exculpate </a:t>
            </a:r>
            <a:r>
              <a:rPr sz="2400" spc="-10" dirty="0">
                <a:latin typeface="Calibri"/>
                <a:cs typeface="Calibri"/>
              </a:rPr>
              <a:t>Christopher  </a:t>
            </a:r>
            <a:r>
              <a:rPr sz="2400" dirty="0">
                <a:latin typeface="Calibri"/>
                <a:cs typeface="Calibri"/>
              </a:rPr>
              <a:t>and </a:t>
            </a:r>
            <a:r>
              <a:rPr sz="2400" spc="-25" dirty="0">
                <a:latin typeface="Calibri"/>
                <a:cs typeface="Calibri"/>
              </a:rPr>
              <a:t>Sophia’s </a:t>
            </a:r>
            <a:r>
              <a:rPr sz="2400" dirty="0">
                <a:latin typeface="Calibri"/>
                <a:cs typeface="Calibri"/>
              </a:rPr>
              <a:t>actions </a:t>
            </a:r>
            <a:r>
              <a:rPr sz="2400" spc="-5" dirty="0">
                <a:latin typeface="Calibri"/>
                <a:cs typeface="Calibri"/>
              </a:rPr>
              <a:t>ethically? </a:t>
            </a:r>
            <a:r>
              <a:rPr sz="2400" spc="-20" dirty="0">
                <a:latin typeface="Calibri"/>
                <a:cs typeface="Calibri"/>
              </a:rPr>
              <a:t>Why </a:t>
            </a:r>
            <a:r>
              <a:rPr sz="2400" spc="-5" dirty="0">
                <a:latin typeface="Calibri"/>
                <a:cs typeface="Calibri"/>
              </a:rPr>
              <a:t>or </a:t>
            </a:r>
            <a:r>
              <a:rPr sz="2400" spc="-20" dirty="0">
                <a:latin typeface="Calibri"/>
                <a:cs typeface="Calibri"/>
              </a:rPr>
              <a:t>why</a:t>
            </a:r>
            <a:r>
              <a:rPr sz="2400" spc="-25" dirty="0">
                <a:latin typeface="Calibri"/>
                <a:cs typeface="Calibri"/>
              </a:rPr>
              <a:t> </a:t>
            </a:r>
            <a:r>
              <a:rPr sz="2400" spc="-5" dirty="0">
                <a:latin typeface="Calibri"/>
                <a:cs typeface="Calibri"/>
              </a:rPr>
              <a:t>not?</a:t>
            </a:r>
            <a:endParaRPr sz="2400" dirty="0">
              <a:latin typeface="Calibri"/>
              <a:cs typeface="Calibri"/>
            </a:endParaRPr>
          </a:p>
        </p:txBody>
      </p:sp>
    </p:spTree>
    <p:extLst>
      <p:ext uri="{BB962C8B-B14F-4D97-AF65-F5344CB8AC3E}">
        <p14:creationId xmlns:p14="http://schemas.microsoft.com/office/powerpoint/2010/main" val="12334998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981201" y="152401"/>
            <a:ext cx="901065" cy="901065"/>
          </a:xfrm>
          <a:custGeom>
            <a:avLst/>
            <a:gdLst/>
            <a:ahLst/>
            <a:cxnLst/>
            <a:rect l="l" t="t" r="r" b="b"/>
            <a:pathLst>
              <a:path w="901065" h="901065">
                <a:moveTo>
                  <a:pt x="450341" y="0"/>
                </a:moveTo>
                <a:lnTo>
                  <a:pt x="401272" y="2643"/>
                </a:lnTo>
                <a:lnTo>
                  <a:pt x="353733" y="10389"/>
                </a:lnTo>
                <a:lnTo>
                  <a:pt x="307999" y="22963"/>
                </a:lnTo>
                <a:lnTo>
                  <a:pt x="264345" y="40090"/>
                </a:lnTo>
                <a:lnTo>
                  <a:pt x="223045" y="61496"/>
                </a:lnTo>
                <a:lnTo>
                  <a:pt x="184375" y="86904"/>
                </a:lnTo>
                <a:lnTo>
                  <a:pt x="148610" y="116040"/>
                </a:lnTo>
                <a:lnTo>
                  <a:pt x="116023" y="148630"/>
                </a:lnTo>
                <a:lnTo>
                  <a:pt x="86889" y="184397"/>
                </a:lnTo>
                <a:lnTo>
                  <a:pt x="61484" y="223068"/>
                </a:lnTo>
                <a:lnTo>
                  <a:pt x="40082" y="264367"/>
                </a:lnTo>
                <a:lnTo>
                  <a:pt x="22958" y="308018"/>
                </a:lnTo>
                <a:lnTo>
                  <a:pt x="10387" y="353748"/>
                </a:lnTo>
                <a:lnTo>
                  <a:pt x="2642" y="401281"/>
                </a:lnTo>
                <a:lnTo>
                  <a:pt x="0" y="450341"/>
                </a:lnTo>
                <a:lnTo>
                  <a:pt x="2642" y="499402"/>
                </a:lnTo>
                <a:lnTo>
                  <a:pt x="10387" y="546935"/>
                </a:lnTo>
                <a:lnTo>
                  <a:pt x="22958" y="592665"/>
                </a:lnTo>
                <a:lnTo>
                  <a:pt x="40082" y="636316"/>
                </a:lnTo>
                <a:lnTo>
                  <a:pt x="61484" y="677615"/>
                </a:lnTo>
                <a:lnTo>
                  <a:pt x="86889" y="716286"/>
                </a:lnTo>
                <a:lnTo>
                  <a:pt x="116023" y="752053"/>
                </a:lnTo>
                <a:lnTo>
                  <a:pt x="148610" y="784643"/>
                </a:lnTo>
                <a:lnTo>
                  <a:pt x="184375" y="813779"/>
                </a:lnTo>
                <a:lnTo>
                  <a:pt x="223045" y="839187"/>
                </a:lnTo>
                <a:lnTo>
                  <a:pt x="264345" y="860593"/>
                </a:lnTo>
                <a:lnTo>
                  <a:pt x="307999" y="877720"/>
                </a:lnTo>
                <a:lnTo>
                  <a:pt x="353733" y="890294"/>
                </a:lnTo>
                <a:lnTo>
                  <a:pt x="401272" y="898040"/>
                </a:lnTo>
                <a:lnTo>
                  <a:pt x="450341" y="900684"/>
                </a:lnTo>
                <a:lnTo>
                  <a:pt x="499411" y="898040"/>
                </a:lnTo>
                <a:lnTo>
                  <a:pt x="546950" y="890294"/>
                </a:lnTo>
                <a:lnTo>
                  <a:pt x="592684" y="877720"/>
                </a:lnTo>
                <a:lnTo>
                  <a:pt x="636338" y="860593"/>
                </a:lnTo>
                <a:lnTo>
                  <a:pt x="677638" y="839187"/>
                </a:lnTo>
                <a:lnTo>
                  <a:pt x="716308" y="813779"/>
                </a:lnTo>
                <a:lnTo>
                  <a:pt x="752073" y="784643"/>
                </a:lnTo>
                <a:lnTo>
                  <a:pt x="784660" y="752053"/>
                </a:lnTo>
                <a:lnTo>
                  <a:pt x="813794" y="716286"/>
                </a:lnTo>
                <a:lnTo>
                  <a:pt x="839199" y="677615"/>
                </a:lnTo>
                <a:lnTo>
                  <a:pt x="860601" y="636316"/>
                </a:lnTo>
                <a:lnTo>
                  <a:pt x="877725" y="592665"/>
                </a:lnTo>
                <a:lnTo>
                  <a:pt x="890296" y="546935"/>
                </a:lnTo>
                <a:lnTo>
                  <a:pt x="898041" y="499402"/>
                </a:lnTo>
                <a:lnTo>
                  <a:pt x="900684" y="450341"/>
                </a:lnTo>
                <a:lnTo>
                  <a:pt x="898041" y="401281"/>
                </a:lnTo>
                <a:lnTo>
                  <a:pt x="890296" y="353748"/>
                </a:lnTo>
                <a:lnTo>
                  <a:pt x="877725" y="308018"/>
                </a:lnTo>
                <a:lnTo>
                  <a:pt x="860601" y="264367"/>
                </a:lnTo>
                <a:lnTo>
                  <a:pt x="839199" y="223068"/>
                </a:lnTo>
                <a:lnTo>
                  <a:pt x="813794" y="184397"/>
                </a:lnTo>
                <a:lnTo>
                  <a:pt x="784660" y="148630"/>
                </a:lnTo>
                <a:lnTo>
                  <a:pt x="752073" y="116040"/>
                </a:lnTo>
                <a:lnTo>
                  <a:pt x="716308" y="86904"/>
                </a:lnTo>
                <a:lnTo>
                  <a:pt x="677638" y="61496"/>
                </a:lnTo>
                <a:lnTo>
                  <a:pt x="636338" y="40090"/>
                </a:lnTo>
                <a:lnTo>
                  <a:pt x="592684" y="22963"/>
                </a:lnTo>
                <a:lnTo>
                  <a:pt x="546950" y="10389"/>
                </a:lnTo>
                <a:lnTo>
                  <a:pt x="499411" y="2643"/>
                </a:lnTo>
                <a:lnTo>
                  <a:pt x="450341" y="0"/>
                </a:lnTo>
                <a:close/>
              </a:path>
            </a:pathLst>
          </a:custGeom>
          <a:solidFill>
            <a:srgbClr val="FFFFFF"/>
          </a:solidFill>
        </p:spPr>
        <p:txBody>
          <a:bodyPr wrap="square" lIns="0" tIns="0" rIns="0" bIns="0" rtlCol="0"/>
          <a:lstStyle/>
          <a:p>
            <a:endParaRPr/>
          </a:p>
        </p:txBody>
      </p:sp>
      <p:sp>
        <p:nvSpPr>
          <p:cNvPr id="8" name="object 8"/>
          <p:cNvSpPr txBox="1">
            <a:spLocks noGrp="1"/>
          </p:cNvSpPr>
          <p:nvPr>
            <p:ph type="title"/>
          </p:nvPr>
        </p:nvSpPr>
        <p:spPr>
          <a:xfrm>
            <a:off x="855784" y="128956"/>
            <a:ext cx="9143999" cy="689932"/>
          </a:xfrm>
          <a:prstGeom prst="rect">
            <a:avLst/>
          </a:prstGeom>
        </p:spPr>
        <p:txBody>
          <a:bodyPr vert="horz" wrap="square" lIns="0" tIns="12700" rIns="0" bIns="0" rtlCol="0" anchor="ctr">
            <a:spAutoFit/>
          </a:bodyPr>
          <a:lstStyle/>
          <a:p>
            <a:pPr marL="12700">
              <a:lnSpc>
                <a:spcPct val="100000"/>
              </a:lnSpc>
              <a:spcBef>
                <a:spcPts val="100"/>
              </a:spcBef>
            </a:pPr>
            <a:r>
              <a:rPr lang="en-US" spc="-5" dirty="0">
                <a:cs typeface="Calibri Light"/>
              </a:rPr>
              <a:t>Scenario </a:t>
            </a:r>
            <a:r>
              <a:rPr lang="en-US" dirty="0">
                <a:cs typeface="Calibri Light"/>
              </a:rPr>
              <a:t>4: </a:t>
            </a:r>
            <a:r>
              <a:rPr lang="en-US" spc="-10" dirty="0">
                <a:cs typeface="Calibri Light"/>
              </a:rPr>
              <a:t>Good </a:t>
            </a:r>
            <a:r>
              <a:rPr lang="en-US" spc="-15" dirty="0">
                <a:cs typeface="Calibri Light"/>
              </a:rPr>
              <a:t>Intentions</a:t>
            </a:r>
            <a:endParaRPr b="0" dirty="0">
              <a:latin typeface="Calibri Light"/>
              <a:cs typeface="Calibri Light"/>
            </a:endParaRPr>
          </a:p>
        </p:txBody>
      </p:sp>
      <p:sp>
        <p:nvSpPr>
          <p:cNvPr id="5" name="object 6">
            <a:extLst>
              <a:ext uri="{FF2B5EF4-FFF2-40B4-BE49-F238E27FC236}">
                <a16:creationId xmlns:a16="http://schemas.microsoft.com/office/drawing/2014/main" id="{7EA7BD79-27F9-1A43-B8ED-1ACC1A637AEF}"/>
              </a:ext>
            </a:extLst>
          </p:cNvPr>
          <p:cNvSpPr txBox="1"/>
          <p:nvPr/>
        </p:nvSpPr>
        <p:spPr>
          <a:xfrm>
            <a:off x="2265656" y="1666240"/>
            <a:ext cx="7094220" cy="3525520"/>
          </a:xfrm>
          <a:prstGeom prst="rect">
            <a:avLst/>
          </a:prstGeom>
        </p:spPr>
        <p:txBody>
          <a:bodyPr vert="horz" wrap="square" lIns="0" tIns="55244" rIns="0" bIns="0" rtlCol="0">
            <a:spAutoFit/>
          </a:bodyPr>
          <a:lstStyle/>
          <a:p>
            <a:pPr marL="50800" marR="40005" indent="6350" algn="ctr">
              <a:lnSpc>
                <a:spcPct val="90000"/>
              </a:lnSpc>
              <a:spcBef>
                <a:spcPts val="434"/>
              </a:spcBef>
            </a:pPr>
            <a:r>
              <a:rPr sz="2800" spc="-10" dirty="0">
                <a:latin typeface="Calibri"/>
                <a:cs typeface="Calibri"/>
              </a:rPr>
              <a:t>Ashley recently took </a:t>
            </a:r>
            <a:r>
              <a:rPr sz="2800" spc="-5" dirty="0">
                <a:latin typeface="Calibri"/>
                <a:cs typeface="Calibri"/>
              </a:rPr>
              <a:t>a </a:t>
            </a:r>
            <a:r>
              <a:rPr sz="2800" spc="-10" dirty="0">
                <a:latin typeface="Calibri"/>
                <a:cs typeface="Calibri"/>
              </a:rPr>
              <a:t>computer </a:t>
            </a:r>
            <a:r>
              <a:rPr sz="2800" spc="-5" dirty="0">
                <a:latin typeface="Calibri"/>
                <a:cs typeface="Calibri"/>
              </a:rPr>
              <a:t>security class  </a:t>
            </a:r>
            <a:r>
              <a:rPr sz="2800" spc="-15" dirty="0">
                <a:latin typeface="Calibri"/>
                <a:cs typeface="Calibri"/>
              </a:rPr>
              <a:t>where </a:t>
            </a:r>
            <a:r>
              <a:rPr sz="2800" spc="-10" dirty="0">
                <a:latin typeface="Calibri"/>
                <a:cs typeface="Calibri"/>
              </a:rPr>
              <a:t>she </a:t>
            </a:r>
            <a:r>
              <a:rPr sz="2800" spc="-5" dirty="0">
                <a:latin typeface="Calibri"/>
                <a:cs typeface="Calibri"/>
              </a:rPr>
              <a:t>learned about </a:t>
            </a:r>
            <a:r>
              <a:rPr sz="2800" spc="-10" dirty="0">
                <a:latin typeface="Calibri"/>
                <a:cs typeface="Calibri"/>
              </a:rPr>
              <a:t>Wi-Fi. She </a:t>
            </a:r>
            <a:r>
              <a:rPr sz="2800" spc="-5" dirty="0">
                <a:latin typeface="Calibri"/>
                <a:cs typeface="Calibri"/>
              </a:rPr>
              <a:t>learned </a:t>
            </a:r>
            <a:r>
              <a:rPr sz="2800" spc="-10" dirty="0">
                <a:latin typeface="Calibri"/>
                <a:cs typeface="Calibri"/>
              </a:rPr>
              <a:t>that  some </a:t>
            </a:r>
            <a:r>
              <a:rPr sz="2800" spc="-5" dirty="0">
                <a:latin typeface="Calibri"/>
                <a:cs typeface="Calibri"/>
              </a:rPr>
              <a:t>Wi-Fi </a:t>
            </a:r>
            <a:r>
              <a:rPr sz="2800" spc="-15" dirty="0">
                <a:latin typeface="Calibri"/>
                <a:cs typeface="Calibri"/>
              </a:rPr>
              <a:t>passwords </a:t>
            </a:r>
            <a:r>
              <a:rPr sz="2800" spc="-10" dirty="0">
                <a:latin typeface="Calibri"/>
                <a:cs typeface="Calibri"/>
              </a:rPr>
              <a:t>can </a:t>
            </a:r>
            <a:r>
              <a:rPr sz="2800" spc="-5" dirty="0">
                <a:latin typeface="Calibri"/>
                <a:cs typeface="Calibri"/>
              </a:rPr>
              <a:t>be easily</a:t>
            </a:r>
            <a:r>
              <a:rPr sz="2800" spc="65" dirty="0">
                <a:latin typeface="Calibri"/>
                <a:cs typeface="Calibri"/>
              </a:rPr>
              <a:t> </a:t>
            </a:r>
            <a:r>
              <a:rPr sz="2800" spc="-25" dirty="0">
                <a:latin typeface="Calibri"/>
                <a:cs typeface="Calibri"/>
              </a:rPr>
              <a:t>broken.</a:t>
            </a:r>
            <a:endParaRPr sz="2800" dirty="0">
              <a:latin typeface="Calibri"/>
              <a:cs typeface="Calibri"/>
            </a:endParaRPr>
          </a:p>
          <a:p>
            <a:pPr marL="12700" marR="5080" indent="3175" algn="ctr">
              <a:lnSpc>
                <a:spcPct val="90000"/>
              </a:lnSpc>
              <a:tabLst>
                <a:tab pos="1491615" algn="l"/>
              </a:tabLst>
            </a:pPr>
            <a:r>
              <a:rPr sz="2800" spc="-40" dirty="0">
                <a:latin typeface="Calibri"/>
                <a:cs typeface="Calibri"/>
              </a:rPr>
              <a:t>Ashley, </a:t>
            </a:r>
            <a:r>
              <a:rPr sz="2800" spc="-5" dirty="0">
                <a:latin typeface="Calibri"/>
                <a:cs typeface="Calibri"/>
              </a:rPr>
              <a:t>who is </a:t>
            </a:r>
            <a:r>
              <a:rPr sz="2800" spc="-25" dirty="0">
                <a:latin typeface="Calibri"/>
                <a:cs typeface="Calibri"/>
              </a:rPr>
              <a:t>excited </a:t>
            </a:r>
            <a:r>
              <a:rPr sz="2800" spc="-5" dirty="0">
                <a:latin typeface="Calibri"/>
                <a:cs typeface="Calibri"/>
              </a:rPr>
              <a:t>about </a:t>
            </a:r>
            <a:r>
              <a:rPr sz="2800" spc="-10" dirty="0">
                <a:latin typeface="Calibri"/>
                <a:cs typeface="Calibri"/>
              </a:rPr>
              <a:t>what she has  </a:t>
            </a:r>
            <a:r>
              <a:rPr sz="2800" spc="-5" dirty="0">
                <a:latin typeface="Calibri"/>
                <a:cs typeface="Calibri"/>
              </a:rPr>
              <a:t>learned in class, </a:t>
            </a:r>
            <a:r>
              <a:rPr sz="2800" spc="-15" dirty="0">
                <a:latin typeface="Calibri"/>
                <a:cs typeface="Calibri"/>
              </a:rPr>
              <a:t>shares </a:t>
            </a:r>
            <a:r>
              <a:rPr sz="2800" spc="-10" dirty="0">
                <a:latin typeface="Calibri"/>
                <a:cs typeface="Calibri"/>
              </a:rPr>
              <a:t>what </a:t>
            </a:r>
            <a:r>
              <a:rPr sz="2800" spc="-5" dirty="0">
                <a:latin typeface="Calibri"/>
                <a:cs typeface="Calibri"/>
              </a:rPr>
              <a:t>she learned with  </a:t>
            </a:r>
            <a:r>
              <a:rPr sz="2800" spc="-10" dirty="0">
                <a:latin typeface="Calibri"/>
                <a:cs typeface="Calibri"/>
              </a:rPr>
              <a:t>her</a:t>
            </a:r>
            <a:r>
              <a:rPr sz="2800" dirty="0">
                <a:latin typeface="Calibri"/>
                <a:cs typeface="Calibri"/>
              </a:rPr>
              <a:t> </a:t>
            </a:r>
            <a:r>
              <a:rPr sz="2800" spc="-10" dirty="0">
                <a:latin typeface="Calibri"/>
                <a:cs typeface="Calibri"/>
              </a:rPr>
              <a:t>aunt.	Her aunt </a:t>
            </a:r>
            <a:r>
              <a:rPr sz="2800" spc="-25" dirty="0">
                <a:latin typeface="Calibri"/>
                <a:cs typeface="Calibri"/>
              </a:rPr>
              <a:t>states </a:t>
            </a:r>
            <a:r>
              <a:rPr sz="2800" spc="-10" dirty="0">
                <a:latin typeface="Calibri"/>
                <a:cs typeface="Calibri"/>
              </a:rPr>
              <a:t>that </a:t>
            </a:r>
            <a:r>
              <a:rPr sz="2800" spc="-5" dirty="0">
                <a:latin typeface="Calibri"/>
                <a:cs typeface="Calibri"/>
              </a:rPr>
              <a:t>the </a:t>
            </a:r>
            <a:r>
              <a:rPr sz="2800" spc="-25" dirty="0">
                <a:latin typeface="Calibri"/>
                <a:cs typeface="Calibri"/>
              </a:rPr>
              <a:t>store </a:t>
            </a:r>
            <a:r>
              <a:rPr sz="2800" spc="-15" dirty="0">
                <a:latin typeface="Calibri"/>
                <a:cs typeface="Calibri"/>
              </a:rPr>
              <a:t>where  </a:t>
            </a:r>
            <a:r>
              <a:rPr sz="2800" spc="-10" dirty="0">
                <a:latin typeface="Calibri"/>
                <a:cs typeface="Calibri"/>
              </a:rPr>
              <a:t>she </a:t>
            </a:r>
            <a:r>
              <a:rPr sz="2800" spc="-15" dirty="0">
                <a:latin typeface="Calibri"/>
                <a:cs typeface="Calibri"/>
              </a:rPr>
              <a:t>works </a:t>
            </a:r>
            <a:r>
              <a:rPr sz="2800" spc="-10" dirty="0">
                <a:latin typeface="Calibri"/>
                <a:cs typeface="Calibri"/>
              </a:rPr>
              <a:t>has </a:t>
            </a:r>
            <a:r>
              <a:rPr sz="2800" spc="-5" dirty="0">
                <a:latin typeface="Calibri"/>
                <a:cs typeface="Calibri"/>
              </a:rPr>
              <a:t>Wi-Fi with </a:t>
            </a:r>
            <a:r>
              <a:rPr sz="2800" spc="-10" dirty="0">
                <a:latin typeface="Calibri"/>
                <a:cs typeface="Calibri"/>
              </a:rPr>
              <a:t>one </a:t>
            </a:r>
            <a:r>
              <a:rPr sz="2800" spc="-5" dirty="0">
                <a:latin typeface="Calibri"/>
                <a:cs typeface="Calibri"/>
              </a:rPr>
              <a:t>of these easily  </a:t>
            </a:r>
            <a:r>
              <a:rPr sz="2800" spc="-30" dirty="0">
                <a:latin typeface="Calibri"/>
                <a:cs typeface="Calibri"/>
              </a:rPr>
              <a:t>broken </a:t>
            </a:r>
            <a:r>
              <a:rPr sz="2800" spc="-15" dirty="0">
                <a:latin typeface="Calibri"/>
                <a:cs typeface="Calibri"/>
              </a:rPr>
              <a:t>passwords, </a:t>
            </a:r>
            <a:r>
              <a:rPr sz="2800" spc="-10" dirty="0">
                <a:latin typeface="Calibri"/>
                <a:cs typeface="Calibri"/>
              </a:rPr>
              <a:t>but doesn’t disclose </a:t>
            </a:r>
            <a:r>
              <a:rPr sz="2800" spc="-20" dirty="0">
                <a:latin typeface="Calibri"/>
                <a:cs typeface="Calibri"/>
              </a:rPr>
              <a:t>to </a:t>
            </a:r>
            <a:r>
              <a:rPr sz="2800" spc="-10" dirty="0">
                <a:latin typeface="Calibri"/>
                <a:cs typeface="Calibri"/>
              </a:rPr>
              <a:t>Ashley  what that </a:t>
            </a:r>
            <a:r>
              <a:rPr sz="2800" spc="-15" dirty="0">
                <a:latin typeface="Calibri"/>
                <a:cs typeface="Calibri"/>
              </a:rPr>
              <a:t>password</a:t>
            </a:r>
            <a:r>
              <a:rPr sz="2800" spc="30" dirty="0">
                <a:latin typeface="Calibri"/>
                <a:cs typeface="Calibri"/>
              </a:rPr>
              <a:t> </a:t>
            </a:r>
            <a:r>
              <a:rPr sz="2800" spc="-5" dirty="0">
                <a:latin typeface="Calibri"/>
                <a:cs typeface="Calibri"/>
              </a:rPr>
              <a:t>is.</a:t>
            </a:r>
            <a:endParaRPr sz="2800" dirty="0">
              <a:latin typeface="Calibri"/>
              <a:cs typeface="Calibri"/>
            </a:endParaRPr>
          </a:p>
        </p:txBody>
      </p:sp>
    </p:spTree>
    <p:extLst>
      <p:ext uri="{BB962C8B-B14F-4D97-AF65-F5344CB8AC3E}">
        <p14:creationId xmlns:p14="http://schemas.microsoft.com/office/powerpoint/2010/main" val="2723301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511424" y="1135850"/>
            <a:ext cx="2326307" cy="2293150"/>
          </a:xfrm>
          <a:prstGeom prst="rect">
            <a:avLst/>
          </a:prstGeom>
          <a:blipFill>
            <a:blip r:embed="rId2" cstate="print"/>
            <a:stretch>
              <a:fillRect/>
            </a:stretch>
          </a:blipFill>
        </p:spPr>
        <p:txBody>
          <a:bodyPr wrap="square" lIns="0" tIns="0" rIns="0" bIns="0" rtlCol="0"/>
          <a:lstStyle/>
          <a:p>
            <a:endParaRPr sz="1632"/>
          </a:p>
        </p:txBody>
      </p:sp>
      <p:sp>
        <p:nvSpPr>
          <p:cNvPr id="4" name="object 4"/>
          <p:cNvSpPr txBox="1"/>
          <p:nvPr/>
        </p:nvSpPr>
        <p:spPr>
          <a:xfrm>
            <a:off x="1290385" y="1939003"/>
            <a:ext cx="769869" cy="329049"/>
          </a:xfrm>
          <a:prstGeom prst="rect">
            <a:avLst/>
          </a:prstGeom>
        </p:spPr>
        <p:txBody>
          <a:bodyPr vert="horz" wrap="square" lIns="0" tIns="14971" rIns="0" bIns="0" rtlCol="0">
            <a:spAutoFit/>
          </a:bodyPr>
          <a:lstStyle/>
          <a:p>
            <a:pPr marL="11516">
              <a:spcBef>
                <a:spcPts val="118"/>
              </a:spcBef>
            </a:pPr>
            <a:r>
              <a:rPr sz="2040" dirty="0">
                <a:solidFill>
                  <a:srgbClr val="FFFFFF"/>
                </a:solidFill>
                <a:latin typeface="Calibri Light"/>
                <a:cs typeface="Calibri Light"/>
              </a:rPr>
              <a:t>History</a:t>
            </a:r>
            <a:endParaRPr sz="2040">
              <a:latin typeface="Calibri Light"/>
              <a:cs typeface="Calibri Light"/>
            </a:endParaRPr>
          </a:p>
        </p:txBody>
      </p:sp>
      <p:sp>
        <p:nvSpPr>
          <p:cNvPr id="5" name="object 5"/>
          <p:cNvSpPr txBox="1"/>
          <p:nvPr/>
        </p:nvSpPr>
        <p:spPr>
          <a:xfrm>
            <a:off x="3665292" y="1549287"/>
            <a:ext cx="5864713" cy="891297"/>
          </a:xfrm>
          <a:prstGeom prst="rect">
            <a:avLst/>
          </a:prstGeom>
        </p:spPr>
        <p:txBody>
          <a:bodyPr vert="horz" wrap="square" lIns="0" tIns="12092" rIns="0" bIns="0" rtlCol="0">
            <a:spAutoFit/>
          </a:bodyPr>
          <a:lstStyle/>
          <a:p>
            <a:pPr marL="284454" indent="-273514">
              <a:spcBef>
                <a:spcPts val="95"/>
              </a:spcBef>
              <a:buFont typeface="Arial"/>
              <a:buChar char="•"/>
              <a:tabLst>
                <a:tab pos="283878" algn="l"/>
                <a:tab pos="285030" algn="l"/>
              </a:tabLst>
            </a:pPr>
            <a:r>
              <a:rPr sz="1904" b="1" dirty="0">
                <a:latin typeface="Calibri"/>
                <a:cs typeface="Calibri"/>
              </a:rPr>
              <a:t>1820 </a:t>
            </a:r>
            <a:r>
              <a:rPr sz="1904" dirty="0">
                <a:latin typeface="Calibri"/>
                <a:cs typeface="Calibri"/>
              </a:rPr>
              <a:t>‐ </a:t>
            </a:r>
            <a:r>
              <a:rPr sz="1904" spc="-14" dirty="0">
                <a:latin typeface="Calibri"/>
                <a:cs typeface="Calibri"/>
              </a:rPr>
              <a:t>First recorded</a:t>
            </a:r>
            <a:r>
              <a:rPr sz="1904" spc="-32" dirty="0">
                <a:latin typeface="Calibri"/>
                <a:cs typeface="Calibri"/>
              </a:rPr>
              <a:t> </a:t>
            </a:r>
            <a:r>
              <a:rPr sz="1904" spc="-5" dirty="0">
                <a:latin typeface="Calibri"/>
                <a:cs typeface="Calibri"/>
              </a:rPr>
              <a:t>cybercrime</a:t>
            </a:r>
            <a:endParaRPr sz="1904" dirty="0">
              <a:latin typeface="Calibri"/>
              <a:cs typeface="Calibri"/>
            </a:endParaRPr>
          </a:p>
          <a:p>
            <a:pPr marL="284454" indent="-273514">
              <a:spcBef>
                <a:spcPts val="5"/>
              </a:spcBef>
              <a:buFont typeface="Arial"/>
              <a:buChar char="•"/>
              <a:tabLst>
                <a:tab pos="283878" algn="l"/>
                <a:tab pos="285030" algn="l"/>
              </a:tabLst>
            </a:pPr>
            <a:r>
              <a:rPr sz="1904" b="1" dirty="0">
                <a:latin typeface="Calibri"/>
                <a:cs typeface="Calibri"/>
              </a:rPr>
              <a:t>1978 </a:t>
            </a:r>
            <a:r>
              <a:rPr sz="1904" dirty="0">
                <a:latin typeface="Calibri"/>
                <a:cs typeface="Calibri"/>
              </a:rPr>
              <a:t>‐ </a:t>
            </a:r>
            <a:r>
              <a:rPr sz="1904" spc="-5" dirty="0">
                <a:latin typeface="Calibri"/>
                <a:cs typeface="Calibri"/>
              </a:rPr>
              <a:t>The </a:t>
            </a:r>
            <a:r>
              <a:rPr sz="1904" spc="-14" dirty="0">
                <a:latin typeface="Calibri"/>
                <a:cs typeface="Calibri"/>
              </a:rPr>
              <a:t>first </a:t>
            </a:r>
            <a:r>
              <a:rPr sz="1904" spc="-5" dirty="0">
                <a:latin typeface="Calibri"/>
                <a:cs typeface="Calibri"/>
              </a:rPr>
              <a:t>spam</a:t>
            </a:r>
            <a:r>
              <a:rPr sz="1904" spc="-27" dirty="0">
                <a:latin typeface="Calibri"/>
                <a:cs typeface="Calibri"/>
              </a:rPr>
              <a:t> </a:t>
            </a:r>
            <a:r>
              <a:rPr sz="1904" dirty="0">
                <a:latin typeface="Calibri"/>
                <a:cs typeface="Calibri"/>
              </a:rPr>
              <a:t>e‐mail</a:t>
            </a:r>
          </a:p>
          <a:p>
            <a:pPr marL="284454" indent="-273514">
              <a:spcBef>
                <a:spcPts val="5"/>
              </a:spcBef>
              <a:buFont typeface="Arial"/>
              <a:buChar char="•"/>
              <a:tabLst>
                <a:tab pos="284454" algn="l"/>
                <a:tab pos="285030" algn="l"/>
              </a:tabLst>
            </a:pPr>
            <a:r>
              <a:rPr sz="1904" b="1" dirty="0">
                <a:latin typeface="Calibri"/>
                <a:cs typeface="Calibri"/>
              </a:rPr>
              <a:t>1982 </a:t>
            </a:r>
            <a:r>
              <a:rPr sz="1904" dirty="0">
                <a:latin typeface="Calibri"/>
                <a:cs typeface="Calibri"/>
              </a:rPr>
              <a:t>‐ </a:t>
            </a:r>
            <a:r>
              <a:rPr sz="1904" spc="-5" dirty="0">
                <a:latin typeface="Calibri"/>
                <a:cs typeface="Calibri"/>
              </a:rPr>
              <a:t>The </a:t>
            </a:r>
            <a:r>
              <a:rPr sz="1904" spc="-14" dirty="0">
                <a:latin typeface="Calibri"/>
                <a:cs typeface="Calibri"/>
              </a:rPr>
              <a:t>first </a:t>
            </a:r>
            <a:r>
              <a:rPr sz="1904" dirty="0">
                <a:latin typeface="Calibri"/>
                <a:cs typeface="Calibri"/>
              </a:rPr>
              <a:t>virus </a:t>
            </a:r>
            <a:r>
              <a:rPr sz="1904" spc="-9" dirty="0">
                <a:latin typeface="Calibri"/>
                <a:cs typeface="Calibri"/>
              </a:rPr>
              <a:t>was installed </a:t>
            </a:r>
            <a:r>
              <a:rPr sz="1904" dirty="0">
                <a:latin typeface="Calibri"/>
                <a:cs typeface="Calibri"/>
              </a:rPr>
              <a:t>on an Apple</a:t>
            </a:r>
            <a:r>
              <a:rPr sz="1904" spc="-14" dirty="0">
                <a:latin typeface="Calibri"/>
                <a:cs typeface="Calibri"/>
              </a:rPr>
              <a:t> </a:t>
            </a:r>
            <a:r>
              <a:rPr sz="1904" spc="-9" dirty="0">
                <a:latin typeface="Calibri"/>
                <a:cs typeface="Calibri"/>
              </a:rPr>
              <a:t>computer</a:t>
            </a:r>
            <a:endParaRPr sz="1904" dirty="0">
              <a:latin typeface="Calibri"/>
              <a:cs typeface="Calibri"/>
            </a:endParaRPr>
          </a:p>
        </p:txBody>
      </p:sp>
      <p:sp>
        <p:nvSpPr>
          <p:cNvPr id="6" name="object 6"/>
          <p:cNvSpPr/>
          <p:nvPr/>
        </p:nvSpPr>
        <p:spPr>
          <a:xfrm>
            <a:off x="2997774" y="2850340"/>
            <a:ext cx="6117763" cy="2932882"/>
          </a:xfrm>
          <a:prstGeom prst="rect">
            <a:avLst/>
          </a:prstGeom>
          <a:blipFill>
            <a:blip r:embed="rId3" cstate="print"/>
            <a:stretch>
              <a:fillRect/>
            </a:stretch>
          </a:blipFill>
        </p:spPr>
        <p:txBody>
          <a:bodyPr wrap="square" lIns="0" tIns="0" rIns="0" bIns="0" rtlCol="0"/>
          <a:lstStyle/>
          <a:p>
            <a:endParaRPr sz="1632"/>
          </a:p>
        </p:txBody>
      </p:sp>
      <p:sp>
        <p:nvSpPr>
          <p:cNvPr id="7" name="object 3">
            <a:extLst>
              <a:ext uri="{FF2B5EF4-FFF2-40B4-BE49-F238E27FC236}">
                <a16:creationId xmlns:a16="http://schemas.microsoft.com/office/drawing/2014/main" id="{EB21E08B-7E0B-1A4E-9E5F-A105B83CAA43}"/>
              </a:ext>
            </a:extLst>
          </p:cNvPr>
          <p:cNvSpPr txBox="1">
            <a:spLocks/>
          </p:cNvSpPr>
          <p:nvPr/>
        </p:nvSpPr>
        <p:spPr>
          <a:xfrm>
            <a:off x="857250" y="146634"/>
            <a:ext cx="5238750" cy="68993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n-US" spc="-20"/>
              <a:t>History o</a:t>
            </a:r>
            <a:r>
              <a:rPr lang="en-US"/>
              <a:t>f </a:t>
            </a:r>
            <a:r>
              <a:rPr lang="en-US" spc="-5"/>
              <a:t>Cyber</a:t>
            </a:r>
            <a:r>
              <a:rPr lang="en-US" spc="-50"/>
              <a:t> </a:t>
            </a:r>
            <a:r>
              <a:rPr lang="en-US" spc="-5"/>
              <a:t>Crime</a:t>
            </a:r>
            <a:endParaRPr lang="en-US" spc="-5" dirty="0"/>
          </a:p>
        </p:txBody>
      </p:sp>
    </p:spTree>
    <p:extLst>
      <p:ext uri="{BB962C8B-B14F-4D97-AF65-F5344CB8AC3E}">
        <p14:creationId xmlns:p14="http://schemas.microsoft.com/office/powerpoint/2010/main" val="15597865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981201" y="152401"/>
            <a:ext cx="901065" cy="901065"/>
          </a:xfrm>
          <a:custGeom>
            <a:avLst/>
            <a:gdLst/>
            <a:ahLst/>
            <a:cxnLst/>
            <a:rect l="l" t="t" r="r" b="b"/>
            <a:pathLst>
              <a:path w="901065" h="901065">
                <a:moveTo>
                  <a:pt x="450341" y="0"/>
                </a:moveTo>
                <a:lnTo>
                  <a:pt x="401272" y="2643"/>
                </a:lnTo>
                <a:lnTo>
                  <a:pt x="353733" y="10389"/>
                </a:lnTo>
                <a:lnTo>
                  <a:pt x="307999" y="22963"/>
                </a:lnTo>
                <a:lnTo>
                  <a:pt x="264345" y="40090"/>
                </a:lnTo>
                <a:lnTo>
                  <a:pt x="223045" y="61496"/>
                </a:lnTo>
                <a:lnTo>
                  <a:pt x="184375" y="86904"/>
                </a:lnTo>
                <a:lnTo>
                  <a:pt x="148610" y="116040"/>
                </a:lnTo>
                <a:lnTo>
                  <a:pt x="116023" y="148630"/>
                </a:lnTo>
                <a:lnTo>
                  <a:pt x="86889" y="184397"/>
                </a:lnTo>
                <a:lnTo>
                  <a:pt x="61484" y="223068"/>
                </a:lnTo>
                <a:lnTo>
                  <a:pt x="40082" y="264367"/>
                </a:lnTo>
                <a:lnTo>
                  <a:pt x="22958" y="308018"/>
                </a:lnTo>
                <a:lnTo>
                  <a:pt x="10387" y="353748"/>
                </a:lnTo>
                <a:lnTo>
                  <a:pt x="2642" y="401281"/>
                </a:lnTo>
                <a:lnTo>
                  <a:pt x="0" y="450341"/>
                </a:lnTo>
                <a:lnTo>
                  <a:pt x="2642" y="499402"/>
                </a:lnTo>
                <a:lnTo>
                  <a:pt x="10387" y="546935"/>
                </a:lnTo>
                <a:lnTo>
                  <a:pt x="22958" y="592665"/>
                </a:lnTo>
                <a:lnTo>
                  <a:pt x="40082" y="636316"/>
                </a:lnTo>
                <a:lnTo>
                  <a:pt x="61484" y="677615"/>
                </a:lnTo>
                <a:lnTo>
                  <a:pt x="86889" y="716286"/>
                </a:lnTo>
                <a:lnTo>
                  <a:pt x="116023" y="752053"/>
                </a:lnTo>
                <a:lnTo>
                  <a:pt x="148610" y="784643"/>
                </a:lnTo>
                <a:lnTo>
                  <a:pt x="184375" y="813779"/>
                </a:lnTo>
                <a:lnTo>
                  <a:pt x="223045" y="839187"/>
                </a:lnTo>
                <a:lnTo>
                  <a:pt x="264345" y="860593"/>
                </a:lnTo>
                <a:lnTo>
                  <a:pt x="307999" y="877720"/>
                </a:lnTo>
                <a:lnTo>
                  <a:pt x="353733" y="890294"/>
                </a:lnTo>
                <a:lnTo>
                  <a:pt x="401272" y="898040"/>
                </a:lnTo>
                <a:lnTo>
                  <a:pt x="450341" y="900684"/>
                </a:lnTo>
                <a:lnTo>
                  <a:pt x="499411" y="898040"/>
                </a:lnTo>
                <a:lnTo>
                  <a:pt x="546950" y="890294"/>
                </a:lnTo>
                <a:lnTo>
                  <a:pt x="592684" y="877720"/>
                </a:lnTo>
                <a:lnTo>
                  <a:pt x="636338" y="860593"/>
                </a:lnTo>
                <a:lnTo>
                  <a:pt x="677638" y="839187"/>
                </a:lnTo>
                <a:lnTo>
                  <a:pt x="716308" y="813779"/>
                </a:lnTo>
                <a:lnTo>
                  <a:pt x="752073" y="784643"/>
                </a:lnTo>
                <a:lnTo>
                  <a:pt x="784660" y="752053"/>
                </a:lnTo>
                <a:lnTo>
                  <a:pt x="813794" y="716286"/>
                </a:lnTo>
                <a:lnTo>
                  <a:pt x="839199" y="677615"/>
                </a:lnTo>
                <a:lnTo>
                  <a:pt x="860601" y="636316"/>
                </a:lnTo>
                <a:lnTo>
                  <a:pt x="877725" y="592665"/>
                </a:lnTo>
                <a:lnTo>
                  <a:pt x="890296" y="546935"/>
                </a:lnTo>
                <a:lnTo>
                  <a:pt x="898041" y="499402"/>
                </a:lnTo>
                <a:lnTo>
                  <a:pt x="900684" y="450341"/>
                </a:lnTo>
                <a:lnTo>
                  <a:pt x="898041" y="401281"/>
                </a:lnTo>
                <a:lnTo>
                  <a:pt x="890296" y="353748"/>
                </a:lnTo>
                <a:lnTo>
                  <a:pt x="877725" y="308018"/>
                </a:lnTo>
                <a:lnTo>
                  <a:pt x="860601" y="264367"/>
                </a:lnTo>
                <a:lnTo>
                  <a:pt x="839199" y="223068"/>
                </a:lnTo>
                <a:lnTo>
                  <a:pt x="813794" y="184397"/>
                </a:lnTo>
                <a:lnTo>
                  <a:pt x="784660" y="148630"/>
                </a:lnTo>
                <a:lnTo>
                  <a:pt x="752073" y="116040"/>
                </a:lnTo>
                <a:lnTo>
                  <a:pt x="716308" y="86904"/>
                </a:lnTo>
                <a:lnTo>
                  <a:pt x="677638" y="61496"/>
                </a:lnTo>
                <a:lnTo>
                  <a:pt x="636338" y="40090"/>
                </a:lnTo>
                <a:lnTo>
                  <a:pt x="592684" y="22963"/>
                </a:lnTo>
                <a:lnTo>
                  <a:pt x="546950" y="10389"/>
                </a:lnTo>
                <a:lnTo>
                  <a:pt x="499411" y="2643"/>
                </a:lnTo>
                <a:lnTo>
                  <a:pt x="450341" y="0"/>
                </a:lnTo>
                <a:close/>
              </a:path>
            </a:pathLst>
          </a:custGeom>
          <a:solidFill>
            <a:srgbClr val="FFFFFF"/>
          </a:solidFill>
        </p:spPr>
        <p:txBody>
          <a:bodyPr wrap="square" lIns="0" tIns="0" rIns="0" bIns="0" rtlCol="0"/>
          <a:lstStyle/>
          <a:p>
            <a:endParaRPr/>
          </a:p>
        </p:txBody>
      </p:sp>
      <p:sp>
        <p:nvSpPr>
          <p:cNvPr id="8" name="object 8"/>
          <p:cNvSpPr txBox="1">
            <a:spLocks noGrp="1"/>
          </p:cNvSpPr>
          <p:nvPr>
            <p:ph type="title"/>
          </p:nvPr>
        </p:nvSpPr>
        <p:spPr>
          <a:xfrm>
            <a:off x="855784" y="128956"/>
            <a:ext cx="9143999" cy="689932"/>
          </a:xfrm>
          <a:prstGeom prst="rect">
            <a:avLst/>
          </a:prstGeom>
        </p:spPr>
        <p:txBody>
          <a:bodyPr vert="horz" wrap="square" lIns="0" tIns="12700" rIns="0" bIns="0" rtlCol="0" anchor="ctr">
            <a:spAutoFit/>
          </a:bodyPr>
          <a:lstStyle/>
          <a:p>
            <a:pPr marL="12700">
              <a:lnSpc>
                <a:spcPct val="100000"/>
              </a:lnSpc>
              <a:spcBef>
                <a:spcPts val="100"/>
              </a:spcBef>
            </a:pPr>
            <a:r>
              <a:rPr lang="en-US" spc="-5" dirty="0">
                <a:cs typeface="Calibri Light"/>
              </a:rPr>
              <a:t>Scenario </a:t>
            </a:r>
            <a:r>
              <a:rPr lang="en-US" dirty="0">
                <a:cs typeface="Calibri Light"/>
              </a:rPr>
              <a:t>4: </a:t>
            </a:r>
            <a:r>
              <a:rPr lang="en-US" spc="-10" dirty="0">
                <a:cs typeface="Calibri Light"/>
              </a:rPr>
              <a:t>Good </a:t>
            </a:r>
            <a:r>
              <a:rPr lang="en-US" spc="-15" dirty="0">
                <a:cs typeface="Calibri Light"/>
              </a:rPr>
              <a:t>Intentions</a:t>
            </a:r>
            <a:endParaRPr b="0" dirty="0">
              <a:latin typeface="Calibri Light"/>
              <a:cs typeface="Calibri Light"/>
            </a:endParaRPr>
          </a:p>
        </p:txBody>
      </p:sp>
      <p:sp>
        <p:nvSpPr>
          <p:cNvPr id="6" name="object 6">
            <a:extLst>
              <a:ext uri="{FF2B5EF4-FFF2-40B4-BE49-F238E27FC236}">
                <a16:creationId xmlns:a16="http://schemas.microsoft.com/office/drawing/2014/main" id="{852629E9-E33D-6B45-A33C-0268204718FB}"/>
              </a:ext>
            </a:extLst>
          </p:cNvPr>
          <p:cNvSpPr/>
          <p:nvPr/>
        </p:nvSpPr>
        <p:spPr>
          <a:xfrm>
            <a:off x="8833426" y="3644190"/>
            <a:ext cx="902339" cy="3061409"/>
          </a:xfrm>
          <a:prstGeom prst="rect">
            <a:avLst/>
          </a:prstGeom>
          <a:blipFill>
            <a:blip r:embed="rId3" cstate="print"/>
            <a:stretch>
              <a:fillRect/>
            </a:stretch>
          </a:blipFill>
        </p:spPr>
        <p:txBody>
          <a:bodyPr wrap="square" lIns="0" tIns="0" rIns="0" bIns="0" rtlCol="0"/>
          <a:lstStyle/>
          <a:p>
            <a:endParaRPr/>
          </a:p>
        </p:txBody>
      </p:sp>
      <p:sp>
        <p:nvSpPr>
          <p:cNvPr id="7" name="object 7">
            <a:extLst>
              <a:ext uri="{FF2B5EF4-FFF2-40B4-BE49-F238E27FC236}">
                <a16:creationId xmlns:a16="http://schemas.microsoft.com/office/drawing/2014/main" id="{53E04615-33BE-FF4E-9076-3B5545CE8555}"/>
              </a:ext>
            </a:extLst>
          </p:cNvPr>
          <p:cNvSpPr txBox="1"/>
          <p:nvPr/>
        </p:nvSpPr>
        <p:spPr>
          <a:xfrm>
            <a:off x="1981201" y="1675316"/>
            <a:ext cx="7099300" cy="2372995"/>
          </a:xfrm>
          <a:prstGeom prst="rect">
            <a:avLst/>
          </a:prstGeom>
        </p:spPr>
        <p:txBody>
          <a:bodyPr vert="horz" wrap="square" lIns="0" tIns="55244" rIns="0" bIns="0" rtlCol="0">
            <a:spAutoFit/>
          </a:bodyPr>
          <a:lstStyle/>
          <a:p>
            <a:pPr marL="12700" marR="5080" indent="3810" algn="ctr">
              <a:lnSpc>
                <a:spcPct val="90000"/>
              </a:lnSpc>
              <a:spcBef>
                <a:spcPts val="434"/>
              </a:spcBef>
              <a:tabLst>
                <a:tab pos="4584700" algn="l"/>
              </a:tabLst>
            </a:pPr>
            <a:r>
              <a:rPr sz="2800" spc="-10" dirty="0">
                <a:latin typeface="Calibri"/>
                <a:cs typeface="Calibri"/>
              </a:rPr>
              <a:t>Ashley tells </a:t>
            </a:r>
            <a:r>
              <a:rPr sz="2800" spc="-5" dirty="0">
                <a:latin typeface="Calibri"/>
                <a:cs typeface="Calibri"/>
              </a:rPr>
              <a:t>her </a:t>
            </a:r>
            <a:r>
              <a:rPr sz="2800" spc="-10" dirty="0">
                <a:latin typeface="Calibri"/>
                <a:cs typeface="Calibri"/>
              </a:rPr>
              <a:t>aunt that </a:t>
            </a:r>
            <a:r>
              <a:rPr sz="2800" spc="-5" dirty="0">
                <a:latin typeface="Calibri"/>
                <a:cs typeface="Calibri"/>
              </a:rPr>
              <a:t>is a </a:t>
            </a:r>
            <a:r>
              <a:rPr sz="2800" spc="-15" dirty="0">
                <a:latin typeface="Calibri"/>
                <a:cs typeface="Calibri"/>
              </a:rPr>
              <a:t>problem </a:t>
            </a:r>
            <a:r>
              <a:rPr sz="2800" spc="-10" dirty="0">
                <a:latin typeface="Calibri"/>
                <a:cs typeface="Calibri"/>
              </a:rPr>
              <a:t>but her  aunt </a:t>
            </a:r>
            <a:r>
              <a:rPr sz="2800" spc="-15" dirty="0">
                <a:latin typeface="Calibri"/>
                <a:cs typeface="Calibri"/>
              </a:rPr>
              <a:t>tells </a:t>
            </a:r>
            <a:r>
              <a:rPr sz="2800" spc="-10" dirty="0">
                <a:latin typeface="Calibri"/>
                <a:cs typeface="Calibri"/>
              </a:rPr>
              <a:t>her that they </a:t>
            </a:r>
            <a:r>
              <a:rPr sz="2800" spc="-25" dirty="0">
                <a:latin typeface="Calibri"/>
                <a:cs typeface="Calibri"/>
              </a:rPr>
              <a:t>have </a:t>
            </a:r>
            <a:r>
              <a:rPr sz="2800" spc="-10" dirty="0">
                <a:latin typeface="Calibri"/>
                <a:cs typeface="Calibri"/>
              </a:rPr>
              <a:t>very good </a:t>
            </a:r>
            <a:r>
              <a:rPr sz="2800" spc="-5" dirty="0">
                <a:latin typeface="Calibri"/>
                <a:cs typeface="Calibri"/>
              </a:rPr>
              <a:t>IT </a:t>
            </a:r>
            <a:r>
              <a:rPr sz="2800" spc="-10" dirty="0">
                <a:latin typeface="Calibri"/>
                <a:cs typeface="Calibri"/>
              </a:rPr>
              <a:t>people  </a:t>
            </a:r>
            <a:r>
              <a:rPr sz="2800" spc="-5" dirty="0">
                <a:latin typeface="Calibri"/>
                <a:cs typeface="Calibri"/>
              </a:rPr>
              <a:t>who will </a:t>
            </a:r>
            <a:r>
              <a:rPr sz="2800" spc="-25" dirty="0">
                <a:latin typeface="Calibri"/>
                <a:cs typeface="Calibri"/>
              </a:rPr>
              <a:t>keep</a:t>
            </a:r>
            <a:r>
              <a:rPr sz="2800" spc="45" dirty="0">
                <a:latin typeface="Calibri"/>
                <a:cs typeface="Calibri"/>
              </a:rPr>
              <a:t> </a:t>
            </a:r>
            <a:r>
              <a:rPr sz="2800" spc="-5" dirty="0">
                <a:latin typeface="Calibri"/>
                <a:cs typeface="Calibri"/>
              </a:rPr>
              <a:t>them</a:t>
            </a:r>
            <a:r>
              <a:rPr sz="2800" spc="5" dirty="0">
                <a:latin typeface="Calibri"/>
                <a:cs typeface="Calibri"/>
              </a:rPr>
              <a:t> </a:t>
            </a:r>
            <a:r>
              <a:rPr sz="2800" spc="-15" dirty="0">
                <a:latin typeface="Calibri"/>
                <a:cs typeface="Calibri"/>
              </a:rPr>
              <a:t>protected.	</a:t>
            </a:r>
            <a:r>
              <a:rPr sz="2800" spc="-5" dirty="0">
                <a:latin typeface="Calibri"/>
                <a:cs typeface="Calibri"/>
              </a:rPr>
              <a:t>Ashley </a:t>
            </a:r>
            <a:r>
              <a:rPr sz="2800" spc="-10" dirty="0">
                <a:latin typeface="Calibri"/>
                <a:cs typeface="Calibri"/>
              </a:rPr>
              <a:t>really  </a:t>
            </a:r>
            <a:r>
              <a:rPr sz="2800" spc="-15" dirty="0">
                <a:latin typeface="Calibri"/>
                <a:cs typeface="Calibri"/>
              </a:rPr>
              <a:t>wants </a:t>
            </a:r>
            <a:r>
              <a:rPr sz="2800" spc="-20" dirty="0">
                <a:latin typeface="Calibri"/>
                <a:cs typeface="Calibri"/>
              </a:rPr>
              <a:t>to </a:t>
            </a:r>
            <a:r>
              <a:rPr sz="2800" spc="-10" dirty="0">
                <a:latin typeface="Calibri"/>
                <a:cs typeface="Calibri"/>
              </a:rPr>
              <a:t>help </a:t>
            </a:r>
            <a:r>
              <a:rPr sz="2800" spc="-5" dirty="0">
                <a:latin typeface="Calibri"/>
                <a:cs typeface="Calibri"/>
              </a:rPr>
              <a:t>the </a:t>
            </a:r>
            <a:r>
              <a:rPr sz="2800" spc="-25" dirty="0">
                <a:latin typeface="Calibri"/>
                <a:cs typeface="Calibri"/>
              </a:rPr>
              <a:t>store </a:t>
            </a:r>
            <a:r>
              <a:rPr sz="2800" spc="-15" dirty="0">
                <a:latin typeface="Calibri"/>
                <a:cs typeface="Calibri"/>
              </a:rPr>
              <a:t>where </a:t>
            </a:r>
            <a:r>
              <a:rPr sz="2800" spc="-10" dirty="0">
                <a:latin typeface="Calibri"/>
                <a:cs typeface="Calibri"/>
              </a:rPr>
              <a:t>her aunt </a:t>
            </a:r>
            <a:r>
              <a:rPr sz="2800" spc="-15" dirty="0">
                <a:latin typeface="Calibri"/>
                <a:cs typeface="Calibri"/>
              </a:rPr>
              <a:t>works, </a:t>
            </a:r>
            <a:r>
              <a:rPr sz="2800" spc="-10" dirty="0">
                <a:latin typeface="Calibri"/>
                <a:cs typeface="Calibri"/>
              </a:rPr>
              <a:t>so  </a:t>
            </a:r>
            <a:r>
              <a:rPr sz="2800" spc="-5" dirty="0">
                <a:latin typeface="Calibri"/>
                <a:cs typeface="Calibri"/>
              </a:rPr>
              <a:t>she </a:t>
            </a:r>
            <a:r>
              <a:rPr sz="2800" spc="-15" dirty="0">
                <a:latin typeface="Calibri"/>
                <a:cs typeface="Calibri"/>
              </a:rPr>
              <a:t>breaks </a:t>
            </a:r>
            <a:r>
              <a:rPr sz="2800" spc="-5" dirty="0">
                <a:latin typeface="Calibri"/>
                <a:cs typeface="Calibri"/>
              </a:rPr>
              <a:t>the </a:t>
            </a:r>
            <a:r>
              <a:rPr sz="2800" spc="-15" dirty="0">
                <a:latin typeface="Calibri"/>
                <a:cs typeface="Calibri"/>
              </a:rPr>
              <a:t>password </a:t>
            </a:r>
            <a:r>
              <a:rPr sz="2800" spc="-20" dirty="0">
                <a:latin typeface="Calibri"/>
                <a:cs typeface="Calibri"/>
              </a:rPr>
              <a:t>to </a:t>
            </a:r>
            <a:r>
              <a:rPr sz="2800" spc="-25" dirty="0">
                <a:latin typeface="Calibri"/>
                <a:cs typeface="Calibri"/>
              </a:rPr>
              <a:t>prove </a:t>
            </a:r>
            <a:r>
              <a:rPr sz="2800" spc="-20" dirty="0">
                <a:latin typeface="Calibri"/>
                <a:cs typeface="Calibri"/>
              </a:rPr>
              <a:t>to </a:t>
            </a:r>
            <a:r>
              <a:rPr sz="2800" spc="-5" dirty="0">
                <a:latin typeface="Calibri"/>
                <a:cs typeface="Calibri"/>
              </a:rPr>
              <a:t>her </a:t>
            </a:r>
            <a:r>
              <a:rPr sz="2800" spc="-10" dirty="0">
                <a:latin typeface="Calibri"/>
                <a:cs typeface="Calibri"/>
              </a:rPr>
              <a:t>aunt  that </a:t>
            </a:r>
            <a:r>
              <a:rPr sz="2800" spc="-5" dirty="0">
                <a:latin typeface="Calibri"/>
                <a:cs typeface="Calibri"/>
              </a:rPr>
              <a:t>the </a:t>
            </a:r>
            <a:r>
              <a:rPr sz="2800" spc="-30" dirty="0">
                <a:latin typeface="Calibri"/>
                <a:cs typeface="Calibri"/>
              </a:rPr>
              <a:t>system </a:t>
            </a:r>
            <a:r>
              <a:rPr sz="2800" spc="-10" dirty="0">
                <a:latin typeface="Calibri"/>
                <a:cs typeface="Calibri"/>
              </a:rPr>
              <a:t>really is</a:t>
            </a:r>
            <a:r>
              <a:rPr sz="2800" spc="70" dirty="0">
                <a:latin typeface="Calibri"/>
                <a:cs typeface="Calibri"/>
              </a:rPr>
              <a:t> </a:t>
            </a:r>
            <a:r>
              <a:rPr sz="2800" spc="-25" dirty="0">
                <a:latin typeface="Calibri"/>
                <a:cs typeface="Calibri"/>
              </a:rPr>
              <a:t>broken.</a:t>
            </a:r>
            <a:endParaRPr sz="2800" dirty="0">
              <a:latin typeface="Calibri"/>
              <a:cs typeface="Calibri"/>
            </a:endParaRPr>
          </a:p>
        </p:txBody>
      </p:sp>
    </p:spTree>
    <p:extLst>
      <p:ext uri="{BB962C8B-B14F-4D97-AF65-F5344CB8AC3E}">
        <p14:creationId xmlns:p14="http://schemas.microsoft.com/office/powerpoint/2010/main" val="19567826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981201" y="152401"/>
            <a:ext cx="901065" cy="901065"/>
          </a:xfrm>
          <a:custGeom>
            <a:avLst/>
            <a:gdLst/>
            <a:ahLst/>
            <a:cxnLst/>
            <a:rect l="l" t="t" r="r" b="b"/>
            <a:pathLst>
              <a:path w="901065" h="901065">
                <a:moveTo>
                  <a:pt x="450341" y="0"/>
                </a:moveTo>
                <a:lnTo>
                  <a:pt x="401272" y="2643"/>
                </a:lnTo>
                <a:lnTo>
                  <a:pt x="353733" y="10389"/>
                </a:lnTo>
                <a:lnTo>
                  <a:pt x="307999" y="22963"/>
                </a:lnTo>
                <a:lnTo>
                  <a:pt x="264345" y="40090"/>
                </a:lnTo>
                <a:lnTo>
                  <a:pt x="223045" y="61496"/>
                </a:lnTo>
                <a:lnTo>
                  <a:pt x="184375" y="86904"/>
                </a:lnTo>
                <a:lnTo>
                  <a:pt x="148610" y="116040"/>
                </a:lnTo>
                <a:lnTo>
                  <a:pt x="116023" y="148630"/>
                </a:lnTo>
                <a:lnTo>
                  <a:pt x="86889" y="184397"/>
                </a:lnTo>
                <a:lnTo>
                  <a:pt x="61484" y="223068"/>
                </a:lnTo>
                <a:lnTo>
                  <a:pt x="40082" y="264367"/>
                </a:lnTo>
                <a:lnTo>
                  <a:pt x="22958" y="308018"/>
                </a:lnTo>
                <a:lnTo>
                  <a:pt x="10387" y="353748"/>
                </a:lnTo>
                <a:lnTo>
                  <a:pt x="2642" y="401281"/>
                </a:lnTo>
                <a:lnTo>
                  <a:pt x="0" y="450341"/>
                </a:lnTo>
                <a:lnTo>
                  <a:pt x="2642" y="499402"/>
                </a:lnTo>
                <a:lnTo>
                  <a:pt x="10387" y="546935"/>
                </a:lnTo>
                <a:lnTo>
                  <a:pt x="22958" y="592665"/>
                </a:lnTo>
                <a:lnTo>
                  <a:pt x="40082" y="636316"/>
                </a:lnTo>
                <a:lnTo>
                  <a:pt x="61484" y="677615"/>
                </a:lnTo>
                <a:lnTo>
                  <a:pt x="86889" y="716286"/>
                </a:lnTo>
                <a:lnTo>
                  <a:pt x="116023" y="752053"/>
                </a:lnTo>
                <a:lnTo>
                  <a:pt x="148610" y="784643"/>
                </a:lnTo>
                <a:lnTo>
                  <a:pt x="184375" y="813779"/>
                </a:lnTo>
                <a:lnTo>
                  <a:pt x="223045" y="839187"/>
                </a:lnTo>
                <a:lnTo>
                  <a:pt x="264345" y="860593"/>
                </a:lnTo>
                <a:lnTo>
                  <a:pt x="307999" y="877720"/>
                </a:lnTo>
                <a:lnTo>
                  <a:pt x="353733" y="890294"/>
                </a:lnTo>
                <a:lnTo>
                  <a:pt x="401272" y="898040"/>
                </a:lnTo>
                <a:lnTo>
                  <a:pt x="450341" y="900684"/>
                </a:lnTo>
                <a:lnTo>
                  <a:pt x="499411" y="898040"/>
                </a:lnTo>
                <a:lnTo>
                  <a:pt x="546950" y="890294"/>
                </a:lnTo>
                <a:lnTo>
                  <a:pt x="592684" y="877720"/>
                </a:lnTo>
                <a:lnTo>
                  <a:pt x="636338" y="860593"/>
                </a:lnTo>
                <a:lnTo>
                  <a:pt x="677638" y="839187"/>
                </a:lnTo>
                <a:lnTo>
                  <a:pt x="716308" y="813779"/>
                </a:lnTo>
                <a:lnTo>
                  <a:pt x="752073" y="784643"/>
                </a:lnTo>
                <a:lnTo>
                  <a:pt x="784660" y="752053"/>
                </a:lnTo>
                <a:lnTo>
                  <a:pt x="813794" y="716286"/>
                </a:lnTo>
                <a:lnTo>
                  <a:pt x="839199" y="677615"/>
                </a:lnTo>
                <a:lnTo>
                  <a:pt x="860601" y="636316"/>
                </a:lnTo>
                <a:lnTo>
                  <a:pt x="877725" y="592665"/>
                </a:lnTo>
                <a:lnTo>
                  <a:pt x="890296" y="546935"/>
                </a:lnTo>
                <a:lnTo>
                  <a:pt x="898041" y="499402"/>
                </a:lnTo>
                <a:lnTo>
                  <a:pt x="900684" y="450341"/>
                </a:lnTo>
                <a:lnTo>
                  <a:pt x="898041" y="401281"/>
                </a:lnTo>
                <a:lnTo>
                  <a:pt x="890296" y="353748"/>
                </a:lnTo>
                <a:lnTo>
                  <a:pt x="877725" y="308018"/>
                </a:lnTo>
                <a:lnTo>
                  <a:pt x="860601" y="264367"/>
                </a:lnTo>
                <a:lnTo>
                  <a:pt x="839199" y="223068"/>
                </a:lnTo>
                <a:lnTo>
                  <a:pt x="813794" y="184397"/>
                </a:lnTo>
                <a:lnTo>
                  <a:pt x="784660" y="148630"/>
                </a:lnTo>
                <a:lnTo>
                  <a:pt x="752073" y="116040"/>
                </a:lnTo>
                <a:lnTo>
                  <a:pt x="716308" y="86904"/>
                </a:lnTo>
                <a:lnTo>
                  <a:pt x="677638" y="61496"/>
                </a:lnTo>
                <a:lnTo>
                  <a:pt x="636338" y="40090"/>
                </a:lnTo>
                <a:lnTo>
                  <a:pt x="592684" y="22963"/>
                </a:lnTo>
                <a:lnTo>
                  <a:pt x="546950" y="10389"/>
                </a:lnTo>
                <a:lnTo>
                  <a:pt x="499411" y="2643"/>
                </a:lnTo>
                <a:lnTo>
                  <a:pt x="450341" y="0"/>
                </a:lnTo>
                <a:close/>
              </a:path>
            </a:pathLst>
          </a:custGeom>
          <a:solidFill>
            <a:srgbClr val="FFFFFF"/>
          </a:solidFill>
        </p:spPr>
        <p:txBody>
          <a:bodyPr wrap="square" lIns="0" tIns="0" rIns="0" bIns="0" rtlCol="0"/>
          <a:lstStyle/>
          <a:p>
            <a:endParaRPr/>
          </a:p>
        </p:txBody>
      </p:sp>
      <p:sp>
        <p:nvSpPr>
          <p:cNvPr id="8" name="object 8"/>
          <p:cNvSpPr txBox="1">
            <a:spLocks noGrp="1"/>
          </p:cNvSpPr>
          <p:nvPr>
            <p:ph type="title"/>
          </p:nvPr>
        </p:nvSpPr>
        <p:spPr>
          <a:xfrm>
            <a:off x="855784" y="128956"/>
            <a:ext cx="9143999" cy="689932"/>
          </a:xfrm>
          <a:prstGeom prst="rect">
            <a:avLst/>
          </a:prstGeom>
        </p:spPr>
        <p:txBody>
          <a:bodyPr vert="horz" wrap="square" lIns="0" tIns="12700" rIns="0" bIns="0" rtlCol="0" anchor="ctr">
            <a:spAutoFit/>
          </a:bodyPr>
          <a:lstStyle/>
          <a:p>
            <a:pPr marL="12700">
              <a:lnSpc>
                <a:spcPct val="100000"/>
              </a:lnSpc>
              <a:spcBef>
                <a:spcPts val="100"/>
              </a:spcBef>
            </a:pPr>
            <a:r>
              <a:rPr lang="en-US" spc="-5" dirty="0">
                <a:cs typeface="Calibri Light"/>
              </a:rPr>
              <a:t>Scenario </a:t>
            </a:r>
            <a:r>
              <a:rPr lang="en-US" dirty="0">
                <a:cs typeface="Calibri Light"/>
              </a:rPr>
              <a:t>4: </a:t>
            </a:r>
            <a:r>
              <a:rPr lang="en-US" spc="-10" dirty="0">
                <a:cs typeface="Calibri Light"/>
              </a:rPr>
              <a:t>Good </a:t>
            </a:r>
            <a:r>
              <a:rPr lang="en-US" spc="-15" dirty="0">
                <a:cs typeface="Calibri Light"/>
              </a:rPr>
              <a:t>Intentions</a:t>
            </a:r>
            <a:endParaRPr b="0" dirty="0">
              <a:latin typeface="Calibri Light"/>
              <a:cs typeface="Calibri Light"/>
            </a:endParaRPr>
          </a:p>
        </p:txBody>
      </p:sp>
      <p:sp>
        <p:nvSpPr>
          <p:cNvPr id="9" name="object 6">
            <a:extLst>
              <a:ext uri="{FF2B5EF4-FFF2-40B4-BE49-F238E27FC236}">
                <a16:creationId xmlns:a16="http://schemas.microsoft.com/office/drawing/2014/main" id="{387EB45D-C8F4-0E43-AE9E-2084F5579E2A}"/>
              </a:ext>
            </a:extLst>
          </p:cNvPr>
          <p:cNvSpPr txBox="1"/>
          <p:nvPr/>
        </p:nvSpPr>
        <p:spPr>
          <a:xfrm>
            <a:off x="855784" y="1722850"/>
            <a:ext cx="7085965" cy="3043782"/>
          </a:xfrm>
          <a:prstGeom prst="rect">
            <a:avLst/>
          </a:prstGeom>
        </p:spPr>
        <p:txBody>
          <a:bodyPr vert="horz" wrap="square" lIns="0" tIns="12065" rIns="0" bIns="0" rtlCol="0">
            <a:spAutoFit/>
          </a:bodyPr>
          <a:lstStyle/>
          <a:p>
            <a:pPr marL="527685" indent="-515620">
              <a:spcBef>
                <a:spcPts val="95"/>
              </a:spcBef>
              <a:buAutoNum type="arabicPeriod"/>
              <a:tabLst>
                <a:tab pos="527685" algn="l"/>
                <a:tab pos="528320" algn="l"/>
                <a:tab pos="4578985" algn="l"/>
              </a:tabLst>
            </a:pPr>
            <a:r>
              <a:rPr sz="2800" spc="-5" dirty="0">
                <a:latin typeface="Calibri"/>
                <a:cs typeface="Calibri"/>
              </a:rPr>
              <a:t>Has </a:t>
            </a:r>
            <a:r>
              <a:rPr sz="2800" spc="-10" dirty="0">
                <a:latin typeface="Calibri"/>
                <a:cs typeface="Calibri"/>
              </a:rPr>
              <a:t>Ashley</a:t>
            </a:r>
            <a:r>
              <a:rPr sz="2800" spc="55" dirty="0">
                <a:latin typeface="Calibri"/>
                <a:cs typeface="Calibri"/>
              </a:rPr>
              <a:t> </a:t>
            </a:r>
            <a:r>
              <a:rPr sz="2800" spc="-5" dirty="0">
                <a:latin typeface="Calibri"/>
                <a:cs typeface="Calibri"/>
              </a:rPr>
              <a:t>acted</a:t>
            </a:r>
            <a:r>
              <a:rPr sz="2800" dirty="0">
                <a:latin typeface="Calibri"/>
                <a:cs typeface="Calibri"/>
              </a:rPr>
              <a:t> </a:t>
            </a:r>
            <a:r>
              <a:rPr sz="2800" spc="-10" dirty="0">
                <a:latin typeface="Calibri"/>
                <a:cs typeface="Calibri"/>
              </a:rPr>
              <a:t>ethically?	</a:t>
            </a:r>
            <a:r>
              <a:rPr sz="2800" spc="-25" dirty="0">
                <a:latin typeface="Calibri"/>
                <a:cs typeface="Calibri"/>
              </a:rPr>
              <a:t>Why </a:t>
            </a:r>
            <a:r>
              <a:rPr sz="2800" spc="-5" dirty="0">
                <a:latin typeface="Calibri"/>
                <a:cs typeface="Calibri"/>
              </a:rPr>
              <a:t>or </a:t>
            </a:r>
            <a:r>
              <a:rPr sz="2800" spc="-20" dirty="0">
                <a:latin typeface="Calibri"/>
                <a:cs typeface="Calibri"/>
              </a:rPr>
              <a:t>why</a:t>
            </a:r>
            <a:r>
              <a:rPr sz="2800" spc="-15" dirty="0">
                <a:latin typeface="Calibri"/>
                <a:cs typeface="Calibri"/>
              </a:rPr>
              <a:t> </a:t>
            </a:r>
            <a:r>
              <a:rPr sz="2800" spc="-5" dirty="0">
                <a:latin typeface="Calibri"/>
                <a:cs typeface="Calibri"/>
              </a:rPr>
              <a:t>not?</a:t>
            </a:r>
            <a:endParaRPr sz="2800" dirty="0">
              <a:latin typeface="Calibri"/>
              <a:cs typeface="Calibri"/>
            </a:endParaRPr>
          </a:p>
          <a:p>
            <a:pPr>
              <a:lnSpc>
                <a:spcPct val="100000"/>
              </a:lnSpc>
              <a:buFont typeface="Calibri"/>
              <a:buAutoNum type="arabicPeriod"/>
            </a:pPr>
            <a:endParaRPr sz="2800" dirty="0">
              <a:latin typeface="Times New Roman"/>
              <a:cs typeface="Times New Roman"/>
            </a:endParaRPr>
          </a:p>
          <a:p>
            <a:pPr marL="527685" marR="5080" indent="-515620">
              <a:lnSpc>
                <a:spcPct val="90000"/>
              </a:lnSpc>
              <a:spcBef>
                <a:spcPts val="1815"/>
              </a:spcBef>
              <a:buAutoNum type="arabicPeriod"/>
              <a:tabLst>
                <a:tab pos="527685" algn="l"/>
                <a:tab pos="528320" algn="l"/>
                <a:tab pos="2576830" algn="l"/>
                <a:tab pos="4074160" algn="l"/>
              </a:tabLst>
            </a:pPr>
            <a:r>
              <a:rPr sz="2800" spc="-5" dirty="0">
                <a:latin typeface="Calibri"/>
                <a:cs typeface="Calibri"/>
              </a:rPr>
              <a:t>Assume </a:t>
            </a:r>
            <a:r>
              <a:rPr sz="2800" spc="-10" dirty="0">
                <a:latin typeface="Calibri"/>
                <a:cs typeface="Calibri"/>
              </a:rPr>
              <a:t>Ashley did not use </a:t>
            </a:r>
            <a:r>
              <a:rPr sz="2800" spc="-5" dirty="0">
                <a:latin typeface="Calibri"/>
                <a:cs typeface="Calibri"/>
              </a:rPr>
              <a:t>the </a:t>
            </a:r>
            <a:r>
              <a:rPr sz="2800" spc="-15" dirty="0">
                <a:latin typeface="Calibri"/>
                <a:cs typeface="Calibri"/>
              </a:rPr>
              <a:t>password </a:t>
            </a:r>
            <a:r>
              <a:rPr sz="2800" spc="-20" dirty="0">
                <a:latin typeface="Calibri"/>
                <a:cs typeface="Calibri"/>
              </a:rPr>
              <a:t>to  </a:t>
            </a:r>
            <a:r>
              <a:rPr sz="2800" dirty="0">
                <a:latin typeface="Calibri"/>
                <a:cs typeface="Calibri"/>
              </a:rPr>
              <a:t>access </a:t>
            </a:r>
            <a:r>
              <a:rPr sz="2800" spc="-5" dirty="0">
                <a:latin typeface="Calibri"/>
                <a:cs typeface="Calibri"/>
              </a:rPr>
              <a:t>the </a:t>
            </a:r>
            <a:r>
              <a:rPr sz="2800" spc="-10" dirty="0">
                <a:latin typeface="Calibri"/>
                <a:cs typeface="Calibri"/>
              </a:rPr>
              <a:t>Wi-Fi </a:t>
            </a:r>
            <a:r>
              <a:rPr sz="2800" spc="-5" dirty="0">
                <a:latin typeface="Calibri"/>
                <a:cs typeface="Calibri"/>
              </a:rPr>
              <a:t>or </a:t>
            </a:r>
            <a:r>
              <a:rPr sz="2800" spc="-20" dirty="0">
                <a:latin typeface="Calibri"/>
                <a:cs typeface="Calibri"/>
              </a:rPr>
              <a:t>any </a:t>
            </a:r>
            <a:r>
              <a:rPr sz="2800" spc="-5" dirty="0">
                <a:latin typeface="Calibri"/>
                <a:cs typeface="Calibri"/>
              </a:rPr>
              <a:t>other </a:t>
            </a:r>
            <a:r>
              <a:rPr sz="2800" spc="-25" dirty="0">
                <a:latin typeface="Calibri"/>
                <a:cs typeface="Calibri"/>
              </a:rPr>
              <a:t>systems  </a:t>
            </a:r>
            <a:r>
              <a:rPr sz="2800" spc="-15" dirty="0">
                <a:latin typeface="Calibri"/>
                <a:cs typeface="Calibri"/>
              </a:rPr>
              <a:t>connected </a:t>
            </a:r>
            <a:r>
              <a:rPr sz="2800" spc="-20" dirty="0">
                <a:latin typeface="Calibri"/>
                <a:cs typeface="Calibri"/>
              </a:rPr>
              <a:t>to</a:t>
            </a:r>
            <a:r>
              <a:rPr sz="2800" spc="60" dirty="0">
                <a:latin typeface="Calibri"/>
                <a:cs typeface="Calibri"/>
              </a:rPr>
              <a:t> </a:t>
            </a:r>
            <a:r>
              <a:rPr sz="2800" spc="-5" dirty="0">
                <a:latin typeface="Calibri"/>
                <a:cs typeface="Calibri"/>
              </a:rPr>
              <a:t>the</a:t>
            </a:r>
            <a:r>
              <a:rPr sz="2800" spc="15" dirty="0">
                <a:latin typeface="Calibri"/>
                <a:cs typeface="Calibri"/>
              </a:rPr>
              <a:t> </a:t>
            </a:r>
            <a:r>
              <a:rPr sz="2800" spc="-5" dirty="0">
                <a:latin typeface="Calibri"/>
                <a:cs typeface="Calibri"/>
              </a:rPr>
              <a:t>Wi-Fi.	</a:t>
            </a:r>
            <a:r>
              <a:rPr sz="2800" spc="-10" dirty="0">
                <a:latin typeface="Calibri"/>
                <a:cs typeface="Calibri"/>
              </a:rPr>
              <a:t>She only showed her  aunt </a:t>
            </a:r>
            <a:r>
              <a:rPr sz="2800" spc="-5" dirty="0">
                <a:latin typeface="Calibri"/>
                <a:cs typeface="Calibri"/>
              </a:rPr>
              <a:t>the </a:t>
            </a:r>
            <a:r>
              <a:rPr sz="2800" spc="-15" dirty="0">
                <a:latin typeface="Calibri"/>
                <a:cs typeface="Calibri"/>
              </a:rPr>
              <a:t>password </a:t>
            </a:r>
            <a:r>
              <a:rPr sz="2800" spc="-20" dirty="0">
                <a:latin typeface="Calibri"/>
                <a:cs typeface="Calibri"/>
              </a:rPr>
              <a:t>to </a:t>
            </a:r>
            <a:r>
              <a:rPr sz="2800" spc="-10" dirty="0">
                <a:latin typeface="Calibri"/>
                <a:cs typeface="Calibri"/>
              </a:rPr>
              <a:t>help </a:t>
            </a:r>
            <a:r>
              <a:rPr sz="2800" spc="-25" dirty="0">
                <a:latin typeface="Calibri"/>
                <a:cs typeface="Calibri"/>
              </a:rPr>
              <a:t>make </a:t>
            </a:r>
            <a:r>
              <a:rPr sz="2800" spc="-10" dirty="0">
                <a:latin typeface="Calibri"/>
                <a:cs typeface="Calibri"/>
              </a:rPr>
              <a:t>the </a:t>
            </a:r>
            <a:r>
              <a:rPr sz="2800" spc="-25" dirty="0">
                <a:latin typeface="Calibri"/>
                <a:cs typeface="Calibri"/>
              </a:rPr>
              <a:t>store  </a:t>
            </a:r>
            <a:r>
              <a:rPr sz="2800" spc="-15" dirty="0">
                <a:latin typeface="Calibri"/>
                <a:cs typeface="Calibri"/>
              </a:rPr>
              <a:t>more</a:t>
            </a:r>
            <a:r>
              <a:rPr sz="2800" spc="35" dirty="0">
                <a:latin typeface="Calibri"/>
                <a:cs typeface="Calibri"/>
              </a:rPr>
              <a:t> </a:t>
            </a:r>
            <a:r>
              <a:rPr sz="2800" spc="-15" dirty="0">
                <a:latin typeface="Calibri"/>
                <a:cs typeface="Calibri"/>
              </a:rPr>
              <a:t>secure.	</a:t>
            </a:r>
            <a:r>
              <a:rPr sz="2800" spc="-10" dirty="0">
                <a:latin typeface="Calibri"/>
                <a:cs typeface="Calibri"/>
              </a:rPr>
              <a:t>Does this change </a:t>
            </a:r>
            <a:r>
              <a:rPr sz="2800" spc="-15" dirty="0">
                <a:latin typeface="Calibri"/>
                <a:cs typeface="Calibri"/>
              </a:rPr>
              <a:t>your</a:t>
            </a:r>
            <a:r>
              <a:rPr sz="2800" spc="45" dirty="0">
                <a:latin typeface="Calibri"/>
                <a:cs typeface="Calibri"/>
              </a:rPr>
              <a:t> </a:t>
            </a:r>
            <a:r>
              <a:rPr sz="2800" spc="-5" dirty="0">
                <a:latin typeface="Calibri"/>
                <a:cs typeface="Calibri"/>
              </a:rPr>
              <a:t>answer?</a:t>
            </a:r>
            <a:endParaRPr sz="2800" dirty="0">
              <a:latin typeface="Calibri"/>
              <a:cs typeface="Calibri"/>
            </a:endParaRPr>
          </a:p>
        </p:txBody>
      </p:sp>
    </p:spTree>
    <p:extLst>
      <p:ext uri="{BB962C8B-B14F-4D97-AF65-F5344CB8AC3E}">
        <p14:creationId xmlns:p14="http://schemas.microsoft.com/office/powerpoint/2010/main" val="37497963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981201" y="152401"/>
            <a:ext cx="901065" cy="901065"/>
          </a:xfrm>
          <a:custGeom>
            <a:avLst/>
            <a:gdLst/>
            <a:ahLst/>
            <a:cxnLst/>
            <a:rect l="l" t="t" r="r" b="b"/>
            <a:pathLst>
              <a:path w="901065" h="901065">
                <a:moveTo>
                  <a:pt x="450341" y="0"/>
                </a:moveTo>
                <a:lnTo>
                  <a:pt x="401272" y="2643"/>
                </a:lnTo>
                <a:lnTo>
                  <a:pt x="353733" y="10389"/>
                </a:lnTo>
                <a:lnTo>
                  <a:pt x="307999" y="22963"/>
                </a:lnTo>
                <a:lnTo>
                  <a:pt x="264345" y="40090"/>
                </a:lnTo>
                <a:lnTo>
                  <a:pt x="223045" y="61496"/>
                </a:lnTo>
                <a:lnTo>
                  <a:pt x="184375" y="86904"/>
                </a:lnTo>
                <a:lnTo>
                  <a:pt x="148610" y="116040"/>
                </a:lnTo>
                <a:lnTo>
                  <a:pt x="116023" y="148630"/>
                </a:lnTo>
                <a:lnTo>
                  <a:pt x="86889" y="184397"/>
                </a:lnTo>
                <a:lnTo>
                  <a:pt x="61484" y="223068"/>
                </a:lnTo>
                <a:lnTo>
                  <a:pt x="40082" y="264367"/>
                </a:lnTo>
                <a:lnTo>
                  <a:pt x="22958" y="308018"/>
                </a:lnTo>
                <a:lnTo>
                  <a:pt x="10387" y="353748"/>
                </a:lnTo>
                <a:lnTo>
                  <a:pt x="2642" y="401281"/>
                </a:lnTo>
                <a:lnTo>
                  <a:pt x="0" y="450341"/>
                </a:lnTo>
                <a:lnTo>
                  <a:pt x="2642" y="499402"/>
                </a:lnTo>
                <a:lnTo>
                  <a:pt x="10387" y="546935"/>
                </a:lnTo>
                <a:lnTo>
                  <a:pt x="22958" y="592665"/>
                </a:lnTo>
                <a:lnTo>
                  <a:pt x="40082" y="636316"/>
                </a:lnTo>
                <a:lnTo>
                  <a:pt x="61484" y="677615"/>
                </a:lnTo>
                <a:lnTo>
                  <a:pt x="86889" y="716286"/>
                </a:lnTo>
                <a:lnTo>
                  <a:pt x="116023" y="752053"/>
                </a:lnTo>
                <a:lnTo>
                  <a:pt x="148610" y="784643"/>
                </a:lnTo>
                <a:lnTo>
                  <a:pt x="184375" y="813779"/>
                </a:lnTo>
                <a:lnTo>
                  <a:pt x="223045" y="839187"/>
                </a:lnTo>
                <a:lnTo>
                  <a:pt x="264345" y="860593"/>
                </a:lnTo>
                <a:lnTo>
                  <a:pt x="307999" y="877720"/>
                </a:lnTo>
                <a:lnTo>
                  <a:pt x="353733" y="890294"/>
                </a:lnTo>
                <a:lnTo>
                  <a:pt x="401272" y="898040"/>
                </a:lnTo>
                <a:lnTo>
                  <a:pt x="450341" y="900684"/>
                </a:lnTo>
                <a:lnTo>
                  <a:pt x="499411" y="898040"/>
                </a:lnTo>
                <a:lnTo>
                  <a:pt x="546950" y="890294"/>
                </a:lnTo>
                <a:lnTo>
                  <a:pt x="592684" y="877720"/>
                </a:lnTo>
                <a:lnTo>
                  <a:pt x="636338" y="860593"/>
                </a:lnTo>
                <a:lnTo>
                  <a:pt x="677638" y="839187"/>
                </a:lnTo>
                <a:lnTo>
                  <a:pt x="716308" y="813779"/>
                </a:lnTo>
                <a:lnTo>
                  <a:pt x="752073" y="784643"/>
                </a:lnTo>
                <a:lnTo>
                  <a:pt x="784660" y="752053"/>
                </a:lnTo>
                <a:lnTo>
                  <a:pt x="813794" y="716286"/>
                </a:lnTo>
                <a:lnTo>
                  <a:pt x="839199" y="677615"/>
                </a:lnTo>
                <a:lnTo>
                  <a:pt x="860601" y="636316"/>
                </a:lnTo>
                <a:lnTo>
                  <a:pt x="877725" y="592665"/>
                </a:lnTo>
                <a:lnTo>
                  <a:pt x="890296" y="546935"/>
                </a:lnTo>
                <a:lnTo>
                  <a:pt x="898041" y="499402"/>
                </a:lnTo>
                <a:lnTo>
                  <a:pt x="900684" y="450341"/>
                </a:lnTo>
                <a:lnTo>
                  <a:pt x="898041" y="401281"/>
                </a:lnTo>
                <a:lnTo>
                  <a:pt x="890296" y="353748"/>
                </a:lnTo>
                <a:lnTo>
                  <a:pt x="877725" y="308018"/>
                </a:lnTo>
                <a:lnTo>
                  <a:pt x="860601" y="264367"/>
                </a:lnTo>
                <a:lnTo>
                  <a:pt x="839199" y="223068"/>
                </a:lnTo>
                <a:lnTo>
                  <a:pt x="813794" y="184397"/>
                </a:lnTo>
                <a:lnTo>
                  <a:pt x="784660" y="148630"/>
                </a:lnTo>
                <a:lnTo>
                  <a:pt x="752073" y="116040"/>
                </a:lnTo>
                <a:lnTo>
                  <a:pt x="716308" y="86904"/>
                </a:lnTo>
                <a:lnTo>
                  <a:pt x="677638" y="61496"/>
                </a:lnTo>
                <a:lnTo>
                  <a:pt x="636338" y="40090"/>
                </a:lnTo>
                <a:lnTo>
                  <a:pt x="592684" y="22963"/>
                </a:lnTo>
                <a:lnTo>
                  <a:pt x="546950" y="10389"/>
                </a:lnTo>
                <a:lnTo>
                  <a:pt x="499411" y="2643"/>
                </a:lnTo>
                <a:lnTo>
                  <a:pt x="450341" y="0"/>
                </a:lnTo>
                <a:close/>
              </a:path>
            </a:pathLst>
          </a:custGeom>
          <a:solidFill>
            <a:srgbClr val="FFFFFF"/>
          </a:solidFill>
        </p:spPr>
        <p:txBody>
          <a:bodyPr wrap="square" lIns="0" tIns="0" rIns="0" bIns="0" rtlCol="0"/>
          <a:lstStyle/>
          <a:p>
            <a:endParaRPr/>
          </a:p>
        </p:txBody>
      </p:sp>
      <p:sp>
        <p:nvSpPr>
          <p:cNvPr id="8" name="object 8"/>
          <p:cNvSpPr txBox="1">
            <a:spLocks noGrp="1"/>
          </p:cNvSpPr>
          <p:nvPr>
            <p:ph type="title"/>
          </p:nvPr>
        </p:nvSpPr>
        <p:spPr>
          <a:xfrm>
            <a:off x="855784" y="128956"/>
            <a:ext cx="9143999" cy="689932"/>
          </a:xfrm>
          <a:prstGeom prst="rect">
            <a:avLst/>
          </a:prstGeom>
        </p:spPr>
        <p:txBody>
          <a:bodyPr vert="horz" wrap="square" lIns="0" tIns="12700" rIns="0" bIns="0" rtlCol="0" anchor="ctr">
            <a:spAutoFit/>
          </a:bodyPr>
          <a:lstStyle/>
          <a:p>
            <a:pPr marL="12700">
              <a:lnSpc>
                <a:spcPct val="100000"/>
              </a:lnSpc>
              <a:spcBef>
                <a:spcPts val="100"/>
              </a:spcBef>
            </a:pPr>
            <a:r>
              <a:rPr lang="en-US" spc="-5" dirty="0">
                <a:cs typeface="Calibri Light"/>
              </a:rPr>
              <a:t>Scenario </a:t>
            </a:r>
            <a:r>
              <a:rPr lang="en-US" dirty="0">
                <a:cs typeface="Calibri Light"/>
              </a:rPr>
              <a:t>5: </a:t>
            </a:r>
            <a:r>
              <a:rPr lang="en-US" spc="-10" dirty="0">
                <a:cs typeface="Calibri Light"/>
              </a:rPr>
              <a:t>Privileged</a:t>
            </a:r>
            <a:r>
              <a:rPr lang="en-US" spc="10" dirty="0">
                <a:cs typeface="Calibri Light"/>
              </a:rPr>
              <a:t> </a:t>
            </a:r>
            <a:r>
              <a:rPr lang="en-US" spc="-20" dirty="0">
                <a:cs typeface="Calibri Light"/>
              </a:rPr>
              <a:t>Information</a:t>
            </a:r>
            <a:endParaRPr b="0" dirty="0">
              <a:latin typeface="Calibri Light"/>
              <a:cs typeface="Calibri Light"/>
            </a:endParaRPr>
          </a:p>
        </p:txBody>
      </p:sp>
      <p:sp>
        <p:nvSpPr>
          <p:cNvPr id="5" name="object 6">
            <a:extLst>
              <a:ext uri="{FF2B5EF4-FFF2-40B4-BE49-F238E27FC236}">
                <a16:creationId xmlns:a16="http://schemas.microsoft.com/office/drawing/2014/main" id="{837DF5BA-F23C-1E4F-87BC-AC211A08208A}"/>
              </a:ext>
            </a:extLst>
          </p:cNvPr>
          <p:cNvSpPr txBox="1"/>
          <p:nvPr/>
        </p:nvSpPr>
        <p:spPr>
          <a:xfrm>
            <a:off x="2188519" y="1536923"/>
            <a:ext cx="6993255" cy="4520468"/>
          </a:xfrm>
          <a:prstGeom prst="rect">
            <a:avLst/>
          </a:prstGeom>
        </p:spPr>
        <p:txBody>
          <a:bodyPr vert="horz" wrap="square" lIns="0" tIns="97790" rIns="0" bIns="0" rtlCol="0">
            <a:spAutoFit/>
          </a:bodyPr>
          <a:lstStyle/>
          <a:p>
            <a:pPr marL="86995" marR="81915" indent="6350" algn="ctr">
              <a:lnSpc>
                <a:spcPct val="80000"/>
              </a:lnSpc>
              <a:spcBef>
                <a:spcPts val="770"/>
              </a:spcBef>
              <a:tabLst>
                <a:tab pos="688975" algn="l"/>
              </a:tabLst>
            </a:pPr>
            <a:r>
              <a:rPr sz="2800" spc="-10" dirty="0">
                <a:latin typeface="Calibri"/>
                <a:cs typeface="Calibri"/>
              </a:rPr>
              <a:t>Jessica </a:t>
            </a:r>
            <a:r>
              <a:rPr sz="2800" spc="-5" dirty="0">
                <a:latin typeface="Calibri"/>
                <a:cs typeface="Calibri"/>
              </a:rPr>
              <a:t>has a </a:t>
            </a:r>
            <a:r>
              <a:rPr sz="2800" spc="-15" dirty="0">
                <a:latin typeface="Calibri"/>
                <a:cs typeface="Calibri"/>
              </a:rPr>
              <a:t>group project </a:t>
            </a:r>
            <a:r>
              <a:rPr sz="2800" spc="-10" dirty="0">
                <a:latin typeface="Calibri"/>
                <a:cs typeface="Calibri"/>
              </a:rPr>
              <a:t>due </a:t>
            </a:r>
            <a:r>
              <a:rPr sz="2800" spc="-45" dirty="0">
                <a:latin typeface="Calibri"/>
                <a:cs typeface="Calibri"/>
              </a:rPr>
              <a:t>tomorrow, </a:t>
            </a:r>
            <a:r>
              <a:rPr sz="2800" spc="-5" dirty="0">
                <a:latin typeface="Calibri"/>
                <a:cs typeface="Calibri"/>
              </a:rPr>
              <a:t>and  </a:t>
            </a:r>
            <a:r>
              <a:rPr sz="2800" spc="-10" dirty="0">
                <a:latin typeface="Calibri"/>
                <a:cs typeface="Calibri"/>
              </a:rPr>
              <a:t>she </a:t>
            </a:r>
            <a:r>
              <a:rPr sz="2800" spc="-5" dirty="0">
                <a:latin typeface="Calibri"/>
                <a:cs typeface="Calibri"/>
              </a:rPr>
              <a:t>and </a:t>
            </a:r>
            <a:r>
              <a:rPr sz="2800" spc="-10" dirty="0">
                <a:latin typeface="Calibri"/>
                <a:cs typeface="Calibri"/>
              </a:rPr>
              <a:t>her friends </a:t>
            </a:r>
            <a:r>
              <a:rPr sz="2800" spc="-25" dirty="0">
                <a:latin typeface="Calibri"/>
                <a:cs typeface="Calibri"/>
              </a:rPr>
              <a:t>have </a:t>
            </a:r>
            <a:r>
              <a:rPr sz="2800" spc="-10" dirty="0">
                <a:latin typeface="Calibri"/>
                <a:cs typeface="Calibri"/>
              </a:rPr>
              <a:t>been working </a:t>
            </a:r>
            <a:r>
              <a:rPr sz="2800" spc="-15" dirty="0">
                <a:latin typeface="Calibri"/>
                <a:cs typeface="Calibri"/>
              </a:rPr>
              <a:t>hard </a:t>
            </a:r>
            <a:r>
              <a:rPr sz="2800" spc="-10" dirty="0">
                <a:latin typeface="Calibri"/>
                <a:cs typeface="Calibri"/>
              </a:rPr>
              <a:t>on  </a:t>
            </a:r>
            <a:r>
              <a:rPr sz="2800" spc="-5" dirty="0">
                <a:latin typeface="Calibri"/>
                <a:cs typeface="Calibri"/>
              </a:rPr>
              <a:t>it. </a:t>
            </a:r>
            <a:r>
              <a:rPr sz="2800" spc="-60" dirty="0">
                <a:latin typeface="Calibri"/>
                <a:cs typeface="Calibri"/>
              </a:rPr>
              <a:t>Yesterday, </a:t>
            </a:r>
            <a:r>
              <a:rPr sz="2800" spc="-10" dirty="0">
                <a:latin typeface="Calibri"/>
                <a:cs typeface="Calibri"/>
              </a:rPr>
              <a:t>her </a:t>
            </a:r>
            <a:r>
              <a:rPr sz="2800" spc="-15" dirty="0">
                <a:latin typeface="Calibri"/>
                <a:cs typeface="Calibri"/>
              </a:rPr>
              <a:t>group </a:t>
            </a:r>
            <a:r>
              <a:rPr sz="2800" spc="-35" dirty="0">
                <a:latin typeface="Calibri"/>
                <a:cs typeface="Calibri"/>
              </a:rPr>
              <a:t>gave </a:t>
            </a:r>
            <a:r>
              <a:rPr sz="2800" spc="-10" dirty="0">
                <a:latin typeface="Calibri"/>
                <a:cs typeface="Calibri"/>
              </a:rPr>
              <a:t>the final </a:t>
            </a:r>
            <a:r>
              <a:rPr sz="2800" spc="-15" dirty="0">
                <a:latin typeface="Calibri"/>
                <a:cs typeface="Calibri"/>
              </a:rPr>
              <a:t>copy </a:t>
            </a:r>
            <a:r>
              <a:rPr sz="2800" spc="-20" dirty="0">
                <a:latin typeface="Calibri"/>
                <a:cs typeface="Calibri"/>
              </a:rPr>
              <a:t>to  </a:t>
            </a:r>
            <a:r>
              <a:rPr sz="2800" spc="-15" dirty="0">
                <a:latin typeface="Calibri"/>
                <a:cs typeface="Calibri"/>
              </a:rPr>
              <a:t>Derek </a:t>
            </a:r>
            <a:r>
              <a:rPr sz="2800" spc="-5" dirty="0">
                <a:latin typeface="Calibri"/>
                <a:cs typeface="Calibri"/>
              </a:rPr>
              <a:t>so </a:t>
            </a:r>
            <a:r>
              <a:rPr sz="2800" spc="-10" dirty="0">
                <a:latin typeface="Calibri"/>
                <a:cs typeface="Calibri"/>
              </a:rPr>
              <a:t>that </a:t>
            </a:r>
            <a:r>
              <a:rPr sz="2800" spc="-5" dirty="0">
                <a:latin typeface="Calibri"/>
                <a:cs typeface="Calibri"/>
              </a:rPr>
              <a:t>he </a:t>
            </a:r>
            <a:r>
              <a:rPr sz="2800" spc="-10" dirty="0">
                <a:latin typeface="Calibri"/>
                <a:cs typeface="Calibri"/>
              </a:rPr>
              <a:t>could </a:t>
            </a:r>
            <a:r>
              <a:rPr sz="2800" spc="-15" dirty="0">
                <a:latin typeface="Calibri"/>
                <a:cs typeface="Calibri"/>
              </a:rPr>
              <a:t>print </a:t>
            </a:r>
            <a:r>
              <a:rPr sz="2800" spc="-5" dirty="0">
                <a:latin typeface="Calibri"/>
                <a:cs typeface="Calibri"/>
              </a:rPr>
              <a:t>it </a:t>
            </a:r>
            <a:r>
              <a:rPr sz="2800" spc="-10" dirty="0">
                <a:latin typeface="Calibri"/>
                <a:cs typeface="Calibri"/>
              </a:rPr>
              <a:t>out </a:t>
            </a:r>
            <a:r>
              <a:rPr sz="2800" spc="-5" dirty="0">
                <a:latin typeface="Calibri"/>
                <a:cs typeface="Calibri"/>
              </a:rPr>
              <a:t>and turn it  </a:t>
            </a:r>
            <a:r>
              <a:rPr sz="2800" spc="-10" dirty="0">
                <a:latin typeface="Calibri"/>
                <a:cs typeface="Calibri"/>
              </a:rPr>
              <a:t>in.	</a:t>
            </a:r>
            <a:r>
              <a:rPr sz="2800" spc="-30" dirty="0">
                <a:latin typeface="Calibri"/>
                <a:cs typeface="Calibri"/>
              </a:rPr>
              <a:t>Unfortunately, </a:t>
            </a:r>
            <a:r>
              <a:rPr sz="2800" spc="-15" dirty="0">
                <a:latin typeface="Calibri"/>
                <a:cs typeface="Calibri"/>
              </a:rPr>
              <a:t>Derek </a:t>
            </a:r>
            <a:r>
              <a:rPr sz="2800" spc="-5" dirty="0">
                <a:latin typeface="Calibri"/>
                <a:cs typeface="Calibri"/>
              </a:rPr>
              <a:t>is out </a:t>
            </a:r>
            <a:r>
              <a:rPr sz="2800" spc="-10" dirty="0">
                <a:latin typeface="Calibri"/>
                <a:cs typeface="Calibri"/>
              </a:rPr>
              <a:t>sick </a:t>
            </a:r>
            <a:r>
              <a:rPr sz="2800" spc="-20" dirty="0">
                <a:latin typeface="Calibri"/>
                <a:cs typeface="Calibri"/>
              </a:rPr>
              <a:t>today </a:t>
            </a:r>
            <a:r>
              <a:rPr sz="2800" spc="-5" dirty="0">
                <a:latin typeface="Calibri"/>
                <a:cs typeface="Calibri"/>
              </a:rPr>
              <a:t>and  </a:t>
            </a:r>
            <a:r>
              <a:rPr sz="2800" spc="-10" dirty="0">
                <a:latin typeface="Calibri"/>
                <a:cs typeface="Calibri"/>
              </a:rPr>
              <a:t>not answering his phone. The </a:t>
            </a:r>
            <a:r>
              <a:rPr sz="2800" spc="-15" dirty="0">
                <a:latin typeface="Calibri"/>
                <a:cs typeface="Calibri"/>
              </a:rPr>
              <a:t>group </a:t>
            </a:r>
            <a:r>
              <a:rPr sz="2800" spc="-5" dirty="0">
                <a:latin typeface="Calibri"/>
                <a:cs typeface="Calibri"/>
              </a:rPr>
              <a:t>is </a:t>
            </a:r>
            <a:r>
              <a:rPr sz="2800" spc="-10" dirty="0">
                <a:latin typeface="Calibri"/>
                <a:cs typeface="Calibri"/>
              </a:rPr>
              <a:t>at risk of  </a:t>
            </a:r>
            <a:r>
              <a:rPr sz="2800" spc="-15" dirty="0">
                <a:latin typeface="Calibri"/>
                <a:cs typeface="Calibri"/>
              </a:rPr>
              <a:t>getting </a:t>
            </a:r>
            <a:r>
              <a:rPr sz="2800" spc="-5" dirty="0">
                <a:latin typeface="Calibri"/>
                <a:cs typeface="Calibri"/>
              </a:rPr>
              <a:t>a </a:t>
            </a:r>
            <a:r>
              <a:rPr sz="2800" spc="-10" dirty="0">
                <a:latin typeface="Calibri"/>
                <a:cs typeface="Calibri"/>
              </a:rPr>
              <a:t>lower </a:t>
            </a:r>
            <a:r>
              <a:rPr sz="2800" spc="-15" dirty="0">
                <a:latin typeface="Calibri"/>
                <a:cs typeface="Calibri"/>
              </a:rPr>
              <a:t>grade </a:t>
            </a:r>
            <a:r>
              <a:rPr sz="2800" spc="-5" dirty="0">
                <a:latin typeface="Calibri"/>
                <a:cs typeface="Calibri"/>
              </a:rPr>
              <a:t>if the </a:t>
            </a:r>
            <a:r>
              <a:rPr sz="2800" spc="-15" dirty="0">
                <a:latin typeface="Calibri"/>
                <a:cs typeface="Calibri"/>
              </a:rPr>
              <a:t>project </a:t>
            </a:r>
            <a:r>
              <a:rPr sz="2800" spc="-5" dirty="0">
                <a:latin typeface="Calibri"/>
                <a:cs typeface="Calibri"/>
              </a:rPr>
              <a:t>is turned</a:t>
            </a:r>
            <a:r>
              <a:rPr sz="2800" spc="95" dirty="0">
                <a:latin typeface="Calibri"/>
                <a:cs typeface="Calibri"/>
              </a:rPr>
              <a:t> </a:t>
            </a:r>
            <a:r>
              <a:rPr sz="2800" spc="-5" dirty="0">
                <a:latin typeface="Calibri"/>
                <a:cs typeface="Calibri"/>
              </a:rPr>
              <a:t>in</a:t>
            </a:r>
            <a:endParaRPr sz="2800" dirty="0">
              <a:latin typeface="Calibri"/>
              <a:cs typeface="Calibri"/>
            </a:endParaRPr>
          </a:p>
          <a:p>
            <a:pPr marL="12700" marR="5080" algn="ctr">
              <a:lnSpc>
                <a:spcPct val="80000"/>
              </a:lnSpc>
            </a:pPr>
            <a:r>
              <a:rPr sz="2800" spc="-15" dirty="0">
                <a:latin typeface="Calibri"/>
                <a:cs typeface="Calibri"/>
              </a:rPr>
              <a:t>late. </a:t>
            </a:r>
            <a:r>
              <a:rPr sz="2800" spc="-10" dirty="0">
                <a:latin typeface="Calibri"/>
                <a:cs typeface="Calibri"/>
              </a:rPr>
              <a:t>Jessica has seen </a:t>
            </a:r>
            <a:r>
              <a:rPr sz="2800" spc="-15" dirty="0">
                <a:latin typeface="Calibri"/>
                <a:cs typeface="Calibri"/>
              </a:rPr>
              <a:t>Derek </a:t>
            </a:r>
            <a:r>
              <a:rPr sz="2800" spc="-10" dirty="0">
                <a:latin typeface="Calibri"/>
                <a:cs typeface="Calibri"/>
              </a:rPr>
              <a:t>type </a:t>
            </a:r>
            <a:r>
              <a:rPr sz="2800" spc="-5" dirty="0">
                <a:latin typeface="Calibri"/>
                <a:cs typeface="Calibri"/>
              </a:rPr>
              <a:t>in </a:t>
            </a:r>
            <a:r>
              <a:rPr sz="2800" spc="-10" dirty="0">
                <a:latin typeface="Calibri"/>
                <a:cs typeface="Calibri"/>
              </a:rPr>
              <a:t>his </a:t>
            </a:r>
            <a:r>
              <a:rPr sz="2800" spc="-15" dirty="0">
                <a:latin typeface="Calibri"/>
                <a:cs typeface="Calibri"/>
              </a:rPr>
              <a:t>password  </a:t>
            </a:r>
            <a:r>
              <a:rPr sz="2800" spc="-10" dirty="0">
                <a:latin typeface="Calibri"/>
                <a:cs typeface="Calibri"/>
              </a:rPr>
              <a:t>multiple </a:t>
            </a:r>
            <a:r>
              <a:rPr sz="2800" spc="-5" dirty="0">
                <a:latin typeface="Calibri"/>
                <a:cs typeface="Calibri"/>
              </a:rPr>
              <a:t>times and </a:t>
            </a:r>
            <a:r>
              <a:rPr sz="2800" spc="-10" dirty="0">
                <a:latin typeface="Calibri"/>
                <a:cs typeface="Calibri"/>
              </a:rPr>
              <a:t>knows that she can </a:t>
            </a:r>
            <a:r>
              <a:rPr sz="2800" spc="-15" dirty="0">
                <a:latin typeface="Calibri"/>
                <a:cs typeface="Calibri"/>
              </a:rPr>
              <a:t>get </a:t>
            </a:r>
            <a:r>
              <a:rPr sz="2800" spc="-20" dirty="0">
                <a:latin typeface="Calibri"/>
                <a:cs typeface="Calibri"/>
              </a:rPr>
              <a:t>into  </a:t>
            </a:r>
            <a:r>
              <a:rPr sz="2800" spc="-10" dirty="0">
                <a:latin typeface="Calibri"/>
                <a:cs typeface="Calibri"/>
              </a:rPr>
              <a:t>his </a:t>
            </a:r>
            <a:r>
              <a:rPr sz="2800" spc="-5" dirty="0">
                <a:latin typeface="Calibri"/>
                <a:cs typeface="Calibri"/>
              </a:rPr>
              <a:t>email </a:t>
            </a:r>
            <a:r>
              <a:rPr sz="2800" spc="-10" dirty="0">
                <a:latin typeface="Calibri"/>
                <a:cs typeface="Calibri"/>
              </a:rPr>
              <a:t>account where </a:t>
            </a:r>
            <a:r>
              <a:rPr sz="2800" spc="-5" dirty="0">
                <a:latin typeface="Calibri"/>
                <a:cs typeface="Calibri"/>
              </a:rPr>
              <a:t>their </a:t>
            </a:r>
            <a:r>
              <a:rPr sz="2800" spc="-15" dirty="0">
                <a:latin typeface="Calibri"/>
                <a:cs typeface="Calibri"/>
              </a:rPr>
              <a:t>project </a:t>
            </a:r>
            <a:r>
              <a:rPr sz="2800" spc="-5" dirty="0">
                <a:latin typeface="Calibri"/>
                <a:cs typeface="Calibri"/>
              </a:rPr>
              <a:t>is</a:t>
            </a:r>
            <a:r>
              <a:rPr sz="2800" spc="80" dirty="0">
                <a:latin typeface="Calibri"/>
                <a:cs typeface="Calibri"/>
              </a:rPr>
              <a:t> </a:t>
            </a:r>
            <a:r>
              <a:rPr sz="2800" spc="-20" dirty="0">
                <a:latin typeface="Calibri"/>
                <a:cs typeface="Calibri"/>
              </a:rPr>
              <a:t>stored.</a:t>
            </a:r>
            <a:endParaRPr sz="2800" dirty="0">
              <a:latin typeface="Calibri"/>
              <a:cs typeface="Calibri"/>
            </a:endParaRPr>
          </a:p>
          <a:p>
            <a:pPr>
              <a:spcBef>
                <a:spcPts val="55"/>
              </a:spcBef>
            </a:pPr>
            <a:endParaRPr sz="3450" dirty="0">
              <a:latin typeface="Times New Roman"/>
              <a:cs typeface="Times New Roman"/>
            </a:endParaRPr>
          </a:p>
          <a:p>
            <a:pPr marL="1270" algn="ctr"/>
            <a:r>
              <a:rPr sz="2800" b="1" spc="-15" dirty="0">
                <a:latin typeface="Calibri"/>
                <a:cs typeface="Calibri"/>
              </a:rPr>
              <a:t>What </a:t>
            </a:r>
            <a:r>
              <a:rPr sz="2800" b="1" spc="-5" dirty="0">
                <a:latin typeface="Calibri"/>
                <a:cs typeface="Calibri"/>
              </a:rPr>
              <a:t>should she</a:t>
            </a:r>
            <a:r>
              <a:rPr sz="2800" b="1" spc="45" dirty="0">
                <a:latin typeface="Calibri"/>
                <a:cs typeface="Calibri"/>
              </a:rPr>
              <a:t> </a:t>
            </a:r>
            <a:r>
              <a:rPr sz="2800" b="1" spc="-10" dirty="0">
                <a:latin typeface="Calibri"/>
                <a:cs typeface="Calibri"/>
              </a:rPr>
              <a:t>do?</a:t>
            </a:r>
            <a:endParaRPr sz="2800" dirty="0">
              <a:latin typeface="Calibri"/>
              <a:cs typeface="Calibri"/>
            </a:endParaRPr>
          </a:p>
        </p:txBody>
      </p:sp>
    </p:spTree>
    <p:extLst>
      <p:ext uri="{BB962C8B-B14F-4D97-AF65-F5344CB8AC3E}">
        <p14:creationId xmlns:p14="http://schemas.microsoft.com/office/powerpoint/2010/main" val="31911718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981201" y="152401"/>
            <a:ext cx="901065" cy="901065"/>
          </a:xfrm>
          <a:custGeom>
            <a:avLst/>
            <a:gdLst/>
            <a:ahLst/>
            <a:cxnLst/>
            <a:rect l="l" t="t" r="r" b="b"/>
            <a:pathLst>
              <a:path w="901065" h="901065">
                <a:moveTo>
                  <a:pt x="450341" y="0"/>
                </a:moveTo>
                <a:lnTo>
                  <a:pt x="401272" y="2643"/>
                </a:lnTo>
                <a:lnTo>
                  <a:pt x="353733" y="10389"/>
                </a:lnTo>
                <a:lnTo>
                  <a:pt x="307999" y="22963"/>
                </a:lnTo>
                <a:lnTo>
                  <a:pt x="264345" y="40090"/>
                </a:lnTo>
                <a:lnTo>
                  <a:pt x="223045" y="61496"/>
                </a:lnTo>
                <a:lnTo>
                  <a:pt x="184375" y="86904"/>
                </a:lnTo>
                <a:lnTo>
                  <a:pt x="148610" y="116040"/>
                </a:lnTo>
                <a:lnTo>
                  <a:pt x="116023" y="148630"/>
                </a:lnTo>
                <a:lnTo>
                  <a:pt x="86889" y="184397"/>
                </a:lnTo>
                <a:lnTo>
                  <a:pt x="61484" y="223068"/>
                </a:lnTo>
                <a:lnTo>
                  <a:pt x="40082" y="264367"/>
                </a:lnTo>
                <a:lnTo>
                  <a:pt x="22958" y="308018"/>
                </a:lnTo>
                <a:lnTo>
                  <a:pt x="10387" y="353748"/>
                </a:lnTo>
                <a:lnTo>
                  <a:pt x="2642" y="401281"/>
                </a:lnTo>
                <a:lnTo>
                  <a:pt x="0" y="450341"/>
                </a:lnTo>
                <a:lnTo>
                  <a:pt x="2642" y="499402"/>
                </a:lnTo>
                <a:lnTo>
                  <a:pt x="10387" y="546935"/>
                </a:lnTo>
                <a:lnTo>
                  <a:pt x="22958" y="592665"/>
                </a:lnTo>
                <a:lnTo>
                  <a:pt x="40082" y="636316"/>
                </a:lnTo>
                <a:lnTo>
                  <a:pt x="61484" y="677615"/>
                </a:lnTo>
                <a:lnTo>
                  <a:pt x="86889" y="716286"/>
                </a:lnTo>
                <a:lnTo>
                  <a:pt x="116023" y="752053"/>
                </a:lnTo>
                <a:lnTo>
                  <a:pt x="148610" y="784643"/>
                </a:lnTo>
                <a:lnTo>
                  <a:pt x="184375" y="813779"/>
                </a:lnTo>
                <a:lnTo>
                  <a:pt x="223045" y="839187"/>
                </a:lnTo>
                <a:lnTo>
                  <a:pt x="264345" y="860593"/>
                </a:lnTo>
                <a:lnTo>
                  <a:pt x="307999" y="877720"/>
                </a:lnTo>
                <a:lnTo>
                  <a:pt x="353733" y="890294"/>
                </a:lnTo>
                <a:lnTo>
                  <a:pt x="401272" y="898040"/>
                </a:lnTo>
                <a:lnTo>
                  <a:pt x="450341" y="900684"/>
                </a:lnTo>
                <a:lnTo>
                  <a:pt x="499411" y="898040"/>
                </a:lnTo>
                <a:lnTo>
                  <a:pt x="546950" y="890294"/>
                </a:lnTo>
                <a:lnTo>
                  <a:pt x="592684" y="877720"/>
                </a:lnTo>
                <a:lnTo>
                  <a:pt x="636338" y="860593"/>
                </a:lnTo>
                <a:lnTo>
                  <a:pt x="677638" y="839187"/>
                </a:lnTo>
                <a:lnTo>
                  <a:pt x="716308" y="813779"/>
                </a:lnTo>
                <a:lnTo>
                  <a:pt x="752073" y="784643"/>
                </a:lnTo>
                <a:lnTo>
                  <a:pt x="784660" y="752053"/>
                </a:lnTo>
                <a:lnTo>
                  <a:pt x="813794" y="716286"/>
                </a:lnTo>
                <a:lnTo>
                  <a:pt x="839199" y="677615"/>
                </a:lnTo>
                <a:lnTo>
                  <a:pt x="860601" y="636316"/>
                </a:lnTo>
                <a:lnTo>
                  <a:pt x="877725" y="592665"/>
                </a:lnTo>
                <a:lnTo>
                  <a:pt x="890296" y="546935"/>
                </a:lnTo>
                <a:lnTo>
                  <a:pt x="898041" y="499402"/>
                </a:lnTo>
                <a:lnTo>
                  <a:pt x="900684" y="450341"/>
                </a:lnTo>
                <a:lnTo>
                  <a:pt x="898041" y="401281"/>
                </a:lnTo>
                <a:lnTo>
                  <a:pt x="890296" y="353748"/>
                </a:lnTo>
                <a:lnTo>
                  <a:pt x="877725" y="308018"/>
                </a:lnTo>
                <a:lnTo>
                  <a:pt x="860601" y="264367"/>
                </a:lnTo>
                <a:lnTo>
                  <a:pt x="839199" y="223068"/>
                </a:lnTo>
                <a:lnTo>
                  <a:pt x="813794" y="184397"/>
                </a:lnTo>
                <a:lnTo>
                  <a:pt x="784660" y="148630"/>
                </a:lnTo>
                <a:lnTo>
                  <a:pt x="752073" y="116040"/>
                </a:lnTo>
                <a:lnTo>
                  <a:pt x="716308" y="86904"/>
                </a:lnTo>
                <a:lnTo>
                  <a:pt x="677638" y="61496"/>
                </a:lnTo>
                <a:lnTo>
                  <a:pt x="636338" y="40090"/>
                </a:lnTo>
                <a:lnTo>
                  <a:pt x="592684" y="22963"/>
                </a:lnTo>
                <a:lnTo>
                  <a:pt x="546950" y="10389"/>
                </a:lnTo>
                <a:lnTo>
                  <a:pt x="499411" y="2643"/>
                </a:lnTo>
                <a:lnTo>
                  <a:pt x="450341" y="0"/>
                </a:lnTo>
                <a:close/>
              </a:path>
            </a:pathLst>
          </a:custGeom>
          <a:solidFill>
            <a:srgbClr val="FFFFFF"/>
          </a:solidFill>
        </p:spPr>
        <p:txBody>
          <a:bodyPr wrap="square" lIns="0" tIns="0" rIns="0" bIns="0" rtlCol="0"/>
          <a:lstStyle/>
          <a:p>
            <a:endParaRPr/>
          </a:p>
        </p:txBody>
      </p:sp>
      <p:sp>
        <p:nvSpPr>
          <p:cNvPr id="8" name="object 8"/>
          <p:cNvSpPr txBox="1">
            <a:spLocks noGrp="1"/>
          </p:cNvSpPr>
          <p:nvPr>
            <p:ph type="title"/>
          </p:nvPr>
        </p:nvSpPr>
        <p:spPr>
          <a:xfrm>
            <a:off x="855784" y="128956"/>
            <a:ext cx="9143999" cy="689932"/>
          </a:xfrm>
          <a:prstGeom prst="rect">
            <a:avLst/>
          </a:prstGeom>
        </p:spPr>
        <p:txBody>
          <a:bodyPr vert="horz" wrap="square" lIns="0" tIns="12700" rIns="0" bIns="0" rtlCol="0" anchor="ctr">
            <a:spAutoFit/>
          </a:bodyPr>
          <a:lstStyle/>
          <a:p>
            <a:pPr marL="12700">
              <a:lnSpc>
                <a:spcPct val="100000"/>
              </a:lnSpc>
              <a:spcBef>
                <a:spcPts val="100"/>
              </a:spcBef>
            </a:pPr>
            <a:r>
              <a:rPr lang="en-US" spc="-5" dirty="0">
                <a:cs typeface="Calibri Light"/>
              </a:rPr>
              <a:t>Scenario </a:t>
            </a:r>
            <a:r>
              <a:rPr lang="en-US" dirty="0">
                <a:cs typeface="Calibri Light"/>
              </a:rPr>
              <a:t>5: </a:t>
            </a:r>
            <a:r>
              <a:rPr lang="en-US" spc="-10" dirty="0">
                <a:cs typeface="Calibri Light"/>
              </a:rPr>
              <a:t>Privileged</a:t>
            </a:r>
            <a:r>
              <a:rPr lang="en-US" spc="10" dirty="0">
                <a:cs typeface="Calibri Light"/>
              </a:rPr>
              <a:t> </a:t>
            </a:r>
            <a:r>
              <a:rPr lang="en-US" spc="-20" dirty="0">
                <a:cs typeface="Calibri Light"/>
              </a:rPr>
              <a:t>Information</a:t>
            </a:r>
            <a:endParaRPr b="0" dirty="0">
              <a:latin typeface="Calibri Light"/>
              <a:cs typeface="Calibri Light"/>
            </a:endParaRPr>
          </a:p>
        </p:txBody>
      </p:sp>
      <p:sp>
        <p:nvSpPr>
          <p:cNvPr id="6" name="object 6">
            <a:extLst>
              <a:ext uri="{FF2B5EF4-FFF2-40B4-BE49-F238E27FC236}">
                <a16:creationId xmlns:a16="http://schemas.microsoft.com/office/drawing/2014/main" id="{0985946A-7ECC-F54A-AAE6-39A37C733FBC}"/>
              </a:ext>
            </a:extLst>
          </p:cNvPr>
          <p:cNvSpPr txBox="1"/>
          <p:nvPr/>
        </p:nvSpPr>
        <p:spPr>
          <a:xfrm>
            <a:off x="855784" y="1076911"/>
            <a:ext cx="8968154" cy="5667514"/>
          </a:xfrm>
          <a:prstGeom prst="rect">
            <a:avLst/>
          </a:prstGeom>
        </p:spPr>
        <p:txBody>
          <a:bodyPr vert="horz" wrap="square" lIns="0" tIns="94615" rIns="0" bIns="0" rtlCol="0">
            <a:spAutoFit/>
          </a:bodyPr>
          <a:lstStyle/>
          <a:p>
            <a:pPr marL="527685" marR="60960" indent="-515620">
              <a:lnSpc>
                <a:spcPct val="70000"/>
              </a:lnSpc>
              <a:spcBef>
                <a:spcPts val="745"/>
              </a:spcBef>
              <a:buAutoNum type="alphaUcPeriod"/>
              <a:tabLst>
                <a:tab pos="527685" algn="l"/>
                <a:tab pos="528320" algn="l"/>
              </a:tabLst>
            </a:pPr>
            <a:r>
              <a:rPr sz="2400" spc="-5" dirty="0">
                <a:latin typeface="Calibri"/>
                <a:cs typeface="Calibri"/>
              </a:rPr>
              <a:t>She should use </a:t>
            </a:r>
            <a:r>
              <a:rPr sz="2400" dirty="0">
                <a:latin typeface="Calibri"/>
                <a:cs typeface="Calibri"/>
              </a:rPr>
              <a:t>the </a:t>
            </a:r>
            <a:r>
              <a:rPr sz="2400" spc="-10" dirty="0">
                <a:latin typeface="Calibri"/>
                <a:cs typeface="Calibri"/>
              </a:rPr>
              <a:t>password just </a:t>
            </a:r>
            <a:r>
              <a:rPr sz="2400" spc="-5" dirty="0">
                <a:latin typeface="Calibri"/>
                <a:cs typeface="Calibri"/>
              </a:rPr>
              <a:t>this once </a:t>
            </a:r>
            <a:r>
              <a:rPr sz="2400" spc="-10" dirty="0">
                <a:latin typeface="Calibri"/>
                <a:cs typeface="Calibri"/>
              </a:rPr>
              <a:t>to retrieve </a:t>
            </a:r>
            <a:r>
              <a:rPr sz="2400" dirty="0">
                <a:latin typeface="Calibri"/>
                <a:cs typeface="Calibri"/>
              </a:rPr>
              <a:t>and </a:t>
            </a:r>
            <a:r>
              <a:rPr sz="2400" spc="-10" dirty="0">
                <a:latin typeface="Calibri"/>
                <a:cs typeface="Calibri"/>
              </a:rPr>
              <a:t>print </a:t>
            </a:r>
            <a:r>
              <a:rPr sz="2400" dirty="0">
                <a:latin typeface="Calibri"/>
                <a:cs typeface="Calibri"/>
              </a:rPr>
              <a:t>the  </a:t>
            </a:r>
            <a:r>
              <a:rPr sz="2400" spc="-5" dirty="0">
                <a:latin typeface="Calibri"/>
                <a:cs typeface="Calibri"/>
              </a:rPr>
              <a:t>assignment so that the </a:t>
            </a:r>
            <a:r>
              <a:rPr sz="2400" spc="-10" dirty="0">
                <a:latin typeface="Calibri"/>
                <a:cs typeface="Calibri"/>
              </a:rPr>
              <a:t>group </a:t>
            </a:r>
            <a:r>
              <a:rPr sz="2400" spc="-5" dirty="0">
                <a:latin typeface="Calibri"/>
                <a:cs typeface="Calibri"/>
              </a:rPr>
              <a:t>doesn't </a:t>
            </a:r>
            <a:r>
              <a:rPr sz="2400" spc="-10" dirty="0">
                <a:latin typeface="Calibri"/>
                <a:cs typeface="Calibri"/>
              </a:rPr>
              <a:t>get </a:t>
            </a:r>
            <a:r>
              <a:rPr sz="2400" dirty="0">
                <a:latin typeface="Calibri"/>
                <a:cs typeface="Calibri"/>
              </a:rPr>
              <a:t>a </a:t>
            </a:r>
            <a:r>
              <a:rPr sz="2400" spc="-5" dirty="0">
                <a:latin typeface="Calibri"/>
                <a:cs typeface="Calibri"/>
              </a:rPr>
              <a:t>bad </a:t>
            </a:r>
            <a:r>
              <a:rPr sz="2400" spc="-10" dirty="0">
                <a:latin typeface="Calibri"/>
                <a:cs typeface="Calibri"/>
              </a:rPr>
              <a:t>grade. </a:t>
            </a:r>
            <a:r>
              <a:rPr sz="2400" dirty="0">
                <a:latin typeface="Calibri"/>
                <a:cs typeface="Calibri"/>
              </a:rPr>
              <a:t>It </a:t>
            </a:r>
            <a:r>
              <a:rPr sz="2400" spc="-10" dirty="0">
                <a:latin typeface="Calibri"/>
                <a:cs typeface="Calibri"/>
              </a:rPr>
              <a:t>would </a:t>
            </a:r>
            <a:r>
              <a:rPr sz="2400" spc="-5" dirty="0">
                <a:latin typeface="Calibri"/>
                <a:cs typeface="Calibri"/>
              </a:rPr>
              <a:t>be  </a:t>
            </a:r>
            <a:r>
              <a:rPr sz="2400" spc="-10" dirty="0">
                <a:latin typeface="Calibri"/>
                <a:cs typeface="Calibri"/>
              </a:rPr>
              <a:t>unfair </a:t>
            </a:r>
            <a:r>
              <a:rPr sz="2400" spc="-5" dirty="0">
                <a:latin typeface="Calibri"/>
                <a:cs typeface="Calibri"/>
              </a:rPr>
              <a:t>if </a:t>
            </a:r>
            <a:r>
              <a:rPr sz="2400" dirty="0">
                <a:latin typeface="Calibri"/>
                <a:cs typeface="Calibri"/>
              </a:rPr>
              <a:t>the </a:t>
            </a:r>
            <a:r>
              <a:rPr sz="2400" spc="-10" dirty="0">
                <a:latin typeface="Calibri"/>
                <a:cs typeface="Calibri"/>
              </a:rPr>
              <a:t>group were </a:t>
            </a:r>
            <a:r>
              <a:rPr sz="2400" spc="-5" dirty="0">
                <a:latin typeface="Calibri"/>
                <a:cs typeface="Calibri"/>
              </a:rPr>
              <a:t>punished because one </a:t>
            </a:r>
            <a:r>
              <a:rPr sz="2400" spc="-10" dirty="0">
                <a:latin typeface="Calibri"/>
                <a:cs typeface="Calibri"/>
              </a:rPr>
              <a:t>person was </a:t>
            </a:r>
            <a:r>
              <a:rPr sz="2400" spc="-5" dirty="0">
                <a:latin typeface="Calibri"/>
                <a:cs typeface="Calibri"/>
              </a:rPr>
              <a:t>sick. </a:t>
            </a:r>
            <a:r>
              <a:rPr sz="2400" spc="-10" dirty="0">
                <a:latin typeface="Calibri"/>
                <a:cs typeface="Calibri"/>
              </a:rPr>
              <a:t>Derek  certainly wouldn't want </a:t>
            </a:r>
            <a:r>
              <a:rPr sz="2400" dirty="0">
                <a:latin typeface="Calibri"/>
                <a:cs typeface="Calibri"/>
              </a:rPr>
              <a:t>them </a:t>
            </a:r>
            <a:r>
              <a:rPr sz="2400" spc="-10" dirty="0">
                <a:latin typeface="Calibri"/>
                <a:cs typeface="Calibri"/>
              </a:rPr>
              <a:t>to get </a:t>
            </a:r>
            <a:r>
              <a:rPr sz="2400" dirty="0">
                <a:latin typeface="Calibri"/>
                <a:cs typeface="Calibri"/>
              </a:rPr>
              <a:t>a bad</a:t>
            </a:r>
            <a:r>
              <a:rPr sz="2400" spc="75" dirty="0">
                <a:latin typeface="Calibri"/>
                <a:cs typeface="Calibri"/>
              </a:rPr>
              <a:t> </a:t>
            </a:r>
            <a:r>
              <a:rPr sz="2400" spc="-10" dirty="0">
                <a:latin typeface="Calibri"/>
                <a:cs typeface="Calibri"/>
              </a:rPr>
              <a:t>grade.</a:t>
            </a:r>
            <a:endParaRPr sz="2400" dirty="0">
              <a:latin typeface="Calibri"/>
              <a:cs typeface="Calibri"/>
            </a:endParaRPr>
          </a:p>
          <a:p>
            <a:pPr marL="527685" marR="99695" indent="-515620">
              <a:lnSpc>
                <a:spcPct val="70000"/>
              </a:lnSpc>
              <a:spcBef>
                <a:spcPts val="994"/>
              </a:spcBef>
              <a:buAutoNum type="alphaUcPeriod"/>
              <a:tabLst>
                <a:tab pos="527685" algn="l"/>
                <a:tab pos="528320" algn="l"/>
              </a:tabLst>
            </a:pPr>
            <a:r>
              <a:rPr sz="2400" spc="-5" dirty="0">
                <a:latin typeface="Calibri"/>
                <a:cs typeface="Calibri"/>
              </a:rPr>
              <a:t>She should use </a:t>
            </a:r>
            <a:r>
              <a:rPr sz="2400" dirty="0">
                <a:latin typeface="Calibri"/>
                <a:cs typeface="Calibri"/>
              </a:rPr>
              <a:t>the </a:t>
            </a:r>
            <a:r>
              <a:rPr sz="2400" spc="-10" dirty="0">
                <a:latin typeface="Calibri"/>
                <a:cs typeface="Calibri"/>
              </a:rPr>
              <a:t>password to get </a:t>
            </a:r>
            <a:r>
              <a:rPr sz="2400" dirty="0">
                <a:latin typeface="Calibri"/>
                <a:cs typeface="Calibri"/>
              </a:rPr>
              <a:t>and </a:t>
            </a:r>
            <a:r>
              <a:rPr sz="2400" spc="-10" dirty="0">
                <a:latin typeface="Calibri"/>
                <a:cs typeface="Calibri"/>
              </a:rPr>
              <a:t>print </a:t>
            </a:r>
            <a:r>
              <a:rPr sz="2400" dirty="0">
                <a:latin typeface="Calibri"/>
                <a:cs typeface="Calibri"/>
              </a:rPr>
              <a:t>the </a:t>
            </a:r>
            <a:r>
              <a:rPr sz="2400" spc="-5" dirty="0">
                <a:latin typeface="Calibri"/>
                <a:cs typeface="Calibri"/>
              </a:rPr>
              <a:t>assignment. When  </a:t>
            </a:r>
            <a:r>
              <a:rPr sz="2400" spc="-10" dirty="0">
                <a:latin typeface="Calibri"/>
                <a:cs typeface="Calibri"/>
              </a:rPr>
              <a:t>Derek </a:t>
            </a:r>
            <a:r>
              <a:rPr sz="2400" spc="-5" dirty="0">
                <a:latin typeface="Calibri"/>
                <a:cs typeface="Calibri"/>
              </a:rPr>
              <a:t>gets back, </a:t>
            </a:r>
            <a:r>
              <a:rPr sz="2400" dirty="0">
                <a:latin typeface="Calibri"/>
                <a:cs typeface="Calibri"/>
              </a:rPr>
              <a:t>she </a:t>
            </a:r>
            <a:r>
              <a:rPr sz="2400" spc="-5" dirty="0">
                <a:latin typeface="Calibri"/>
                <a:cs typeface="Calibri"/>
              </a:rPr>
              <a:t>should </a:t>
            </a:r>
            <a:r>
              <a:rPr sz="2400" spc="-10" dirty="0">
                <a:latin typeface="Calibri"/>
                <a:cs typeface="Calibri"/>
              </a:rPr>
              <a:t>tell </a:t>
            </a:r>
            <a:r>
              <a:rPr sz="2400" spc="-5" dirty="0">
                <a:latin typeface="Calibri"/>
                <a:cs typeface="Calibri"/>
              </a:rPr>
              <a:t>him what happened </a:t>
            </a:r>
            <a:r>
              <a:rPr sz="2400" dirty="0">
                <a:latin typeface="Calibri"/>
                <a:cs typeface="Calibri"/>
              </a:rPr>
              <a:t>and </a:t>
            </a:r>
            <a:r>
              <a:rPr sz="2400" spc="-5" dirty="0">
                <a:latin typeface="Calibri"/>
                <a:cs typeface="Calibri"/>
              </a:rPr>
              <a:t>help him  choose </a:t>
            </a:r>
            <a:r>
              <a:rPr sz="2400" dirty="0">
                <a:latin typeface="Calibri"/>
                <a:cs typeface="Calibri"/>
              </a:rPr>
              <a:t>a </a:t>
            </a:r>
            <a:r>
              <a:rPr sz="2400" spc="-5" dirty="0">
                <a:latin typeface="Calibri"/>
                <a:cs typeface="Calibri"/>
              </a:rPr>
              <a:t>new </a:t>
            </a:r>
            <a:r>
              <a:rPr sz="2400" spc="-10" dirty="0">
                <a:latin typeface="Calibri"/>
                <a:cs typeface="Calibri"/>
              </a:rPr>
              <a:t>password. </a:t>
            </a:r>
            <a:r>
              <a:rPr sz="2400" spc="-5" dirty="0">
                <a:latin typeface="Calibri"/>
                <a:cs typeface="Calibri"/>
              </a:rPr>
              <a:t>That </a:t>
            </a:r>
            <a:r>
              <a:rPr sz="2400" spc="-25" dirty="0">
                <a:latin typeface="Calibri"/>
                <a:cs typeface="Calibri"/>
              </a:rPr>
              <a:t>way </a:t>
            </a:r>
            <a:r>
              <a:rPr sz="2400" spc="-5" dirty="0">
                <a:latin typeface="Calibri"/>
                <a:cs typeface="Calibri"/>
              </a:rPr>
              <a:t>it's not </a:t>
            </a:r>
            <a:r>
              <a:rPr sz="2400" dirty="0">
                <a:latin typeface="Calibri"/>
                <a:cs typeface="Calibri"/>
              </a:rPr>
              <a:t>a </a:t>
            </a:r>
            <a:r>
              <a:rPr sz="2400" spc="-5" dirty="0">
                <a:latin typeface="Calibri"/>
                <a:cs typeface="Calibri"/>
              </a:rPr>
              <a:t>big deal because </a:t>
            </a:r>
            <a:r>
              <a:rPr sz="2400" dirty="0">
                <a:latin typeface="Calibri"/>
                <a:cs typeface="Calibri"/>
              </a:rPr>
              <a:t>she </a:t>
            </a:r>
            <a:r>
              <a:rPr sz="2400" spc="-10" dirty="0">
                <a:latin typeface="Calibri"/>
                <a:cs typeface="Calibri"/>
              </a:rPr>
              <a:t>told  </a:t>
            </a:r>
            <a:r>
              <a:rPr sz="2400" spc="-5" dirty="0">
                <a:latin typeface="Calibri"/>
                <a:cs typeface="Calibri"/>
              </a:rPr>
              <a:t>him what happened </a:t>
            </a:r>
            <a:r>
              <a:rPr sz="2400" dirty="0">
                <a:latin typeface="Calibri"/>
                <a:cs typeface="Calibri"/>
              </a:rPr>
              <a:t>and </a:t>
            </a:r>
            <a:r>
              <a:rPr sz="2400" spc="-5" dirty="0">
                <a:latin typeface="Calibri"/>
                <a:cs typeface="Calibri"/>
              </a:rPr>
              <a:t>her friends </a:t>
            </a:r>
            <a:r>
              <a:rPr sz="2400" spc="-10" dirty="0">
                <a:latin typeface="Calibri"/>
                <a:cs typeface="Calibri"/>
              </a:rPr>
              <a:t>won't get </a:t>
            </a:r>
            <a:r>
              <a:rPr sz="2400" dirty="0">
                <a:latin typeface="Calibri"/>
                <a:cs typeface="Calibri"/>
              </a:rPr>
              <a:t>mad </a:t>
            </a:r>
            <a:r>
              <a:rPr sz="2400" spc="-5" dirty="0">
                <a:latin typeface="Calibri"/>
                <a:cs typeface="Calibri"/>
              </a:rPr>
              <a:t>that she didn't use  what she knew </a:t>
            </a:r>
            <a:r>
              <a:rPr sz="2400" spc="-10" dirty="0">
                <a:latin typeface="Calibri"/>
                <a:cs typeface="Calibri"/>
              </a:rPr>
              <a:t>to </a:t>
            </a:r>
            <a:r>
              <a:rPr sz="2400" spc="-5" dirty="0">
                <a:latin typeface="Calibri"/>
                <a:cs typeface="Calibri"/>
              </a:rPr>
              <a:t>help </a:t>
            </a:r>
            <a:r>
              <a:rPr sz="2400" dirty="0">
                <a:latin typeface="Calibri"/>
                <a:cs typeface="Calibri"/>
              </a:rPr>
              <a:t>them </a:t>
            </a:r>
            <a:r>
              <a:rPr sz="2400" spc="-10" dirty="0">
                <a:latin typeface="Calibri"/>
                <a:cs typeface="Calibri"/>
              </a:rPr>
              <a:t>get </a:t>
            </a:r>
            <a:r>
              <a:rPr sz="2400" dirty="0">
                <a:latin typeface="Calibri"/>
                <a:cs typeface="Calibri"/>
              </a:rPr>
              <a:t>a </a:t>
            </a:r>
            <a:r>
              <a:rPr sz="2400" spc="-5" dirty="0">
                <a:latin typeface="Calibri"/>
                <a:cs typeface="Calibri"/>
              </a:rPr>
              <a:t>good</a:t>
            </a:r>
            <a:r>
              <a:rPr sz="2400" spc="55" dirty="0">
                <a:latin typeface="Calibri"/>
                <a:cs typeface="Calibri"/>
              </a:rPr>
              <a:t> </a:t>
            </a:r>
            <a:r>
              <a:rPr sz="2400" spc="-10" dirty="0">
                <a:latin typeface="Calibri"/>
                <a:cs typeface="Calibri"/>
              </a:rPr>
              <a:t>grade.</a:t>
            </a:r>
            <a:endParaRPr sz="2400" dirty="0">
              <a:latin typeface="Calibri"/>
              <a:cs typeface="Calibri"/>
            </a:endParaRPr>
          </a:p>
          <a:p>
            <a:pPr marL="527685" marR="17780" indent="-515620">
              <a:lnSpc>
                <a:spcPct val="70000"/>
              </a:lnSpc>
              <a:spcBef>
                <a:spcPts val="1000"/>
              </a:spcBef>
              <a:buAutoNum type="alphaUcPeriod"/>
              <a:tabLst>
                <a:tab pos="527685" algn="l"/>
                <a:tab pos="528320" algn="l"/>
              </a:tabLst>
            </a:pPr>
            <a:r>
              <a:rPr sz="2400" spc="-5" dirty="0">
                <a:latin typeface="Calibri"/>
                <a:cs typeface="Calibri"/>
              </a:rPr>
              <a:t>She should </a:t>
            </a:r>
            <a:r>
              <a:rPr sz="2400" spc="-10" dirty="0">
                <a:latin typeface="Calibri"/>
                <a:cs typeface="Calibri"/>
              </a:rPr>
              <a:t>tell </a:t>
            </a:r>
            <a:r>
              <a:rPr sz="2400" dirty="0">
                <a:latin typeface="Calibri"/>
                <a:cs typeface="Calibri"/>
              </a:rPr>
              <a:t>the </a:t>
            </a:r>
            <a:r>
              <a:rPr sz="2400" spc="-5" dirty="0">
                <a:latin typeface="Calibri"/>
                <a:cs typeface="Calibri"/>
              </a:rPr>
              <a:t>teacher </a:t>
            </a:r>
            <a:r>
              <a:rPr sz="2400" dirty="0">
                <a:latin typeface="Calibri"/>
                <a:cs typeface="Calibri"/>
              </a:rPr>
              <a:t>the </a:t>
            </a:r>
            <a:r>
              <a:rPr sz="2400" spc="-5" dirty="0">
                <a:latin typeface="Calibri"/>
                <a:cs typeface="Calibri"/>
              </a:rPr>
              <a:t>situation </a:t>
            </a:r>
            <a:r>
              <a:rPr sz="2400" dirty="0">
                <a:latin typeface="Calibri"/>
                <a:cs typeface="Calibri"/>
              </a:rPr>
              <a:t>and ask the </a:t>
            </a:r>
            <a:r>
              <a:rPr sz="2400" spc="-5" dirty="0">
                <a:latin typeface="Calibri"/>
                <a:cs typeface="Calibri"/>
              </a:rPr>
              <a:t>teacher </a:t>
            </a:r>
            <a:r>
              <a:rPr sz="2400" spc="-10" dirty="0">
                <a:latin typeface="Calibri"/>
                <a:cs typeface="Calibri"/>
              </a:rPr>
              <a:t>to </a:t>
            </a:r>
            <a:r>
              <a:rPr sz="2400" spc="-15" dirty="0">
                <a:latin typeface="Calibri"/>
                <a:cs typeface="Calibri"/>
              </a:rPr>
              <a:t>make  </a:t>
            </a:r>
            <a:r>
              <a:rPr sz="2400" dirty="0">
                <a:latin typeface="Calibri"/>
                <a:cs typeface="Calibri"/>
              </a:rPr>
              <a:t>an </a:t>
            </a:r>
            <a:r>
              <a:rPr sz="2400" spc="-10" dirty="0">
                <a:latin typeface="Calibri"/>
                <a:cs typeface="Calibri"/>
              </a:rPr>
              <a:t>exception just </a:t>
            </a:r>
            <a:r>
              <a:rPr sz="2400" spc="-5" dirty="0">
                <a:latin typeface="Calibri"/>
                <a:cs typeface="Calibri"/>
              </a:rPr>
              <a:t>this once </a:t>
            </a:r>
            <a:r>
              <a:rPr sz="2400" dirty="0">
                <a:latin typeface="Calibri"/>
                <a:cs typeface="Calibri"/>
              </a:rPr>
              <a:t>and </a:t>
            </a:r>
            <a:r>
              <a:rPr sz="2400" spc="-5" dirty="0">
                <a:latin typeface="Calibri"/>
                <a:cs typeface="Calibri"/>
              </a:rPr>
              <a:t>allow </a:t>
            </a:r>
            <a:r>
              <a:rPr sz="2400" dirty="0">
                <a:latin typeface="Calibri"/>
                <a:cs typeface="Calibri"/>
              </a:rPr>
              <a:t>the </a:t>
            </a:r>
            <a:r>
              <a:rPr sz="2400" spc="-10" dirty="0">
                <a:latin typeface="Calibri"/>
                <a:cs typeface="Calibri"/>
              </a:rPr>
              <a:t>group to </a:t>
            </a:r>
            <a:r>
              <a:rPr sz="2400" dirty="0">
                <a:latin typeface="Calibri"/>
                <a:cs typeface="Calibri"/>
              </a:rPr>
              <a:t>turn </a:t>
            </a:r>
            <a:r>
              <a:rPr sz="2400" spc="-5" dirty="0">
                <a:latin typeface="Calibri"/>
                <a:cs typeface="Calibri"/>
              </a:rPr>
              <a:t>in </a:t>
            </a:r>
            <a:r>
              <a:rPr sz="2400" dirty="0">
                <a:latin typeface="Calibri"/>
                <a:cs typeface="Calibri"/>
              </a:rPr>
              <a:t>the </a:t>
            </a:r>
            <a:r>
              <a:rPr sz="2400" spc="-10" dirty="0">
                <a:latin typeface="Calibri"/>
                <a:cs typeface="Calibri"/>
              </a:rPr>
              <a:t>project  late. </a:t>
            </a:r>
            <a:r>
              <a:rPr sz="2400" dirty="0">
                <a:latin typeface="Calibri"/>
                <a:cs typeface="Calibri"/>
              </a:rPr>
              <a:t>In the </a:t>
            </a:r>
            <a:r>
              <a:rPr sz="2400" spc="-5" dirty="0">
                <a:latin typeface="Calibri"/>
                <a:cs typeface="Calibri"/>
              </a:rPr>
              <a:t>future, </a:t>
            </a:r>
            <a:r>
              <a:rPr sz="2400" dirty="0">
                <a:latin typeface="Calibri"/>
                <a:cs typeface="Calibri"/>
              </a:rPr>
              <a:t>she </a:t>
            </a:r>
            <a:r>
              <a:rPr sz="2400" spc="-5" dirty="0">
                <a:latin typeface="Calibri"/>
                <a:cs typeface="Calibri"/>
              </a:rPr>
              <a:t>should </a:t>
            </a:r>
            <a:r>
              <a:rPr sz="2400" spc="-15" dirty="0">
                <a:latin typeface="Calibri"/>
                <a:cs typeface="Calibri"/>
              </a:rPr>
              <a:t>always make </a:t>
            </a:r>
            <a:r>
              <a:rPr sz="2400" spc="-10" dirty="0">
                <a:latin typeface="Calibri"/>
                <a:cs typeface="Calibri"/>
              </a:rPr>
              <a:t>sure </a:t>
            </a:r>
            <a:r>
              <a:rPr sz="2400" spc="-5" dirty="0">
                <a:latin typeface="Calibri"/>
                <a:cs typeface="Calibri"/>
              </a:rPr>
              <a:t>that multiple people in  </a:t>
            </a:r>
            <a:r>
              <a:rPr sz="2400" dirty="0">
                <a:latin typeface="Calibri"/>
                <a:cs typeface="Calibri"/>
              </a:rPr>
              <a:t>the </a:t>
            </a:r>
            <a:r>
              <a:rPr sz="2400" spc="-10" dirty="0">
                <a:latin typeface="Calibri"/>
                <a:cs typeface="Calibri"/>
              </a:rPr>
              <a:t>group have </a:t>
            </a:r>
            <a:r>
              <a:rPr sz="2400" spc="-5" dirty="0">
                <a:latin typeface="Calibri"/>
                <a:cs typeface="Calibri"/>
              </a:rPr>
              <a:t>access </a:t>
            </a:r>
            <a:r>
              <a:rPr sz="2400" spc="-10" dirty="0">
                <a:latin typeface="Calibri"/>
                <a:cs typeface="Calibri"/>
              </a:rPr>
              <a:t>to </a:t>
            </a:r>
            <a:r>
              <a:rPr sz="2400" dirty="0">
                <a:latin typeface="Calibri"/>
                <a:cs typeface="Calibri"/>
              </a:rPr>
              <a:t>the </a:t>
            </a:r>
            <a:r>
              <a:rPr sz="2400" spc="-5" dirty="0">
                <a:latin typeface="Calibri"/>
                <a:cs typeface="Calibri"/>
              </a:rPr>
              <a:t>final </a:t>
            </a:r>
            <a:r>
              <a:rPr sz="2400" spc="-10" dirty="0">
                <a:latin typeface="Calibri"/>
                <a:cs typeface="Calibri"/>
              </a:rPr>
              <a:t>project to avoid </a:t>
            </a:r>
            <a:r>
              <a:rPr sz="2400" dirty="0">
                <a:latin typeface="Calibri"/>
                <a:cs typeface="Calibri"/>
              </a:rPr>
              <a:t>this type </a:t>
            </a:r>
            <a:r>
              <a:rPr sz="2400" spc="-5" dirty="0">
                <a:latin typeface="Calibri"/>
                <a:cs typeface="Calibri"/>
              </a:rPr>
              <a:t>of  </a:t>
            </a:r>
            <a:r>
              <a:rPr sz="2400" spc="-10" dirty="0">
                <a:latin typeface="Calibri"/>
                <a:cs typeface="Calibri"/>
              </a:rPr>
              <a:t>situation.</a:t>
            </a:r>
            <a:endParaRPr sz="2400" dirty="0">
              <a:latin typeface="Calibri"/>
              <a:cs typeface="Calibri"/>
            </a:endParaRPr>
          </a:p>
          <a:p>
            <a:pPr marL="527685" marR="5080" indent="-515620">
              <a:lnSpc>
                <a:spcPct val="70000"/>
              </a:lnSpc>
              <a:spcBef>
                <a:spcPts val="1010"/>
              </a:spcBef>
              <a:buAutoNum type="alphaUcPeriod"/>
              <a:tabLst>
                <a:tab pos="527685" algn="l"/>
                <a:tab pos="528320" algn="l"/>
              </a:tabLst>
            </a:pPr>
            <a:r>
              <a:rPr sz="2400" spc="-5" dirty="0">
                <a:latin typeface="Calibri"/>
                <a:cs typeface="Calibri"/>
              </a:rPr>
              <a:t>She should log </a:t>
            </a:r>
            <a:r>
              <a:rPr sz="2400" spc="-15" dirty="0">
                <a:latin typeface="Calibri"/>
                <a:cs typeface="Calibri"/>
              </a:rPr>
              <a:t>into </a:t>
            </a:r>
            <a:r>
              <a:rPr sz="2400" spc="-5" dirty="0">
                <a:latin typeface="Calibri"/>
                <a:cs typeface="Calibri"/>
              </a:rPr>
              <a:t>Derek's </a:t>
            </a:r>
            <a:r>
              <a:rPr sz="2400" spc="-10" dirty="0">
                <a:latin typeface="Calibri"/>
                <a:cs typeface="Calibri"/>
              </a:rPr>
              <a:t>account to get </a:t>
            </a:r>
            <a:r>
              <a:rPr sz="2400" dirty="0">
                <a:latin typeface="Calibri"/>
                <a:cs typeface="Calibri"/>
              </a:rPr>
              <a:t>and </a:t>
            </a:r>
            <a:r>
              <a:rPr sz="2400" spc="-10" dirty="0">
                <a:latin typeface="Calibri"/>
                <a:cs typeface="Calibri"/>
              </a:rPr>
              <a:t>print </a:t>
            </a:r>
            <a:r>
              <a:rPr sz="2400" spc="-5" dirty="0">
                <a:latin typeface="Calibri"/>
                <a:cs typeface="Calibri"/>
              </a:rPr>
              <a:t>the assignment.  Then </a:t>
            </a:r>
            <a:r>
              <a:rPr sz="2400" dirty="0">
                <a:latin typeface="Calibri"/>
                <a:cs typeface="Calibri"/>
              </a:rPr>
              <a:t>she </a:t>
            </a:r>
            <a:r>
              <a:rPr sz="2400" spc="-5" dirty="0">
                <a:latin typeface="Calibri"/>
                <a:cs typeface="Calibri"/>
              </a:rPr>
              <a:t>should immediately change </a:t>
            </a:r>
            <a:r>
              <a:rPr sz="2400" dirty="0">
                <a:latin typeface="Calibri"/>
                <a:cs typeface="Calibri"/>
              </a:rPr>
              <a:t>the </a:t>
            </a:r>
            <a:r>
              <a:rPr sz="2400" spc="-10" dirty="0">
                <a:latin typeface="Calibri"/>
                <a:cs typeface="Calibri"/>
              </a:rPr>
              <a:t>password </a:t>
            </a:r>
            <a:r>
              <a:rPr sz="2400" spc="-5" dirty="0">
                <a:latin typeface="Calibri"/>
                <a:cs typeface="Calibri"/>
              </a:rPr>
              <a:t>and let </a:t>
            </a:r>
            <a:r>
              <a:rPr sz="2400" spc="-10" dirty="0">
                <a:latin typeface="Calibri"/>
                <a:cs typeface="Calibri"/>
              </a:rPr>
              <a:t>Derek </a:t>
            </a:r>
            <a:r>
              <a:rPr sz="2400" spc="-5" dirty="0">
                <a:latin typeface="Calibri"/>
                <a:cs typeface="Calibri"/>
              </a:rPr>
              <a:t>know  </a:t>
            </a:r>
            <a:r>
              <a:rPr sz="2400" dirty="0">
                <a:latin typeface="Calibri"/>
                <a:cs typeface="Calibri"/>
              </a:rPr>
              <a:t>the </a:t>
            </a:r>
            <a:r>
              <a:rPr sz="2400" spc="-5" dirty="0">
                <a:latin typeface="Calibri"/>
                <a:cs typeface="Calibri"/>
              </a:rPr>
              <a:t>new </a:t>
            </a:r>
            <a:r>
              <a:rPr sz="2400" spc="-10" dirty="0">
                <a:latin typeface="Calibri"/>
                <a:cs typeface="Calibri"/>
              </a:rPr>
              <a:t>password </a:t>
            </a:r>
            <a:r>
              <a:rPr sz="2400" dirty="0">
                <a:latin typeface="Calibri"/>
                <a:cs typeface="Calibri"/>
              </a:rPr>
              <a:t>when </a:t>
            </a:r>
            <a:r>
              <a:rPr sz="2400" spc="-5" dirty="0">
                <a:latin typeface="Calibri"/>
                <a:cs typeface="Calibri"/>
              </a:rPr>
              <a:t>he gets back. She should </a:t>
            </a:r>
            <a:r>
              <a:rPr sz="2400" dirty="0">
                <a:latin typeface="Calibri"/>
                <a:cs typeface="Calibri"/>
              </a:rPr>
              <a:t>also </a:t>
            </a:r>
            <a:r>
              <a:rPr sz="2400" spc="-5" dirty="0">
                <a:latin typeface="Calibri"/>
                <a:cs typeface="Calibri"/>
              </a:rPr>
              <a:t>show him how  </a:t>
            </a:r>
            <a:r>
              <a:rPr sz="2400" spc="-10" dirty="0">
                <a:latin typeface="Calibri"/>
                <a:cs typeface="Calibri"/>
              </a:rPr>
              <a:t>to avoid </a:t>
            </a:r>
            <a:r>
              <a:rPr sz="2400" spc="-5" dirty="0">
                <a:latin typeface="Calibri"/>
                <a:cs typeface="Calibri"/>
              </a:rPr>
              <a:t>other people learning his </a:t>
            </a:r>
            <a:r>
              <a:rPr sz="2400" spc="-10" dirty="0">
                <a:latin typeface="Calibri"/>
                <a:cs typeface="Calibri"/>
              </a:rPr>
              <a:t>password </a:t>
            </a:r>
            <a:r>
              <a:rPr sz="2400" spc="-5" dirty="0">
                <a:latin typeface="Calibri"/>
                <a:cs typeface="Calibri"/>
              </a:rPr>
              <a:t>by </a:t>
            </a:r>
            <a:r>
              <a:rPr sz="2400" spc="-15" dirty="0">
                <a:latin typeface="Calibri"/>
                <a:cs typeface="Calibri"/>
              </a:rPr>
              <a:t>watching </a:t>
            </a:r>
            <a:r>
              <a:rPr sz="2400" spc="-5" dirty="0">
                <a:latin typeface="Calibri"/>
                <a:cs typeface="Calibri"/>
              </a:rPr>
              <a:t>him </a:t>
            </a:r>
            <a:r>
              <a:rPr sz="2400" dirty="0">
                <a:latin typeface="Calibri"/>
                <a:cs typeface="Calibri"/>
              </a:rPr>
              <a:t>type </a:t>
            </a:r>
            <a:r>
              <a:rPr sz="2400" spc="-5" dirty="0">
                <a:latin typeface="Calibri"/>
                <a:cs typeface="Calibri"/>
              </a:rPr>
              <a:t>it</a:t>
            </a:r>
            <a:r>
              <a:rPr sz="2400" spc="120" dirty="0">
                <a:latin typeface="Calibri"/>
                <a:cs typeface="Calibri"/>
              </a:rPr>
              <a:t> </a:t>
            </a:r>
            <a:r>
              <a:rPr sz="2400" spc="-5" dirty="0">
                <a:latin typeface="Calibri"/>
                <a:cs typeface="Calibri"/>
              </a:rPr>
              <a:t>in.</a:t>
            </a:r>
            <a:endParaRPr sz="2400" dirty="0">
              <a:latin typeface="Calibri"/>
              <a:cs typeface="Calibri"/>
            </a:endParaRPr>
          </a:p>
        </p:txBody>
      </p:sp>
    </p:spTree>
    <p:extLst>
      <p:ext uri="{BB962C8B-B14F-4D97-AF65-F5344CB8AC3E}">
        <p14:creationId xmlns:p14="http://schemas.microsoft.com/office/powerpoint/2010/main" val="38527212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981201" y="152401"/>
            <a:ext cx="901065" cy="901065"/>
          </a:xfrm>
          <a:custGeom>
            <a:avLst/>
            <a:gdLst/>
            <a:ahLst/>
            <a:cxnLst/>
            <a:rect l="l" t="t" r="r" b="b"/>
            <a:pathLst>
              <a:path w="901065" h="901065">
                <a:moveTo>
                  <a:pt x="450341" y="0"/>
                </a:moveTo>
                <a:lnTo>
                  <a:pt x="401272" y="2643"/>
                </a:lnTo>
                <a:lnTo>
                  <a:pt x="353733" y="10389"/>
                </a:lnTo>
                <a:lnTo>
                  <a:pt x="307999" y="22963"/>
                </a:lnTo>
                <a:lnTo>
                  <a:pt x="264345" y="40090"/>
                </a:lnTo>
                <a:lnTo>
                  <a:pt x="223045" y="61496"/>
                </a:lnTo>
                <a:lnTo>
                  <a:pt x="184375" y="86904"/>
                </a:lnTo>
                <a:lnTo>
                  <a:pt x="148610" y="116040"/>
                </a:lnTo>
                <a:lnTo>
                  <a:pt x="116023" y="148630"/>
                </a:lnTo>
                <a:lnTo>
                  <a:pt x="86889" y="184397"/>
                </a:lnTo>
                <a:lnTo>
                  <a:pt x="61484" y="223068"/>
                </a:lnTo>
                <a:lnTo>
                  <a:pt x="40082" y="264367"/>
                </a:lnTo>
                <a:lnTo>
                  <a:pt x="22958" y="308018"/>
                </a:lnTo>
                <a:lnTo>
                  <a:pt x="10387" y="353748"/>
                </a:lnTo>
                <a:lnTo>
                  <a:pt x="2642" y="401281"/>
                </a:lnTo>
                <a:lnTo>
                  <a:pt x="0" y="450341"/>
                </a:lnTo>
                <a:lnTo>
                  <a:pt x="2642" y="499402"/>
                </a:lnTo>
                <a:lnTo>
                  <a:pt x="10387" y="546935"/>
                </a:lnTo>
                <a:lnTo>
                  <a:pt x="22958" y="592665"/>
                </a:lnTo>
                <a:lnTo>
                  <a:pt x="40082" y="636316"/>
                </a:lnTo>
                <a:lnTo>
                  <a:pt x="61484" y="677615"/>
                </a:lnTo>
                <a:lnTo>
                  <a:pt x="86889" y="716286"/>
                </a:lnTo>
                <a:lnTo>
                  <a:pt x="116023" y="752053"/>
                </a:lnTo>
                <a:lnTo>
                  <a:pt x="148610" y="784643"/>
                </a:lnTo>
                <a:lnTo>
                  <a:pt x="184375" y="813779"/>
                </a:lnTo>
                <a:lnTo>
                  <a:pt x="223045" y="839187"/>
                </a:lnTo>
                <a:lnTo>
                  <a:pt x="264345" y="860593"/>
                </a:lnTo>
                <a:lnTo>
                  <a:pt x="307999" y="877720"/>
                </a:lnTo>
                <a:lnTo>
                  <a:pt x="353733" y="890294"/>
                </a:lnTo>
                <a:lnTo>
                  <a:pt x="401272" y="898040"/>
                </a:lnTo>
                <a:lnTo>
                  <a:pt x="450341" y="900684"/>
                </a:lnTo>
                <a:lnTo>
                  <a:pt x="499411" y="898040"/>
                </a:lnTo>
                <a:lnTo>
                  <a:pt x="546950" y="890294"/>
                </a:lnTo>
                <a:lnTo>
                  <a:pt x="592684" y="877720"/>
                </a:lnTo>
                <a:lnTo>
                  <a:pt x="636338" y="860593"/>
                </a:lnTo>
                <a:lnTo>
                  <a:pt x="677638" y="839187"/>
                </a:lnTo>
                <a:lnTo>
                  <a:pt x="716308" y="813779"/>
                </a:lnTo>
                <a:lnTo>
                  <a:pt x="752073" y="784643"/>
                </a:lnTo>
                <a:lnTo>
                  <a:pt x="784660" y="752053"/>
                </a:lnTo>
                <a:lnTo>
                  <a:pt x="813794" y="716286"/>
                </a:lnTo>
                <a:lnTo>
                  <a:pt x="839199" y="677615"/>
                </a:lnTo>
                <a:lnTo>
                  <a:pt x="860601" y="636316"/>
                </a:lnTo>
                <a:lnTo>
                  <a:pt x="877725" y="592665"/>
                </a:lnTo>
                <a:lnTo>
                  <a:pt x="890296" y="546935"/>
                </a:lnTo>
                <a:lnTo>
                  <a:pt x="898041" y="499402"/>
                </a:lnTo>
                <a:lnTo>
                  <a:pt x="900684" y="450341"/>
                </a:lnTo>
                <a:lnTo>
                  <a:pt x="898041" y="401281"/>
                </a:lnTo>
                <a:lnTo>
                  <a:pt x="890296" y="353748"/>
                </a:lnTo>
                <a:lnTo>
                  <a:pt x="877725" y="308018"/>
                </a:lnTo>
                <a:lnTo>
                  <a:pt x="860601" y="264367"/>
                </a:lnTo>
                <a:lnTo>
                  <a:pt x="839199" y="223068"/>
                </a:lnTo>
                <a:lnTo>
                  <a:pt x="813794" y="184397"/>
                </a:lnTo>
                <a:lnTo>
                  <a:pt x="784660" y="148630"/>
                </a:lnTo>
                <a:lnTo>
                  <a:pt x="752073" y="116040"/>
                </a:lnTo>
                <a:lnTo>
                  <a:pt x="716308" y="86904"/>
                </a:lnTo>
                <a:lnTo>
                  <a:pt x="677638" y="61496"/>
                </a:lnTo>
                <a:lnTo>
                  <a:pt x="636338" y="40090"/>
                </a:lnTo>
                <a:lnTo>
                  <a:pt x="592684" y="22963"/>
                </a:lnTo>
                <a:lnTo>
                  <a:pt x="546950" y="10389"/>
                </a:lnTo>
                <a:lnTo>
                  <a:pt x="499411" y="2643"/>
                </a:lnTo>
                <a:lnTo>
                  <a:pt x="450341" y="0"/>
                </a:lnTo>
                <a:close/>
              </a:path>
            </a:pathLst>
          </a:custGeom>
          <a:solidFill>
            <a:srgbClr val="FFFFFF"/>
          </a:solidFill>
        </p:spPr>
        <p:txBody>
          <a:bodyPr wrap="square" lIns="0" tIns="0" rIns="0" bIns="0" rtlCol="0"/>
          <a:lstStyle/>
          <a:p>
            <a:endParaRPr/>
          </a:p>
        </p:txBody>
      </p:sp>
      <p:sp>
        <p:nvSpPr>
          <p:cNvPr id="8" name="object 8"/>
          <p:cNvSpPr txBox="1">
            <a:spLocks noGrp="1"/>
          </p:cNvSpPr>
          <p:nvPr>
            <p:ph type="title"/>
          </p:nvPr>
        </p:nvSpPr>
        <p:spPr>
          <a:xfrm>
            <a:off x="855784" y="128956"/>
            <a:ext cx="9143999" cy="689932"/>
          </a:xfrm>
          <a:prstGeom prst="rect">
            <a:avLst/>
          </a:prstGeom>
        </p:spPr>
        <p:txBody>
          <a:bodyPr vert="horz" wrap="square" lIns="0" tIns="12700" rIns="0" bIns="0" rtlCol="0" anchor="ctr">
            <a:spAutoFit/>
          </a:bodyPr>
          <a:lstStyle/>
          <a:p>
            <a:pPr marL="12700">
              <a:lnSpc>
                <a:spcPct val="100000"/>
              </a:lnSpc>
              <a:spcBef>
                <a:spcPts val="100"/>
              </a:spcBef>
            </a:pPr>
            <a:r>
              <a:rPr lang="en-US" spc="-5" dirty="0">
                <a:cs typeface="Calibri Light"/>
              </a:rPr>
              <a:t>Scenario </a:t>
            </a:r>
            <a:r>
              <a:rPr lang="en-US" dirty="0">
                <a:cs typeface="Calibri Light"/>
              </a:rPr>
              <a:t>6: </a:t>
            </a:r>
            <a:r>
              <a:rPr lang="en-US" spc="-15" dirty="0">
                <a:cs typeface="Calibri Light"/>
              </a:rPr>
              <a:t>Responsible</a:t>
            </a:r>
            <a:r>
              <a:rPr lang="en-US" spc="-5" dirty="0">
                <a:cs typeface="Calibri Light"/>
              </a:rPr>
              <a:t> </a:t>
            </a:r>
            <a:r>
              <a:rPr lang="en-US" dirty="0">
                <a:cs typeface="Calibri Light"/>
              </a:rPr>
              <a:t>Actions</a:t>
            </a:r>
            <a:endParaRPr b="0" dirty="0">
              <a:latin typeface="Calibri Light"/>
              <a:cs typeface="Calibri Light"/>
            </a:endParaRPr>
          </a:p>
        </p:txBody>
      </p:sp>
      <p:sp>
        <p:nvSpPr>
          <p:cNvPr id="7" name="object 6">
            <a:extLst>
              <a:ext uri="{FF2B5EF4-FFF2-40B4-BE49-F238E27FC236}">
                <a16:creationId xmlns:a16="http://schemas.microsoft.com/office/drawing/2014/main" id="{384BFD7D-1E88-AA44-86E5-5CF8D089E7CD}"/>
              </a:ext>
            </a:extLst>
          </p:cNvPr>
          <p:cNvSpPr/>
          <p:nvPr/>
        </p:nvSpPr>
        <p:spPr>
          <a:xfrm>
            <a:off x="1684629" y="3640682"/>
            <a:ext cx="1663834" cy="2667724"/>
          </a:xfrm>
          <a:prstGeom prst="rect">
            <a:avLst/>
          </a:prstGeom>
          <a:blipFill>
            <a:blip r:embed="rId3" cstate="print"/>
            <a:stretch>
              <a:fillRect/>
            </a:stretch>
          </a:blipFill>
        </p:spPr>
        <p:txBody>
          <a:bodyPr wrap="square" lIns="0" tIns="0" rIns="0" bIns="0" rtlCol="0"/>
          <a:lstStyle/>
          <a:p>
            <a:endParaRPr/>
          </a:p>
        </p:txBody>
      </p:sp>
      <p:sp>
        <p:nvSpPr>
          <p:cNvPr id="9" name="object 7">
            <a:extLst>
              <a:ext uri="{FF2B5EF4-FFF2-40B4-BE49-F238E27FC236}">
                <a16:creationId xmlns:a16="http://schemas.microsoft.com/office/drawing/2014/main" id="{1DDAE654-D0E3-B045-9A8B-28ECDF7D0EA0}"/>
              </a:ext>
            </a:extLst>
          </p:cNvPr>
          <p:cNvSpPr txBox="1"/>
          <p:nvPr/>
        </p:nvSpPr>
        <p:spPr>
          <a:xfrm>
            <a:off x="2599740" y="1640789"/>
            <a:ext cx="6985634" cy="2757170"/>
          </a:xfrm>
          <a:prstGeom prst="rect">
            <a:avLst/>
          </a:prstGeom>
        </p:spPr>
        <p:txBody>
          <a:bodyPr vert="horz" wrap="square" lIns="0" tIns="55244" rIns="0" bIns="0" rtlCol="0">
            <a:spAutoFit/>
          </a:bodyPr>
          <a:lstStyle/>
          <a:p>
            <a:pPr marL="12065" marR="5080" indent="1270" algn="ctr">
              <a:lnSpc>
                <a:spcPct val="90000"/>
              </a:lnSpc>
              <a:spcBef>
                <a:spcPts val="434"/>
              </a:spcBef>
              <a:tabLst>
                <a:tab pos="2962910" algn="l"/>
                <a:tab pos="4512945" algn="l"/>
              </a:tabLst>
            </a:pPr>
            <a:r>
              <a:rPr sz="2800" spc="-5" dirty="0">
                <a:latin typeface="Calibri"/>
                <a:cs typeface="Calibri"/>
              </a:rPr>
              <a:t>Joel is a </a:t>
            </a:r>
            <a:r>
              <a:rPr sz="2800" spc="-15" dirty="0">
                <a:latin typeface="Calibri"/>
                <a:cs typeface="Calibri"/>
              </a:rPr>
              <a:t>competitor </a:t>
            </a:r>
            <a:r>
              <a:rPr sz="2800" spc="-5" dirty="0">
                <a:latin typeface="Calibri"/>
                <a:cs typeface="Calibri"/>
              </a:rPr>
              <a:t>in the </a:t>
            </a:r>
            <a:r>
              <a:rPr sz="2800" spc="-15" dirty="0">
                <a:latin typeface="Calibri"/>
                <a:cs typeface="Calibri"/>
              </a:rPr>
              <a:t>CyberPatriot </a:t>
            </a:r>
            <a:r>
              <a:rPr sz="2800" spc="-10" dirty="0">
                <a:latin typeface="Calibri"/>
                <a:cs typeface="Calibri"/>
              </a:rPr>
              <a:t>National  Finals</a:t>
            </a:r>
            <a:r>
              <a:rPr sz="2800" spc="40" dirty="0">
                <a:latin typeface="Calibri"/>
                <a:cs typeface="Calibri"/>
              </a:rPr>
              <a:t> </a:t>
            </a:r>
            <a:r>
              <a:rPr sz="2800" spc="-10" dirty="0">
                <a:latin typeface="Calibri"/>
                <a:cs typeface="Calibri"/>
              </a:rPr>
              <a:t>Competition.	During </a:t>
            </a:r>
            <a:r>
              <a:rPr sz="2800" spc="-5" dirty="0">
                <a:latin typeface="Calibri"/>
                <a:cs typeface="Calibri"/>
              </a:rPr>
              <a:t>the </a:t>
            </a:r>
            <a:r>
              <a:rPr sz="2800" spc="-10" dirty="0">
                <a:latin typeface="Calibri"/>
                <a:cs typeface="Calibri"/>
              </a:rPr>
              <a:t>competition </a:t>
            </a:r>
            <a:r>
              <a:rPr sz="2800" spc="-25" dirty="0">
                <a:latin typeface="Calibri"/>
                <a:cs typeface="Calibri"/>
              </a:rPr>
              <a:t>you  </a:t>
            </a:r>
            <a:r>
              <a:rPr sz="2800" spc="-10" dirty="0">
                <a:latin typeface="Calibri"/>
                <a:cs typeface="Calibri"/>
              </a:rPr>
              <a:t>can overhear </a:t>
            </a:r>
            <a:r>
              <a:rPr sz="2800" spc="-5" dirty="0">
                <a:latin typeface="Calibri"/>
                <a:cs typeface="Calibri"/>
              </a:rPr>
              <a:t>a member of another </a:t>
            </a:r>
            <a:r>
              <a:rPr sz="2800" spc="-10" dirty="0">
                <a:latin typeface="Calibri"/>
                <a:cs typeface="Calibri"/>
              </a:rPr>
              <a:t>team </a:t>
            </a:r>
            <a:r>
              <a:rPr sz="2800" spc="-15" dirty="0">
                <a:latin typeface="Calibri"/>
                <a:cs typeface="Calibri"/>
              </a:rPr>
              <a:t>talking  </a:t>
            </a:r>
            <a:r>
              <a:rPr sz="2800" spc="-20" dirty="0">
                <a:latin typeface="Calibri"/>
                <a:cs typeface="Calibri"/>
              </a:rPr>
              <a:t>from </a:t>
            </a:r>
            <a:r>
              <a:rPr sz="2800" spc="-15" dirty="0">
                <a:latin typeface="Calibri"/>
                <a:cs typeface="Calibri"/>
              </a:rPr>
              <a:t>across</a:t>
            </a:r>
            <a:r>
              <a:rPr sz="2800" spc="90" dirty="0">
                <a:latin typeface="Calibri"/>
                <a:cs typeface="Calibri"/>
              </a:rPr>
              <a:t> </a:t>
            </a:r>
            <a:r>
              <a:rPr sz="2800" spc="-5" dirty="0">
                <a:latin typeface="Calibri"/>
                <a:cs typeface="Calibri"/>
              </a:rPr>
              <a:t>another</a:t>
            </a:r>
            <a:r>
              <a:rPr sz="2800" spc="35" dirty="0">
                <a:latin typeface="Calibri"/>
                <a:cs typeface="Calibri"/>
              </a:rPr>
              <a:t> </a:t>
            </a:r>
            <a:r>
              <a:rPr sz="2800" spc="-10" dirty="0">
                <a:latin typeface="Calibri"/>
                <a:cs typeface="Calibri"/>
              </a:rPr>
              <a:t>partition.	</a:t>
            </a:r>
            <a:r>
              <a:rPr sz="2800" spc="-55" dirty="0">
                <a:latin typeface="Calibri"/>
                <a:cs typeface="Calibri"/>
              </a:rPr>
              <a:t>You’re </a:t>
            </a:r>
            <a:r>
              <a:rPr sz="2800" spc="-10" dirty="0">
                <a:latin typeface="Calibri"/>
                <a:cs typeface="Calibri"/>
              </a:rPr>
              <a:t>not  actively </a:t>
            </a:r>
            <a:r>
              <a:rPr sz="2800" spc="-5" dirty="0">
                <a:latin typeface="Calibri"/>
                <a:cs typeface="Calibri"/>
              </a:rPr>
              <a:t>trying </a:t>
            </a:r>
            <a:r>
              <a:rPr sz="2800" spc="-20" dirty="0">
                <a:latin typeface="Calibri"/>
                <a:cs typeface="Calibri"/>
              </a:rPr>
              <a:t>to </a:t>
            </a:r>
            <a:r>
              <a:rPr sz="2800" spc="-5" dirty="0">
                <a:latin typeface="Calibri"/>
                <a:cs typeface="Calibri"/>
              </a:rPr>
              <a:t>hear </a:t>
            </a:r>
            <a:r>
              <a:rPr sz="2800" spc="-10" dirty="0">
                <a:latin typeface="Calibri"/>
                <a:cs typeface="Calibri"/>
              </a:rPr>
              <a:t>his </a:t>
            </a:r>
            <a:r>
              <a:rPr sz="2800" spc="-20" dirty="0">
                <a:latin typeface="Calibri"/>
                <a:cs typeface="Calibri"/>
              </a:rPr>
              <a:t>conversation, </a:t>
            </a:r>
            <a:r>
              <a:rPr sz="2800" spc="-10" dirty="0">
                <a:latin typeface="Calibri"/>
                <a:cs typeface="Calibri"/>
              </a:rPr>
              <a:t>but </a:t>
            </a:r>
            <a:r>
              <a:rPr sz="2800" spc="-5" dirty="0">
                <a:latin typeface="Calibri"/>
                <a:cs typeface="Calibri"/>
              </a:rPr>
              <a:t>he is  a </a:t>
            </a:r>
            <a:r>
              <a:rPr sz="2800" spc="-15" dirty="0">
                <a:latin typeface="Calibri"/>
                <a:cs typeface="Calibri"/>
              </a:rPr>
              <a:t>little </a:t>
            </a:r>
            <a:r>
              <a:rPr sz="2800" spc="-10" dirty="0">
                <a:latin typeface="Calibri"/>
                <a:cs typeface="Calibri"/>
              </a:rPr>
              <a:t>louder </a:t>
            </a:r>
            <a:r>
              <a:rPr sz="2800" spc="-5" dirty="0">
                <a:latin typeface="Calibri"/>
                <a:cs typeface="Calibri"/>
              </a:rPr>
              <a:t>than the </a:t>
            </a:r>
            <a:r>
              <a:rPr sz="2800" spc="-15" dirty="0">
                <a:latin typeface="Calibri"/>
                <a:cs typeface="Calibri"/>
              </a:rPr>
              <a:t>others, </a:t>
            </a:r>
            <a:r>
              <a:rPr sz="2800" spc="-5" dirty="0">
                <a:latin typeface="Calibri"/>
                <a:cs typeface="Calibri"/>
              </a:rPr>
              <a:t>and </a:t>
            </a:r>
            <a:r>
              <a:rPr sz="2800" spc="-10" dirty="0">
                <a:latin typeface="Calibri"/>
                <a:cs typeface="Calibri"/>
              </a:rPr>
              <a:t>his </a:t>
            </a:r>
            <a:r>
              <a:rPr sz="2800" spc="-15" dirty="0">
                <a:latin typeface="Calibri"/>
                <a:cs typeface="Calibri"/>
              </a:rPr>
              <a:t>voice  projects </a:t>
            </a:r>
            <a:r>
              <a:rPr sz="2800" spc="-20" dirty="0">
                <a:latin typeface="Calibri"/>
                <a:cs typeface="Calibri"/>
              </a:rPr>
              <a:t>rather</a:t>
            </a:r>
            <a:r>
              <a:rPr sz="2800" spc="30" dirty="0">
                <a:latin typeface="Calibri"/>
                <a:cs typeface="Calibri"/>
              </a:rPr>
              <a:t> </a:t>
            </a:r>
            <a:r>
              <a:rPr sz="2800" spc="-10" dirty="0">
                <a:latin typeface="Calibri"/>
                <a:cs typeface="Calibri"/>
              </a:rPr>
              <a:t>well.</a:t>
            </a:r>
            <a:endParaRPr sz="2800">
              <a:latin typeface="Calibri"/>
              <a:cs typeface="Calibri"/>
            </a:endParaRPr>
          </a:p>
        </p:txBody>
      </p:sp>
    </p:spTree>
    <p:extLst>
      <p:ext uri="{BB962C8B-B14F-4D97-AF65-F5344CB8AC3E}">
        <p14:creationId xmlns:p14="http://schemas.microsoft.com/office/powerpoint/2010/main" val="7128718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981201" y="152401"/>
            <a:ext cx="901065" cy="901065"/>
          </a:xfrm>
          <a:custGeom>
            <a:avLst/>
            <a:gdLst/>
            <a:ahLst/>
            <a:cxnLst/>
            <a:rect l="l" t="t" r="r" b="b"/>
            <a:pathLst>
              <a:path w="901065" h="901065">
                <a:moveTo>
                  <a:pt x="450341" y="0"/>
                </a:moveTo>
                <a:lnTo>
                  <a:pt x="401272" y="2643"/>
                </a:lnTo>
                <a:lnTo>
                  <a:pt x="353733" y="10389"/>
                </a:lnTo>
                <a:lnTo>
                  <a:pt x="307999" y="22963"/>
                </a:lnTo>
                <a:lnTo>
                  <a:pt x="264345" y="40090"/>
                </a:lnTo>
                <a:lnTo>
                  <a:pt x="223045" y="61496"/>
                </a:lnTo>
                <a:lnTo>
                  <a:pt x="184375" y="86904"/>
                </a:lnTo>
                <a:lnTo>
                  <a:pt x="148610" y="116040"/>
                </a:lnTo>
                <a:lnTo>
                  <a:pt x="116023" y="148630"/>
                </a:lnTo>
                <a:lnTo>
                  <a:pt x="86889" y="184397"/>
                </a:lnTo>
                <a:lnTo>
                  <a:pt x="61484" y="223068"/>
                </a:lnTo>
                <a:lnTo>
                  <a:pt x="40082" y="264367"/>
                </a:lnTo>
                <a:lnTo>
                  <a:pt x="22958" y="308018"/>
                </a:lnTo>
                <a:lnTo>
                  <a:pt x="10387" y="353748"/>
                </a:lnTo>
                <a:lnTo>
                  <a:pt x="2642" y="401281"/>
                </a:lnTo>
                <a:lnTo>
                  <a:pt x="0" y="450341"/>
                </a:lnTo>
                <a:lnTo>
                  <a:pt x="2642" y="499402"/>
                </a:lnTo>
                <a:lnTo>
                  <a:pt x="10387" y="546935"/>
                </a:lnTo>
                <a:lnTo>
                  <a:pt x="22958" y="592665"/>
                </a:lnTo>
                <a:lnTo>
                  <a:pt x="40082" y="636316"/>
                </a:lnTo>
                <a:lnTo>
                  <a:pt x="61484" y="677615"/>
                </a:lnTo>
                <a:lnTo>
                  <a:pt x="86889" y="716286"/>
                </a:lnTo>
                <a:lnTo>
                  <a:pt x="116023" y="752053"/>
                </a:lnTo>
                <a:lnTo>
                  <a:pt x="148610" y="784643"/>
                </a:lnTo>
                <a:lnTo>
                  <a:pt x="184375" y="813779"/>
                </a:lnTo>
                <a:lnTo>
                  <a:pt x="223045" y="839187"/>
                </a:lnTo>
                <a:lnTo>
                  <a:pt x="264345" y="860593"/>
                </a:lnTo>
                <a:lnTo>
                  <a:pt x="307999" y="877720"/>
                </a:lnTo>
                <a:lnTo>
                  <a:pt x="353733" y="890294"/>
                </a:lnTo>
                <a:lnTo>
                  <a:pt x="401272" y="898040"/>
                </a:lnTo>
                <a:lnTo>
                  <a:pt x="450341" y="900684"/>
                </a:lnTo>
                <a:lnTo>
                  <a:pt x="499411" y="898040"/>
                </a:lnTo>
                <a:lnTo>
                  <a:pt x="546950" y="890294"/>
                </a:lnTo>
                <a:lnTo>
                  <a:pt x="592684" y="877720"/>
                </a:lnTo>
                <a:lnTo>
                  <a:pt x="636338" y="860593"/>
                </a:lnTo>
                <a:lnTo>
                  <a:pt x="677638" y="839187"/>
                </a:lnTo>
                <a:lnTo>
                  <a:pt x="716308" y="813779"/>
                </a:lnTo>
                <a:lnTo>
                  <a:pt x="752073" y="784643"/>
                </a:lnTo>
                <a:lnTo>
                  <a:pt x="784660" y="752053"/>
                </a:lnTo>
                <a:lnTo>
                  <a:pt x="813794" y="716286"/>
                </a:lnTo>
                <a:lnTo>
                  <a:pt x="839199" y="677615"/>
                </a:lnTo>
                <a:lnTo>
                  <a:pt x="860601" y="636316"/>
                </a:lnTo>
                <a:lnTo>
                  <a:pt x="877725" y="592665"/>
                </a:lnTo>
                <a:lnTo>
                  <a:pt x="890296" y="546935"/>
                </a:lnTo>
                <a:lnTo>
                  <a:pt x="898041" y="499402"/>
                </a:lnTo>
                <a:lnTo>
                  <a:pt x="900684" y="450341"/>
                </a:lnTo>
                <a:lnTo>
                  <a:pt x="898041" y="401281"/>
                </a:lnTo>
                <a:lnTo>
                  <a:pt x="890296" y="353748"/>
                </a:lnTo>
                <a:lnTo>
                  <a:pt x="877725" y="308018"/>
                </a:lnTo>
                <a:lnTo>
                  <a:pt x="860601" y="264367"/>
                </a:lnTo>
                <a:lnTo>
                  <a:pt x="839199" y="223068"/>
                </a:lnTo>
                <a:lnTo>
                  <a:pt x="813794" y="184397"/>
                </a:lnTo>
                <a:lnTo>
                  <a:pt x="784660" y="148630"/>
                </a:lnTo>
                <a:lnTo>
                  <a:pt x="752073" y="116040"/>
                </a:lnTo>
                <a:lnTo>
                  <a:pt x="716308" y="86904"/>
                </a:lnTo>
                <a:lnTo>
                  <a:pt x="677638" y="61496"/>
                </a:lnTo>
                <a:lnTo>
                  <a:pt x="636338" y="40090"/>
                </a:lnTo>
                <a:lnTo>
                  <a:pt x="592684" y="22963"/>
                </a:lnTo>
                <a:lnTo>
                  <a:pt x="546950" y="10389"/>
                </a:lnTo>
                <a:lnTo>
                  <a:pt x="499411" y="2643"/>
                </a:lnTo>
                <a:lnTo>
                  <a:pt x="450341" y="0"/>
                </a:lnTo>
                <a:close/>
              </a:path>
            </a:pathLst>
          </a:custGeom>
          <a:solidFill>
            <a:srgbClr val="FFFFFF"/>
          </a:solidFill>
        </p:spPr>
        <p:txBody>
          <a:bodyPr wrap="square" lIns="0" tIns="0" rIns="0" bIns="0" rtlCol="0"/>
          <a:lstStyle/>
          <a:p>
            <a:endParaRPr/>
          </a:p>
        </p:txBody>
      </p:sp>
      <p:sp>
        <p:nvSpPr>
          <p:cNvPr id="8" name="object 8"/>
          <p:cNvSpPr txBox="1">
            <a:spLocks noGrp="1"/>
          </p:cNvSpPr>
          <p:nvPr>
            <p:ph type="title"/>
          </p:nvPr>
        </p:nvSpPr>
        <p:spPr>
          <a:xfrm>
            <a:off x="855784" y="128956"/>
            <a:ext cx="9143999" cy="689932"/>
          </a:xfrm>
          <a:prstGeom prst="rect">
            <a:avLst/>
          </a:prstGeom>
        </p:spPr>
        <p:txBody>
          <a:bodyPr vert="horz" wrap="square" lIns="0" tIns="12700" rIns="0" bIns="0" rtlCol="0" anchor="ctr">
            <a:spAutoFit/>
          </a:bodyPr>
          <a:lstStyle/>
          <a:p>
            <a:pPr marL="12700">
              <a:lnSpc>
                <a:spcPct val="100000"/>
              </a:lnSpc>
              <a:spcBef>
                <a:spcPts val="100"/>
              </a:spcBef>
            </a:pPr>
            <a:r>
              <a:rPr lang="en-US" spc="-5" dirty="0">
                <a:cs typeface="Calibri Light"/>
              </a:rPr>
              <a:t>Scenario </a:t>
            </a:r>
            <a:r>
              <a:rPr lang="en-US" dirty="0">
                <a:cs typeface="Calibri Light"/>
              </a:rPr>
              <a:t>6: </a:t>
            </a:r>
            <a:r>
              <a:rPr lang="en-US" spc="-15" dirty="0">
                <a:cs typeface="Calibri Light"/>
              </a:rPr>
              <a:t>Responsible</a:t>
            </a:r>
            <a:r>
              <a:rPr lang="en-US" spc="-5" dirty="0">
                <a:cs typeface="Calibri Light"/>
              </a:rPr>
              <a:t> </a:t>
            </a:r>
            <a:r>
              <a:rPr lang="en-US" dirty="0">
                <a:cs typeface="Calibri Light"/>
              </a:rPr>
              <a:t>Actions</a:t>
            </a:r>
            <a:endParaRPr b="0" dirty="0">
              <a:latin typeface="Calibri Light"/>
              <a:cs typeface="Calibri Light"/>
            </a:endParaRPr>
          </a:p>
        </p:txBody>
      </p:sp>
      <p:sp>
        <p:nvSpPr>
          <p:cNvPr id="6" name="object 6">
            <a:extLst>
              <a:ext uri="{FF2B5EF4-FFF2-40B4-BE49-F238E27FC236}">
                <a16:creationId xmlns:a16="http://schemas.microsoft.com/office/drawing/2014/main" id="{22A480B7-F32F-2446-A425-4C6B38C82B7C}"/>
              </a:ext>
            </a:extLst>
          </p:cNvPr>
          <p:cNvSpPr txBox="1"/>
          <p:nvPr/>
        </p:nvSpPr>
        <p:spPr>
          <a:xfrm>
            <a:off x="2561590" y="2083199"/>
            <a:ext cx="7068820" cy="2372360"/>
          </a:xfrm>
          <a:prstGeom prst="rect">
            <a:avLst/>
          </a:prstGeom>
        </p:spPr>
        <p:txBody>
          <a:bodyPr vert="horz" wrap="square" lIns="0" tIns="54610" rIns="0" bIns="0" rtlCol="0">
            <a:spAutoFit/>
          </a:bodyPr>
          <a:lstStyle/>
          <a:p>
            <a:pPr marL="12065" marR="5080" indent="-2540" algn="ctr">
              <a:lnSpc>
                <a:spcPct val="90000"/>
              </a:lnSpc>
              <a:spcBef>
                <a:spcPts val="430"/>
              </a:spcBef>
              <a:tabLst>
                <a:tab pos="2028825" algn="l"/>
              </a:tabLst>
            </a:pPr>
            <a:r>
              <a:rPr sz="2800" spc="-75" dirty="0">
                <a:latin typeface="Calibri"/>
                <a:cs typeface="Calibri"/>
              </a:rPr>
              <a:t>You </a:t>
            </a:r>
            <a:r>
              <a:rPr sz="2800" spc="-10" dirty="0">
                <a:latin typeface="Calibri"/>
                <a:cs typeface="Calibri"/>
              </a:rPr>
              <a:t>overhear him suggest </a:t>
            </a:r>
            <a:r>
              <a:rPr sz="2800" spc="-5" dirty="0">
                <a:latin typeface="Calibri"/>
                <a:cs typeface="Calibri"/>
              </a:rPr>
              <a:t>checking a </a:t>
            </a:r>
            <a:r>
              <a:rPr sz="2800" spc="-10" dirty="0">
                <a:latin typeface="Calibri"/>
                <a:cs typeface="Calibri"/>
              </a:rPr>
              <a:t>port  number that </a:t>
            </a:r>
            <a:r>
              <a:rPr sz="2800" spc="-20" dirty="0">
                <a:latin typeface="Calibri"/>
                <a:cs typeface="Calibri"/>
              </a:rPr>
              <a:t>you </a:t>
            </a:r>
            <a:r>
              <a:rPr sz="2800" spc="-10" dirty="0">
                <a:latin typeface="Calibri"/>
                <a:cs typeface="Calibri"/>
              </a:rPr>
              <a:t>didn’t think </a:t>
            </a:r>
            <a:r>
              <a:rPr sz="2800" spc="-5" dirty="0">
                <a:latin typeface="Calibri"/>
                <a:cs typeface="Calibri"/>
              </a:rPr>
              <a:t>about, and it  </a:t>
            </a:r>
            <a:r>
              <a:rPr sz="2800" spc="-15" dirty="0">
                <a:latin typeface="Calibri"/>
                <a:cs typeface="Calibri"/>
              </a:rPr>
              <a:t>inspires </a:t>
            </a:r>
            <a:r>
              <a:rPr sz="2800" spc="-20" dirty="0">
                <a:latin typeface="Calibri"/>
                <a:cs typeface="Calibri"/>
              </a:rPr>
              <a:t>you to </a:t>
            </a:r>
            <a:r>
              <a:rPr sz="2800" spc="-5" dirty="0">
                <a:latin typeface="Calibri"/>
                <a:cs typeface="Calibri"/>
              </a:rPr>
              <a:t>check the </a:t>
            </a:r>
            <a:r>
              <a:rPr sz="2800" spc="-10" dirty="0">
                <a:latin typeface="Calibri"/>
                <a:cs typeface="Calibri"/>
              </a:rPr>
              <a:t>same port </a:t>
            </a:r>
            <a:r>
              <a:rPr sz="2800" spc="-30" dirty="0">
                <a:latin typeface="Calibri"/>
                <a:cs typeface="Calibri"/>
              </a:rPr>
              <a:t>for  </a:t>
            </a:r>
            <a:r>
              <a:rPr sz="2800" spc="-25" dirty="0">
                <a:latin typeface="Calibri"/>
                <a:cs typeface="Calibri"/>
              </a:rPr>
              <a:t>vulnerability.	</a:t>
            </a:r>
            <a:r>
              <a:rPr sz="2800" spc="-10" dirty="0">
                <a:latin typeface="Calibri"/>
                <a:cs typeface="Calibri"/>
              </a:rPr>
              <a:t>The </a:t>
            </a:r>
            <a:r>
              <a:rPr sz="2800" spc="-15" dirty="0">
                <a:latin typeface="Calibri"/>
                <a:cs typeface="Calibri"/>
              </a:rPr>
              <a:t>CyberPatriot </a:t>
            </a:r>
            <a:r>
              <a:rPr sz="2800" spc="-5" dirty="0">
                <a:latin typeface="Calibri"/>
                <a:cs typeface="Calibri"/>
              </a:rPr>
              <a:t>Rules Book </a:t>
            </a:r>
            <a:r>
              <a:rPr sz="2800" spc="-25" dirty="0">
                <a:latin typeface="Calibri"/>
                <a:cs typeface="Calibri"/>
              </a:rPr>
              <a:t>states  </a:t>
            </a:r>
            <a:r>
              <a:rPr sz="2800" spc="-10" dirty="0">
                <a:latin typeface="Calibri"/>
                <a:cs typeface="Calibri"/>
              </a:rPr>
              <a:t>that </a:t>
            </a:r>
            <a:r>
              <a:rPr sz="2800" spc="-20" dirty="0">
                <a:latin typeface="Calibri"/>
                <a:cs typeface="Calibri"/>
              </a:rPr>
              <a:t>you </a:t>
            </a:r>
            <a:r>
              <a:rPr sz="2800" spc="-10" dirty="0">
                <a:latin typeface="Calibri"/>
                <a:cs typeface="Calibri"/>
              </a:rPr>
              <a:t>should </a:t>
            </a:r>
            <a:r>
              <a:rPr sz="2800" spc="-15" dirty="0">
                <a:latin typeface="Calibri"/>
                <a:cs typeface="Calibri"/>
              </a:rPr>
              <a:t>receive </a:t>
            </a:r>
            <a:r>
              <a:rPr sz="2800" spc="-10" dirty="0">
                <a:latin typeface="Calibri"/>
                <a:cs typeface="Calibri"/>
              </a:rPr>
              <a:t>no outside </a:t>
            </a:r>
            <a:r>
              <a:rPr sz="2800" spc="-15" dirty="0">
                <a:latin typeface="Calibri"/>
                <a:cs typeface="Calibri"/>
              </a:rPr>
              <a:t>assistance  </a:t>
            </a:r>
            <a:r>
              <a:rPr sz="2800" spc="-5" dirty="0">
                <a:latin typeface="Calibri"/>
                <a:cs typeface="Calibri"/>
              </a:rPr>
              <a:t>which includes </a:t>
            </a:r>
            <a:r>
              <a:rPr sz="2800" spc="-15" dirty="0">
                <a:latin typeface="Calibri"/>
                <a:cs typeface="Calibri"/>
              </a:rPr>
              <a:t>direct </a:t>
            </a:r>
            <a:r>
              <a:rPr sz="2800" spc="-5" dirty="0">
                <a:latin typeface="Calibri"/>
                <a:cs typeface="Calibri"/>
              </a:rPr>
              <a:t>and </a:t>
            </a:r>
            <a:r>
              <a:rPr sz="2800" spc="-15" dirty="0">
                <a:latin typeface="Calibri"/>
                <a:cs typeface="Calibri"/>
              </a:rPr>
              <a:t>indirect</a:t>
            </a:r>
            <a:r>
              <a:rPr sz="2800" spc="140" dirty="0">
                <a:latin typeface="Calibri"/>
                <a:cs typeface="Calibri"/>
              </a:rPr>
              <a:t> </a:t>
            </a:r>
            <a:r>
              <a:rPr sz="2800" spc="-5" dirty="0">
                <a:latin typeface="Calibri"/>
                <a:cs typeface="Calibri"/>
              </a:rPr>
              <a:t>advice.</a:t>
            </a:r>
            <a:endParaRPr sz="2800" dirty="0">
              <a:latin typeface="Calibri"/>
              <a:cs typeface="Calibri"/>
            </a:endParaRPr>
          </a:p>
        </p:txBody>
      </p:sp>
    </p:spTree>
    <p:extLst>
      <p:ext uri="{BB962C8B-B14F-4D97-AF65-F5344CB8AC3E}">
        <p14:creationId xmlns:p14="http://schemas.microsoft.com/office/powerpoint/2010/main" val="8613120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981201" y="152401"/>
            <a:ext cx="901065" cy="901065"/>
          </a:xfrm>
          <a:custGeom>
            <a:avLst/>
            <a:gdLst/>
            <a:ahLst/>
            <a:cxnLst/>
            <a:rect l="l" t="t" r="r" b="b"/>
            <a:pathLst>
              <a:path w="901065" h="901065">
                <a:moveTo>
                  <a:pt x="450341" y="0"/>
                </a:moveTo>
                <a:lnTo>
                  <a:pt x="401272" y="2643"/>
                </a:lnTo>
                <a:lnTo>
                  <a:pt x="353733" y="10389"/>
                </a:lnTo>
                <a:lnTo>
                  <a:pt x="307999" y="22963"/>
                </a:lnTo>
                <a:lnTo>
                  <a:pt x="264345" y="40090"/>
                </a:lnTo>
                <a:lnTo>
                  <a:pt x="223045" y="61496"/>
                </a:lnTo>
                <a:lnTo>
                  <a:pt x="184375" y="86904"/>
                </a:lnTo>
                <a:lnTo>
                  <a:pt x="148610" y="116040"/>
                </a:lnTo>
                <a:lnTo>
                  <a:pt x="116023" y="148630"/>
                </a:lnTo>
                <a:lnTo>
                  <a:pt x="86889" y="184397"/>
                </a:lnTo>
                <a:lnTo>
                  <a:pt x="61484" y="223068"/>
                </a:lnTo>
                <a:lnTo>
                  <a:pt x="40082" y="264367"/>
                </a:lnTo>
                <a:lnTo>
                  <a:pt x="22958" y="308018"/>
                </a:lnTo>
                <a:lnTo>
                  <a:pt x="10387" y="353748"/>
                </a:lnTo>
                <a:lnTo>
                  <a:pt x="2642" y="401281"/>
                </a:lnTo>
                <a:lnTo>
                  <a:pt x="0" y="450341"/>
                </a:lnTo>
                <a:lnTo>
                  <a:pt x="2642" y="499402"/>
                </a:lnTo>
                <a:lnTo>
                  <a:pt x="10387" y="546935"/>
                </a:lnTo>
                <a:lnTo>
                  <a:pt x="22958" y="592665"/>
                </a:lnTo>
                <a:lnTo>
                  <a:pt x="40082" y="636316"/>
                </a:lnTo>
                <a:lnTo>
                  <a:pt x="61484" y="677615"/>
                </a:lnTo>
                <a:lnTo>
                  <a:pt x="86889" y="716286"/>
                </a:lnTo>
                <a:lnTo>
                  <a:pt x="116023" y="752053"/>
                </a:lnTo>
                <a:lnTo>
                  <a:pt x="148610" y="784643"/>
                </a:lnTo>
                <a:lnTo>
                  <a:pt x="184375" y="813779"/>
                </a:lnTo>
                <a:lnTo>
                  <a:pt x="223045" y="839187"/>
                </a:lnTo>
                <a:lnTo>
                  <a:pt x="264345" y="860593"/>
                </a:lnTo>
                <a:lnTo>
                  <a:pt x="307999" y="877720"/>
                </a:lnTo>
                <a:lnTo>
                  <a:pt x="353733" y="890294"/>
                </a:lnTo>
                <a:lnTo>
                  <a:pt x="401272" y="898040"/>
                </a:lnTo>
                <a:lnTo>
                  <a:pt x="450341" y="900684"/>
                </a:lnTo>
                <a:lnTo>
                  <a:pt x="499411" y="898040"/>
                </a:lnTo>
                <a:lnTo>
                  <a:pt x="546950" y="890294"/>
                </a:lnTo>
                <a:lnTo>
                  <a:pt x="592684" y="877720"/>
                </a:lnTo>
                <a:lnTo>
                  <a:pt x="636338" y="860593"/>
                </a:lnTo>
                <a:lnTo>
                  <a:pt x="677638" y="839187"/>
                </a:lnTo>
                <a:lnTo>
                  <a:pt x="716308" y="813779"/>
                </a:lnTo>
                <a:lnTo>
                  <a:pt x="752073" y="784643"/>
                </a:lnTo>
                <a:lnTo>
                  <a:pt x="784660" y="752053"/>
                </a:lnTo>
                <a:lnTo>
                  <a:pt x="813794" y="716286"/>
                </a:lnTo>
                <a:lnTo>
                  <a:pt x="839199" y="677615"/>
                </a:lnTo>
                <a:lnTo>
                  <a:pt x="860601" y="636316"/>
                </a:lnTo>
                <a:lnTo>
                  <a:pt x="877725" y="592665"/>
                </a:lnTo>
                <a:lnTo>
                  <a:pt x="890296" y="546935"/>
                </a:lnTo>
                <a:lnTo>
                  <a:pt x="898041" y="499402"/>
                </a:lnTo>
                <a:lnTo>
                  <a:pt x="900684" y="450341"/>
                </a:lnTo>
                <a:lnTo>
                  <a:pt x="898041" y="401281"/>
                </a:lnTo>
                <a:lnTo>
                  <a:pt x="890296" y="353748"/>
                </a:lnTo>
                <a:lnTo>
                  <a:pt x="877725" y="308018"/>
                </a:lnTo>
                <a:lnTo>
                  <a:pt x="860601" y="264367"/>
                </a:lnTo>
                <a:lnTo>
                  <a:pt x="839199" y="223068"/>
                </a:lnTo>
                <a:lnTo>
                  <a:pt x="813794" y="184397"/>
                </a:lnTo>
                <a:lnTo>
                  <a:pt x="784660" y="148630"/>
                </a:lnTo>
                <a:lnTo>
                  <a:pt x="752073" y="116040"/>
                </a:lnTo>
                <a:lnTo>
                  <a:pt x="716308" y="86904"/>
                </a:lnTo>
                <a:lnTo>
                  <a:pt x="677638" y="61496"/>
                </a:lnTo>
                <a:lnTo>
                  <a:pt x="636338" y="40090"/>
                </a:lnTo>
                <a:lnTo>
                  <a:pt x="592684" y="22963"/>
                </a:lnTo>
                <a:lnTo>
                  <a:pt x="546950" y="10389"/>
                </a:lnTo>
                <a:lnTo>
                  <a:pt x="499411" y="2643"/>
                </a:lnTo>
                <a:lnTo>
                  <a:pt x="450341" y="0"/>
                </a:lnTo>
                <a:close/>
              </a:path>
            </a:pathLst>
          </a:custGeom>
          <a:solidFill>
            <a:srgbClr val="FFFFFF"/>
          </a:solidFill>
        </p:spPr>
        <p:txBody>
          <a:bodyPr wrap="square" lIns="0" tIns="0" rIns="0" bIns="0" rtlCol="0"/>
          <a:lstStyle/>
          <a:p>
            <a:endParaRPr/>
          </a:p>
        </p:txBody>
      </p:sp>
      <p:sp>
        <p:nvSpPr>
          <p:cNvPr id="8" name="object 8"/>
          <p:cNvSpPr txBox="1">
            <a:spLocks noGrp="1"/>
          </p:cNvSpPr>
          <p:nvPr>
            <p:ph type="title"/>
          </p:nvPr>
        </p:nvSpPr>
        <p:spPr>
          <a:xfrm>
            <a:off x="855784" y="128956"/>
            <a:ext cx="9143999" cy="689932"/>
          </a:xfrm>
          <a:prstGeom prst="rect">
            <a:avLst/>
          </a:prstGeom>
        </p:spPr>
        <p:txBody>
          <a:bodyPr vert="horz" wrap="square" lIns="0" tIns="12700" rIns="0" bIns="0" rtlCol="0" anchor="ctr">
            <a:spAutoFit/>
          </a:bodyPr>
          <a:lstStyle/>
          <a:p>
            <a:pPr marL="12700">
              <a:lnSpc>
                <a:spcPct val="100000"/>
              </a:lnSpc>
              <a:spcBef>
                <a:spcPts val="100"/>
              </a:spcBef>
            </a:pPr>
            <a:r>
              <a:rPr lang="en-US" spc="-5" dirty="0">
                <a:cs typeface="Calibri Light"/>
              </a:rPr>
              <a:t>Scenario </a:t>
            </a:r>
            <a:r>
              <a:rPr lang="en-US" dirty="0">
                <a:cs typeface="Calibri Light"/>
              </a:rPr>
              <a:t>6: </a:t>
            </a:r>
            <a:r>
              <a:rPr lang="en-US" spc="-15" dirty="0">
                <a:cs typeface="Calibri Light"/>
              </a:rPr>
              <a:t>Responsible</a:t>
            </a:r>
            <a:r>
              <a:rPr lang="en-US" spc="-5" dirty="0">
                <a:cs typeface="Calibri Light"/>
              </a:rPr>
              <a:t> </a:t>
            </a:r>
            <a:r>
              <a:rPr lang="en-US" dirty="0">
                <a:cs typeface="Calibri Light"/>
              </a:rPr>
              <a:t>Actions</a:t>
            </a:r>
            <a:endParaRPr b="0" dirty="0">
              <a:latin typeface="Calibri Light"/>
              <a:cs typeface="Calibri Light"/>
            </a:endParaRPr>
          </a:p>
        </p:txBody>
      </p:sp>
      <p:sp>
        <p:nvSpPr>
          <p:cNvPr id="5" name="object 6">
            <a:extLst>
              <a:ext uri="{FF2B5EF4-FFF2-40B4-BE49-F238E27FC236}">
                <a16:creationId xmlns:a16="http://schemas.microsoft.com/office/drawing/2014/main" id="{82815597-9DF1-3845-A3A7-7F954D3EFD4E}"/>
              </a:ext>
            </a:extLst>
          </p:cNvPr>
          <p:cNvSpPr txBox="1"/>
          <p:nvPr/>
        </p:nvSpPr>
        <p:spPr>
          <a:xfrm>
            <a:off x="855784" y="1769743"/>
            <a:ext cx="7151370" cy="3043269"/>
          </a:xfrm>
          <a:prstGeom prst="rect">
            <a:avLst/>
          </a:prstGeom>
        </p:spPr>
        <p:txBody>
          <a:bodyPr vert="horz" wrap="square" lIns="0" tIns="60325" rIns="0" bIns="0" rtlCol="0">
            <a:spAutoFit/>
          </a:bodyPr>
          <a:lstStyle/>
          <a:p>
            <a:pPr marL="527685" marR="1120140" indent="-515620">
              <a:lnSpc>
                <a:spcPts val="3030"/>
              </a:lnSpc>
              <a:spcBef>
                <a:spcPts val="475"/>
              </a:spcBef>
              <a:buAutoNum type="arabicPeriod"/>
              <a:tabLst>
                <a:tab pos="527685" algn="l"/>
                <a:tab pos="528320" algn="l"/>
                <a:tab pos="2335530" algn="l"/>
              </a:tabLst>
            </a:pPr>
            <a:r>
              <a:rPr sz="2800" spc="-5" dirty="0">
                <a:latin typeface="Calibri"/>
                <a:cs typeface="Calibri"/>
              </a:rPr>
              <a:t>Is Joel </a:t>
            </a:r>
            <a:r>
              <a:rPr sz="2800" spc="-20" dirty="0">
                <a:latin typeface="Calibri"/>
                <a:cs typeface="Calibri"/>
              </a:rPr>
              <a:t>obligated to </a:t>
            </a:r>
            <a:r>
              <a:rPr sz="2800" spc="-15" dirty="0">
                <a:latin typeface="Calibri"/>
                <a:cs typeface="Calibri"/>
              </a:rPr>
              <a:t>report </a:t>
            </a:r>
            <a:r>
              <a:rPr sz="2800" spc="-10" dirty="0">
                <a:latin typeface="Calibri"/>
                <a:cs typeface="Calibri"/>
              </a:rPr>
              <a:t>what </a:t>
            </a:r>
            <a:r>
              <a:rPr sz="2800" spc="-5" dirty="0">
                <a:latin typeface="Calibri"/>
                <a:cs typeface="Calibri"/>
              </a:rPr>
              <a:t>he </a:t>
            </a:r>
            <a:r>
              <a:rPr sz="2800" spc="-10" dirty="0">
                <a:latin typeface="Calibri"/>
                <a:cs typeface="Calibri"/>
              </a:rPr>
              <a:t>has  </a:t>
            </a:r>
            <a:r>
              <a:rPr sz="2800" spc="-15" dirty="0">
                <a:latin typeface="Calibri"/>
                <a:cs typeface="Calibri"/>
              </a:rPr>
              <a:t>overheard?	</a:t>
            </a:r>
            <a:r>
              <a:rPr sz="2800" spc="-25" dirty="0">
                <a:latin typeface="Calibri"/>
                <a:cs typeface="Calibri"/>
              </a:rPr>
              <a:t>Why </a:t>
            </a:r>
            <a:r>
              <a:rPr sz="2800" spc="-5" dirty="0">
                <a:latin typeface="Calibri"/>
                <a:cs typeface="Calibri"/>
              </a:rPr>
              <a:t>or </a:t>
            </a:r>
            <a:r>
              <a:rPr sz="2800" spc="-20" dirty="0">
                <a:latin typeface="Calibri"/>
                <a:cs typeface="Calibri"/>
              </a:rPr>
              <a:t>why</a:t>
            </a:r>
            <a:r>
              <a:rPr sz="2800" spc="25" dirty="0">
                <a:latin typeface="Calibri"/>
                <a:cs typeface="Calibri"/>
              </a:rPr>
              <a:t> </a:t>
            </a:r>
            <a:r>
              <a:rPr sz="2800" spc="-5" dirty="0">
                <a:latin typeface="Calibri"/>
                <a:cs typeface="Calibri"/>
              </a:rPr>
              <a:t>not?</a:t>
            </a:r>
            <a:endParaRPr sz="2800" dirty="0">
              <a:latin typeface="Calibri"/>
              <a:cs typeface="Calibri"/>
            </a:endParaRPr>
          </a:p>
          <a:p>
            <a:pPr>
              <a:lnSpc>
                <a:spcPct val="100000"/>
              </a:lnSpc>
              <a:buFont typeface="Calibri"/>
              <a:buAutoNum type="arabicPeriod"/>
            </a:pPr>
            <a:endParaRPr sz="2800" dirty="0">
              <a:latin typeface="Times New Roman"/>
              <a:cs typeface="Times New Roman"/>
            </a:endParaRPr>
          </a:p>
          <a:p>
            <a:pPr marL="527685" marR="5080" indent="-515620">
              <a:lnSpc>
                <a:spcPct val="90000"/>
              </a:lnSpc>
              <a:spcBef>
                <a:spcPts val="1755"/>
              </a:spcBef>
              <a:buAutoNum type="arabicPeriod"/>
              <a:tabLst>
                <a:tab pos="527685" algn="l"/>
                <a:tab pos="528320" algn="l"/>
                <a:tab pos="6416040" algn="l"/>
              </a:tabLst>
            </a:pPr>
            <a:r>
              <a:rPr sz="2800" spc="-10" dirty="0">
                <a:latin typeface="Calibri"/>
                <a:cs typeface="Calibri"/>
              </a:rPr>
              <a:t>What </a:t>
            </a:r>
            <a:r>
              <a:rPr sz="2800" spc="-5" dirty="0">
                <a:latin typeface="Calibri"/>
                <a:cs typeface="Calibri"/>
              </a:rPr>
              <a:t>if Joel </a:t>
            </a:r>
            <a:r>
              <a:rPr sz="2800" spc="-10" dirty="0">
                <a:latin typeface="Calibri"/>
                <a:cs typeface="Calibri"/>
              </a:rPr>
              <a:t>tells </a:t>
            </a:r>
            <a:r>
              <a:rPr sz="2800" spc="-5" dirty="0">
                <a:latin typeface="Calibri"/>
                <a:cs typeface="Calibri"/>
              </a:rPr>
              <a:t>the </a:t>
            </a:r>
            <a:r>
              <a:rPr sz="2800" spc="-10" dirty="0">
                <a:latin typeface="Calibri"/>
                <a:cs typeface="Calibri"/>
              </a:rPr>
              <a:t>participant </a:t>
            </a:r>
            <a:r>
              <a:rPr sz="2800" spc="-20" dirty="0">
                <a:latin typeface="Calibri"/>
                <a:cs typeface="Calibri"/>
              </a:rPr>
              <a:t>to </a:t>
            </a:r>
            <a:r>
              <a:rPr sz="2800" spc="-10" dirty="0">
                <a:latin typeface="Calibri"/>
                <a:cs typeface="Calibri"/>
              </a:rPr>
              <a:t>quiet  d</a:t>
            </a:r>
            <a:r>
              <a:rPr sz="2800" spc="-25" dirty="0">
                <a:latin typeface="Calibri"/>
                <a:cs typeface="Calibri"/>
              </a:rPr>
              <a:t>o</a:t>
            </a:r>
            <a:r>
              <a:rPr sz="2800" spc="-5" dirty="0">
                <a:latin typeface="Calibri"/>
                <a:cs typeface="Calibri"/>
              </a:rPr>
              <a:t>wn</a:t>
            </a:r>
            <a:r>
              <a:rPr sz="2800" spc="25" dirty="0">
                <a:latin typeface="Calibri"/>
                <a:cs typeface="Calibri"/>
              </a:rPr>
              <a:t> </a:t>
            </a:r>
            <a:r>
              <a:rPr sz="2800" spc="-5" dirty="0">
                <a:latin typeface="Calibri"/>
                <a:cs typeface="Calibri"/>
              </a:rPr>
              <a:t>and</a:t>
            </a:r>
            <a:r>
              <a:rPr sz="2800" spc="15" dirty="0">
                <a:latin typeface="Calibri"/>
                <a:cs typeface="Calibri"/>
              </a:rPr>
              <a:t> </a:t>
            </a:r>
            <a:r>
              <a:rPr sz="2800" spc="-5" dirty="0">
                <a:latin typeface="Calibri"/>
                <a:cs typeface="Calibri"/>
              </a:rPr>
              <a:t>th</a:t>
            </a:r>
            <a:r>
              <a:rPr sz="2800" spc="-25" dirty="0">
                <a:latin typeface="Calibri"/>
                <a:cs typeface="Calibri"/>
              </a:rPr>
              <a:t>a</a:t>
            </a:r>
            <a:r>
              <a:rPr sz="2800" spc="-5" dirty="0">
                <a:latin typeface="Calibri"/>
                <a:cs typeface="Calibri"/>
              </a:rPr>
              <a:t>t</a:t>
            </a:r>
            <a:r>
              <a:rPr sz="2800" spc="10" dirty="0">
                <a:latin typeface="Calibri"/>
                <a:cs typeface="Calibri"/>
              </a:rPr>
              <a:t> </a:t>
            </a:r>
            <a:r>
              <a:rPr sz="2800" spc="-10" dirty="0">
                <a:latin typeface="Calibri"/>
                <a:cs typeface="Calibri"/>
              </a:rPr>
              <a:t>h</a:t>
            </a:r>
            <a:r>
              <a:rPr sz="2800" spc="-5" dirty="0">
                <a:latin typeface="Calibri"/>
                <a:cs typeface="Calibri"/>
              </a:rPr>
              <a:t>e </a:t>
            </a:r>
            <a:r>
              <a:rPr sz="2800" spc="-20" dirty="0">
                <a:latin typeface="Calibri"/>
                <a:cs typeface="Calibri"/>
              </a:rPr>
              <a:t>c</a:t>
            </a:r>
            <a:r>
              <a:rPr sz="2800" spc="-5" dirty="0">
                <a:latin typeface="Calibri"/>
                <a:cs typeface="Calibri"/>
              </a:rPr>
              <a:t>an</a:t>
            </a:r>
            <a:r>
              <a:rPr sz="2800" spc="15" dirty="0">
                <a:latin typeface="Calibri"/>
                <a:cs typeface="Calibri"/>
              </a:rPr>
              <a:t> </a:t>
            </a:r>
            <a:r>
              <a:rPr sz="2800" spc="-10" dirty="0">
                <a:latin typeface="Calibri"/>
                <a:cs typeface="Calibri"/>
              </a:rPr>
              <a:t>hea</a:t>
            </a:r>
            <a:r>
              <a:rPr sz="2800" spc="-5" dirty="0">
                <a:latin typeface="Calibri"/>
                <a:cs typeface="Calibri"/>
              </a:rPr>
              <a:t>r</a:t>
            </a:r>
            <a:r>
              <a:rPr sz="2800" spc="5" dirty="0">
                <a:latin typeface="Calibri"/>
                <a:cs typeface="Calibri"/>
              </a:rPr>
              <a:t> </a:t>
            </a:r>
            <a:r>
              <a:rPr sz="2800" spc="-10" dirty="0">
                <a:latin typeface="Calibri"/>
                <a:cs typeface="Calibri"/>
              </a:rPr>
              <a:t>h</a:t>
            </a:r>
            <a:r>
              <a:rPr sz="2800" spc="-15" dirty="0">
                <a:latin typeface="Calibri"/>
                <a:cs typeface="Calibri"/>
              </a:rPr>
              <a:t>i</a:t>
            </a:r>
            <a:r>
              <a:rPr sz="2800" spc="-5" dirty="0">
                <a:latin typeface="Calibri"/>
                <a:cs typeface="Calibri"/>
              </a:rPr>
              <a:t>m</a:t>
            </a:r>
            <a:r>
              <a:rPr sz="2800" spc="25" dirty="0">
                <a:latin typeface="Calibri"/>
                <a:cs typeface="Calibri"/>
              </a:rPr>
              <a:t> </a:t>
            </a:r>
            <a:r>
              <a:rPr sz="2800" spc="-40" dirty="0">
                <a:latin typeface="Calibri"/>
                <a:cs typeface="Calibri"/>
              </a:rPr>
              <a:t>t</a:t>
            </a:r>
            <a:r>
              <a:rPr sz="2800" spc="-5" dirty="0">
                <a:latin typeface="Calibri"/>
                <a:cs typeface="Calibri"/>
              </a:rPr>
              <a:t>alking?</a:t>
            </a:r>
            <a:r>
              <a:rPr sz="2800" dirty="0">
                <a:latin typeface="Calibri"/>
                <a:cs typeface="Calibri"/>
              </a:rPr>
              <a:t>	</a:t>
            </a:r>
            <a:r>
              <a:rPr sz="2800" spc="-10" dirty="0">
                <a:latin typeface="Calibri"/>
                <a:cs typeface="Calibri"/>
              </a:rPr>
              <a:t>Do</a:t>
            </a:r>
            <a:r>
              <a:rPr sz="2800" dirty="0">
                <a:latin typeface="Calibri"/>
                <a:cs typeface="Calibri"/>
              </a:rPr>
              <a:t>e</a:t>
            </a:r>
            <a:r>
              <a:rPr sz="2800" spc="-5" dirty="0">
                <a:latin typeface="Calibri"/>
                <a:cs typeface="Calibri"/>
              </a:rPr>
              <a:t>s  </a:t>
            </a:r>
            <a:r>
              <a:rPr sz="2800" spc="-10" dirty="0">
                <a:latin typeface="Calibri"/>
                <a:cs typeface="Calibri"/>
              </a:rPr>
              <a:t>that </a:t>
            </a:r>
            <a:r>
              <a:rPr sz="2800" spc="-25" dirty="0">
                <a:latin typeface="Calibri"/>
                <a:cs typeface="Calibri"/>
              </a:rPr>
              <a:t>exculpate </a:t>
            </a:r>
            <a:r>
              <a:rPr sz="2800" spc="-5" dirty="0">
                <a:latin typeface="Calibri"/>
                <a:cs typeface="Calibri"/>
              </a:rPr>
              <a:t>Joel </a:t>
            </a:r>
            <a:r>
              <a:rPr sz="2800" spc="-20" dirty="0">
                <a:latin typeface="Calibri"/>
                <a:cs typeface="Calibri"/>
              </a:rPr>
              <a:t>from </a:t>
            </a:r>
            <a:r>
              <a:rPr sz="2800" spc="-10" dirty="0">
                <a:latin typeface="Calibri"/>
                <a:cs typeface="Calibri"/>
              </a:rPr>
              <a:t>what </a:t>
            </a:r>
            <a:r>
              <a:rPr sz="2800" spc="-5" dirty="0">
                <a:latin typeface="Calibri"/>
                <a:cs typeface="Calibri"/>
              </a:rPr>
              <a:t>he </a:t>
            </a:r>
            <a:r>
              <a:rPr sz="2800" spc="-10" dirty="0">
                <a:latin typeface="Calibri"/>
                <a:cs typeface="Calibri"/>
              </a:rPr>
              <a:t>has  </a:t>
            </a:r>
            <a:r>
              <a:rPr sz="2800" spc="-15" dirty="0">
                <a:latin typeface="Calibri"/>
                <a:cs typeface="Calibri"/>
              </a:rPr>
              <a:t>overheard?</a:t>
            </a:r>
            <a:endParaRPr sz="2800" dirty="0">
              <a:latin typeface="Calibri"/>
              <a:cs typeface="Calibri"/>
            </a:endParaRPr>
          </a:p>
        </p:txBody>
      </p:sp>
    </p:spTree>
    <p:extLst>
      <p:ext uri="{BB962C8B-B14F-4D97-AF65-F5344CB8AC3E}">
        <p14:creationId xmlns:p14="http://schemas.microsoft.com/office/powerpoint/2010/main" val="34738240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4034" name="Rectangle 2">
            <a:extLst>
              <a:ext uri="{FF2B5EF4-FFF2-40B4-BE49-F238E27FC236}">
                <a16:creationId xmlns:a16="http://schemas.microsoft.com/office/drawing/2014/main" id="{60322799-0E7F-C34F-BC0A-B24BBF3A4A69}"/>
              </a:ext>
            </a:extLst>
          </p:cNvPr>
          <p:cNvSpPr>
            <a:spLocks noGrp="1" noChangeArrowheads="1"/>
          </p:cNvSpPr>
          <p:nvPr>
            <p:ph type="ctrTitle"/>
          </p:nvPr>
        </p:nvSpPr>
        <p:spPr>
          <a:xfrm>
            <a:off x="1524000" y="1408113"/>
            <a:ext cx="9144000" cy="2387600"/>
          </a:xfrm>
        </p:spPr>
        <p:txBody>
          <a:bodyPr/>
          <a:lstStyle/>
          <a:p>
            <a:r>
              <a:rPr lang="en-US" altLang="en-US" sz="4000" dirty="0">
                <a:solidFill>
                  <a:srgbClr val="0000FF"/>
                </a:solidFill>
              </a:rPr>
              <a:t>Questions?</a:t>
            </a:r>
          </a:p>
        </p:txBody>
      </p:sp>
    </p:spTree>
    <p:extLst>
      <p:ext uri="{BB962C8B-B14F-4D97-AF65-F5344CB8AC3E}">
        <p14:creationId xmlns:p14="http://schemas.microsoft.com/office/powerpoint/2010/main" val="532641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038350" y="1044575"/>
            <a:ext cx="8629650" cy="1511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038350" y="1044575"/>
            <a:ext cx="8629650" cy="15112"/>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038350" y="1051686"/>
            <a:ext cx="8629650" cy="14986"/>
          </a:xfrm>
          <a:prstGeom prst="rect">
            <a:avLst/>
          </a:prstGeom>
          <a:blipFill>
            <a:blip r:embed="rId2"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879231" y="152345"/>
            <a:ext cx="7075552" cy="689932"/>
          </a:xfrm>
          <a:prstGeom prst="rect">
            <a:avLst/>
          </a:prstGeom>
        </p:spPr>
        <p:txBody>
          <a:bodyPr vert="horz" wrap="square" lIns="0" tIns="12700" rIns="0" bIns="0" rtlCol="0" anchor="ctr">
            <a:spAutoFit/>
          </a:bodyPr>
          <a:lstStyle/>
          <a:p>
            <a:pPr marL="12700">
              <a:lnSpc>
                <a:spcPct val="100000"/>
              </a:lnSpc>
              <a:spcBef>
                <a:spcPts val="100"/>
              </a:spcBef>
              <a:tabLst>
                <a:tab pos="3371215" algn="l"/>
              </a:tabLst>
            </a:pPr>
            <a:r>
              <a:rPr lang="en-US" spc="-25" dirty="0"/>
              <a:t>Categories</a:t>
            </a:r>
            <a:r>
              <a:rPr lang="en-US" spc="-15" dirty="0"/>
              <a:t> o</a:t>
            </a:r>
            <a:r>
              <a:rPr lang="en-US" dirty="0"/>
              <a:t>f </a:t>
            </a:r>
            <a:r>
              <a:rPr lang="en-US" spc="-5" dirty="0"/>
              <a:t>Cyber</a:t>
            </a:r>
            <a:r>
              <a:rPr lang="en-US" spc="-75" dirty="0"/>
              <a:t> </a:t>
            </a:r>
            <a:r>
              <a:rPr lang="en-US" spc="-5" dirty="0"/>
              <a:t>Crime</a:t>
            </a:r>
          </a:p>
        </p:txBody>
      </p:sp>
      <p:sp>
        <p:nvSpPr>
          <p:cNvPr id="8" name="object 8"/>
          <p:cNvSpPr txBox="1"/>
          <p:nvPr/>
        </p:nvSpPr>
        <p:spPr>
          <a:xfrm>
            <a:off x="879231" y="1443336"/>
            <a:ext cx="8487410" cy="4220845"/>
          </a:xfrm>
          <a:prstGeom prst="rect">
            <a:avLst/>
          </a:prstGeom>
        </p:spPr>
        <p:txBody>
          <a:bodyPr vert="horz" wrap="square" lIns="0" tIns="109855" rIns="0" bIns="0" rtlCol="0">
            <a:spAutoFit/>
          </a:bodyPr>
          <a:lstStyle/>
          <a:p>
            <a:pPr marL="12700">
              <a:spcBef>
                <a:spcPts val="865"/>
              </a:spcBef>
            </a:pPr>
            <a:r>
              <a:rPr sz="3200" spc="-30" dirty="0">
                <a:solidFill>
                  <a:srgbClr val="4E3A2F"/>
                </a:solidFill>
                <a:cs typeface="Arial"/>
              </a:rPr>
              <a:t>We </a:t>
            </a:r>
            <a:r>
              <a:rPr sz="3200" dirty="0">
                <a:solidFill>
                  <a:srgbClr val="4E3A2F"/>
                </a:solidFill>
                <a:cs typeface="Arial"/>
              </a:rPr>
              <a:t>can categorize cyber crime in two</a:t>
            </a:r>
            <a:r>
              <a:rPr sz="3200" spc="-155" dirty="0">
                <a:solidFill>
                  <a:srgbClr val="4E3A2F"/>
                </a:solidFill>
                <a:cs typeface="Arial"/>
              </a:rPr>
              <a:t> </a:t>
            </a:r>
            <a:r>
              <a:rPr sz="3200" dirty="0">
                <a:solidFill>
                  <a:srgbClr val="4E3A2F"/>
                </a:solidFill>
                <a:cs typeface="Arial"/>
              </a:rPr>
              <a:t>ways.</a:t>
            </a:r>
            <a:endParaRPr sz="3200" dirty="0">
              <a:cs typeface="Arial"/>
            </a:endParaRPr>
          </a:p>
          <a:p>
            <a:pPr marL="355600" marR="5080" indent="-342900">
              <a:spcBef>
                <a:spcPts val="770"/>
              </a:spcBef>
            </a:pPr>
            <a:r>
              <a:rPr sz="2250" spc="-10" dirty="0">
                <a:solidFill>
                  <a:srgbClr val="EFA12D"/>
                </a:solidFill>
                <a:cs typeface="Wingdings 2"/>
              </a:rPr>
              <a:t></a:t>
            </a:r>
            <a:r>
              <a:rPr sz="2250" spc="-10" dirty="0">
                <a:solidFill>
                  <a:srgbClr val="EFA12D"/>
                </a:solidFill>
                <a:cs typeface="Times New Roman"/>
              </a:rPr>
              <a:t> </a:t>
            </a:r>
            <a:r>
              <a:rPr sz="3200" dirty="0">
                <a:solidFill>
                  <a:srgbClr val="FF0000"/>
                </a:solidFill>
                <a:cs typeface="Arial"/>
              </a:rPr>
              <a:t>The </a:t>
            </a:r>
            <a:r>
              <a:rPr sz="3200" spc="-5" dirty="0">
                <a:solidFill>
                  <a:srgbClr val="FF0000"/>
                </a:solidFill>
                <a:cs typeface="Arial"/>
              </a:rPr>
              <a:t>computer </a:t>
            </a:r>
            <a:r>
              <a:rPr sz="3200" dirty="0">
                <a:solidFill>
                  <a:srgbClr val="FF0000"/>
                </a:solidFill>
                <a:cs typeface="Arial"/>
              </a:rPr>
              <a:t>as a </a:t>
            </a:r>
            <a:r>
              <a:rPr sz="3200" spc="-5" dirty="0">
                <a:solidFill>
                  <a:srgbClr val="FF0000"/>
                </a:solidFill>
                <a:cs typeface="Arial"/>
              </a:rPr>
              <a:t>target </a:t>
            </a:r>
            <a:r>
              <a:rPr sz="3200" dirty="0">
                <a:solidFill>
                  <a:srgbClr val="FF0000"/>
                </a:solidFill>
                <a:cs typeface="Arial"/>
              </a:rPr>
              <a:t>:- </a:t>
            </a:r>
            <a:r>
              <a:rPr sz="3200" spc="-5" dirty="0">
                <a:cs typeface="Arial"/>
              </a:rPr>
              <a:t>using </a:t>
            </a:r>
            <a:r>
              <a:rPr sz="3200" dirty="0">
                <a:cs typeface="Arial"/>
              </a:rPr>
              <a:t>a </a:t>
            </a:r>
            <a:r>
              <a:rPr sz="3200" spc="-5" dirty="0">
                <a:cs typeface="Arial"/>
              </a:rPr>
              <a:t>computer  </a:t>
            </a:r>
            <a:r>
              <a:rPr sz="3200" dirty="0">
                <a:cs typeface="Arial"/>
              </a:rPr>
              <a:t>to attacks </a:t>
            </a:r>
            <a:r>
              <a:rPr sz="3200" spc="-5" dirty="0">
                <a:cs typeface="Arial"/>
              </a:rPr>
              <a:t>other </a:t>
            </a:r>
            <a:r>
              <a:rPr sz="3200" spc="-25" dirty="0">
                <a:cs typeface="Arial"/>
              </a:rPr>
              <a:t>computer, </a:t>
            </a:r>
            <a:r>
              <a:rPr sz="3200" spc="-5" dirty="0">
                <a:cs typeface="Arial"/>
              </a:rPr>
              <a:t>e.g. </a:t>
            </a:r>
            <a:r>
              <a:rPr sz="3200" dirty="0">
                <a:solidFill>
                  <a:srgbClr val="6F2F9F"/>
                </a:solidFill>
                <a:cs typeface="Arial"/>
              </a:rPr>
              <a:t>Hacking,  virus/worms attacks, Dos attack</a:t>
            </a:r>
            <a:r>
              <a:rPr sz="3200" spc="-120" dirty="0">
                <a:solidFill>
                  <a:srgbClr val="6F2F9F"/>
                </a:solidFill>
                <a:cs typeface="Arial"/>
              </a:rPr>
              <a:t> </a:t>
            </a:r>
            <a:r>
              <a:rPr sz="3200" spc="-5" dirty="0">
                <a:solidFill>
                  <a:srgbClr val="6F2F9F"/>
                </a:solidFill>
                <a:cs typeface="Arial"/>
              </a:rPr>
              <a:t>etc.</a:t>
            </a:r>
            <a:endParaRPr sz="3200" dirty="0">
              <a:cs typeface="Arial"/>
            </a:endParaRPr>
          </a:p>
          <a:p>
            <a:pPr marL="355600" marR="795655" indent="-342900">
              <a:spcBef>
                <a:spcPts val="770"/>
              </a:spcBef>
            </a:pPr>
            <a:r>
              <a:rPr sz="2250" spc="-10" dirty="0">
                <a:solidFill>
                  <a:srgbClr val="EFA12D"/>
                </a:solidFill>
                <a:cs typeface="Wingdings 2"/>
              </a:rPr>
              <a:t></a:t>
            </a:r>
            <a:r>
              <a:rPr sz="2250" spc="-10" dirty="0">
                <a:solidFill>
                  <a:srgbClr val="EFA12D"/>
                </a:solidFill>
                <a:cs typeface="Times New Roman"/>
              </a:rPr>
              <a:t> </a:t>
            </a:r>
            <a:r>
              <a:rPr sz="3200" dirty="0">
                <a:solidFill>
                  <a:srgbClr val="FF0000"/>
                </a:solidFill>
                <a:cs typeface="Arial"/>
              </a:rPr>
              <a:t>The </a:t>
            </a:r>
            <a:r>
              <a:rPr sz="3200" spc="-5" dirty="0">
                <a:solidFill>
                  <a:srgbClr val="FF0000"/>
                </a:solidFill>
                <a:cs typeface="Arial"/>
              </a:rPr>
              <a:t>computer </a:t>
            </a:r>
            <a:r>
              <a:rPr sz="3200" dirty="0">
                <a:solidFill>
                  <a:srgbClr val="FF0000"/>
                </a:solidFill>
                <a:cs typeface="Arial"/>
              </a:rPr>
              <a:t>as a </a:t>
            </a:r>
            <a:r>
              <a:rPr sz="3200" spc="-5" dirty="0">
                <a:solidFill>
                  <a:srgbClr val="FF0000"/>
                </a:solidFill>
                <a:cs typeface="Arial"/>
              </a:rPr>
              <a:t>weapon </a:t>
            </a:r>
            <a:r>
              <a:rPr sz="3200" dirty="0">
                <a:solidFill>
                  <a:srgbClr val="FF0000"/>
                </a:solidFill>
                <a:cs typeface="Arial"/>
              </a:rPr>
              <a:t>:- </a:t>
            </a:r>
            <a:r>
              <a:rPr sz="3200" spc="-5" dirty="0">
                <a:cs typeface="Arial"/>
              </a:rPr>
              <a:t>using </a:t>
            </a:r>
            <a:r>
              <a:rPr sz="3200" dirty="0">
                <a:cs typeface="Arial"/>
              </a:rPr>
              <a:t>a  </a:t>
            </a:r>
            <a:r>
              <a:rPr sz="3200" spc="-5" dirty="0">
                <a:cs typeface="Arial"/>
              </a:rPr>
              <a:t>computer </a:t>
            </a:r>
            <a:r>
              <a:rPr sz="3200" dirty="0">
                <a:cs typeface="Arial"/>
              </a:rPr>
              <a:t>to </a:t>
            </a:r>
            <a:r>
              <a:rPr sz="3200" spc="-5" dirty="0">
                <a:cs typeface="Arial"/>
              </a:rPr>
              <a:t>commit real world </a:t>
            </a:r>
            <a:r>
              <a:rPr sz="3200" dirty="0">
                <a:cs typeface="Arial"/>
              </a:rPr>
              <a:t>crime</a:t>
            </a:r>
            <a:r>
              <a:rPr sz="3200" spc="-65" dirty="0">
                <a:cs typeface="Arial"/>
              </a:rPr>
              <a:t> </a:t>
            </a:r>
            <a:r>
              <a:rPr sz="3200" spc="-5" dirty="0">
                <a:cs typeface="Arial"/>
              </a:rPr>
              <a:t>e.g.  </a:t>
            </a:r>
            <a:r>
              <a:rPr sz="3200" dirty="0">
                <a:solidFill>
                  <a:srgbClr val="6F2F9F"/>
                </a:solidFill>
                <a:cs typeface="Arial"/>
              </a:rPr>
              <a:t>cyber terrorism, credit card </a:t>
            </a:r>
            <a:r>
              <a:rPr sz="3200" spc="-5" dirty="0">
                <a:solidFill>
                  <a:srgbClr val="6F2F9F"/>
                </a:solidFill>
                <a:cs typeface="Arial"/>
              </a:rPr>
              <a:t>fraud and  pornography</a:t>
            </a:r>
            <a:r>
              <a:rPr sz="3200" spc="-40" dirty="0">
                <a:solidFill>
                  <a:srgbClr val="6F2F9F"/>
                </a:solidFill>
                <a:cs typeface="Arial"/>
              </a:rPr>
              <a:t> </a:t>
            </a:r>
            <a:r>
              <a:rPr sz="3200" dirty="0">
                <a:solidFill>
                  <a:srgbClr val="6F2F9F"/>
                </a:solidFill>
                <a:cs typeface="Arial"/>
              </a:rPr>
              <a:t>etc.</a:t>
            </a:r>
            <a:endParaRPr sz="3200" dirty="0">
              <a:cs typeface="Arial"/>
            </a:endParaRPr>
          </a:p>
        </p:txBody>
      </p:sp>
    </p:spTree>
    <p:extLst>
      <p:ext uri="{BB962C8B-B14F-4D97-AF65-F5344CB8AC3E}">
        <p14:creationId xmlns:p14="http://schemas.microsoft.com/office/powerpoint/2010/main" val="66058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038350" y="1044575"/>
            <a:ext cx="8629650" cy="1511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038350" y="1044575"/>
            <a:ext cx="8629650" cy="15112"/>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038350" y="1051686"/>
            <a:ext cx="8629650" cy="14986"/>
          </a:xfrm>
          <a:prstGeom prst="rect">
            <a:avLst/>
          </a:prstGeom>
          <a:blipFill>
            <a:blip r:embed="rId2" cstate="print"/>
            <a:stretch>
              <a:fillRect/>
            </a:stretch>
          </a:blipFill>
        </p:spPr>
        <p:txBody>
          <a:bodyPr wrap="square" lIns="0" tIns="0" rIns="0" bIns="0" rtlCol="0"/>
          <a:lstStyle/>
          <a:p>
            <a:endParaRPr/>
          </a:p>
        </p:txBody>
      </p:sp>
      <p:sp>
        <p:nvSpPr>
          <p:cNvPr id="10" name="object 10"/>
          <p:cNvSpPr txBox="1">
            <a:spLocks noGrp="1"/>
          </p:cNvSpPr>
          <p:nvPr>
            <p:ph type="title"/>
          </p:nvPr>
        </p:nvSpPr>
        <p:spPr>
          <a:xfrm>
            <a:off x="939874" y="112336"/>
            <a:ext cx="6368464" cy="689932"/>
          </a:xfrm>
          <a:prstGeom prst="rect">
            <a:avLst/>
          </a:prstGeom>
        </p:spPr>
        <p:txBody>
          <a:bodyPr vert="horz" wrap="square" lIns="0" tIns="12700" rIns="0" bIns="0" rtlCol="0" anchor="ctr">
            <a:spAutoFit/>
          </a:bodyPr>
          <a:lstStyle/>
          <a:p>
            <a:pPr marL="12700">
              <a:lnSpc>
                <a:spcPct val="100000"/>
              </a:lnSpc>
              <a:spcBef>
                <a:spcPts val="100"/>
              </a:spcBef>
            </a:pPr>
            <a:r>
              <a:rPr lang="en-US" spc="25" dirty="0"/>
              <a:t>Types </a:t>
            </a:r>
            <a:r>
              <a:rPr lang="en-US" spc="-5" dirty="0"/>
              <a:t>of Cyber</a:t>
            </a:r>
            <a:r>
              <a:rPr lang="en-US" spc="-65" dirty="0"/>
              <a:t> </a:t>
            </a:r>
            <a:r>
              <a:rPr lang="en-US" spc="-5" dirty="0"/>
              <a:t>Crime</a:t>
            </a:r>
          </a:p>
        </p:txBody>
      </p:sp>
      <p:sp>
        <p:nvSpPr>
          <p:cNvPr id="11" name="object 11"/>
          <p:cNvSpPr txBox="1"/>
          <p:nvPr/>
        </p:nvSpPr>
        <p:spPr>
          <a:xfrm>
            <a:off x="764028" y="1707469"/>
            <a:ext cx="8989060" cy="4241161"/>
          </a:xfrm>
          <a:prstGeom prst="rect">
            <a:avLst/>
          </a:prstGeom>
        </p:spPr>
        <p:txBody>
          <a:bodyPr vert="horz" wrap="square" lIns="0" tIns="104140" rIns="0" bIns="0" rtlCol="0">
            <a:spAutoFit/>
          </a:bodyPr>
          <a:lstStyle/>
          <a:p>
            <a:pPr marL="355600" marR="5080" indent="-342900" algn="just">
              <a:lnSpc>
                <a:spcPct val="80000"/>
              </a:lnSpc>
              <a:spcBef>
                <a:spcPts val="820"/>
              </a:spcBef>
            </a:pPr>
            <a:r>
              <a:rPr sz="2100" dirty="0">
                <a:solidFill>
                  <a:srgbClr val="EFA12D"/>
                </a:solidFill>
                <a:cs typeface="Wingdings 2"/>
              </a:rPr>
              <a:t></a:t>
            </a:r>
            <a:r>
              <a:rPr sz="2100" dirty="0">
                <a:solidFill>
                  <a:srgbClr val="EFA12D"/>
                </a:solidFill>
                <a:cs typeface="Times New Roman"/>
              </a:rPr>
              <a:t> </a:t>
            </a:r>
            <a:r>
              <a:rPr sz="2800" dirty="0">
                <a:solidFill>
                  <a:srgbClr val="FF0000"/>
                </a:solidFill>
                <a:cs typeface="Arial"/>
              </a:rPr>
              <a:t>HACKING </a:t>
            </a:r>
            <a:r>
              <a:rPr sz="2800" spc="-5" dirty="0">
                <a:solidFill>
                  <a:srgbClr val="FF0000"/>
                </a:solidFill>
                <a:cs typeface="Arial"/>
              </a:rPr>
              <a:t>:- </a:t>
            </a:r>
            <a:r>
              <a:rPr sz="2800" spc="-5" dirty="0">
                <a:cs typeface="Arial"/>
              </a:rPr>
              <a:t>Hacking </a:t>
            </a:r>
            <a:r>
              <a:rPr sz="2800" dirty="0">
                <a:cs typeface="Arial"/>
              </a:rPr>
              <a:t>in </a:t>
            </a:r>
            <a:r>
              <a:rPr sz="2800" spc="-5" dirty="0">
                <a:cs typeface="Arial"/>
              </a:rPr>
              <a:t>simple terms </a:t>
            </a:r>
            <a:r>
              <a:rPr sz="2800" dirty="0">
                <a:cs typeface="Arial"/>
              </a:rPr>
              <a:t>means </a:t>
            </a:r>
            <a:r>
              <a:rPr sz="2800" spc="-20" dirty="0">
                <a:cs typeface="Arial"/>
              </a:rPr>
              <a:t>an  </a:t>
            </a:r>
            <a:r>
              <a:rPr sz="2800" spc="-10" dirty="0">
                <a:cs typeface="Arial"/>
              </a:rPr>
              <a:t>illegal </a:t>
            </a:r>
            <a:r>
              <a:rPr sz="2800" spc="-5" dirty="0">
                <a:cs typeface="Arial"/>
              </a:rPr>
              <a:t>intrusion info </a:t>
            </a:r>
            <a:r>
              <a:rPr sz="2800" dirty="0">
                <a:cs typeface="Arial"/>
              </a:rPr>
              <a:t>a </a:t>
            </a:r>
            <a:r>
              <a:rPr sz="2800" spc="-5" dirty="0">
                <a:cs typeface="Arial"/>
              </a:rPr>
              <a:t>computer </a:t>
            </a:r>
            <a:r>
              <a:rPr sz="2800" dirty="0">
                <a:cs typeface="Arial"/>
              </a:rPr>
              <a:t>system </a:t>
            </a:r>
            <a:r>
              <a:rPr sz="2800" spc="-5" dirty="0">
                <a:cs typeface="Arial"/>
              </a:rPr>
              <a:t>and/or  network </a:t>
            </a:r>
            <a:r>
              <a:rPr sz="2800" dirty="0">
                <a:cs typeface="Arial"/>
              </a:rPr>
              <a:t>. It is </a:t>
            </a:r>
            <a:r>
              <a:rPr sz="2800" spc="-5" dirty="0">
                <a:cs typeface="Arial"/>
              </a:rPr>
              <a:t>also known as </a:t>
            </a:r>
            <a:r>
              <a:rPr sz="2800" dirty="0">
                <a:cs typeface="Arial"/>
              </a:rPr>
              <a:t>CRACKING.  </a:t>
            </a:r>
            <a:r>
              <a:rPr sz="2800" spc="-5" dirty="0">
                <a:cs typeface="Arial"/>
              </a:rPr>
              <a:t>Government websites are </a:t>
            </a:r>
            <a:r>
              <a:rPr sz="2800" dirty="0">
                <a:cs typeface="Arial"/>
              </a:rPr>
              <a:t>the hot </a:t>
            </a:r>
            <a:r>
              <a:rPr sz="2800" spc="-5" dirty="0">
                <a:cs typeface="Arial"/>
              </a:rPr>
              <a:t>target </a:t>
            </a:r>
            <a:r>
              <a:rPr sz="2800" dirty="0">
                <a:cs typeface="Arial"/>
              </a:rPr>
              <a:t>of </a:t>
            </a:r>
            <a:r>
              <a:rPr sz="2800" spc="-5" dirty="0">
                <a:cs typeface="Arial"/>
              </a:rPr>
              <a:t>the  hackers due to </a:t>
            </a:r>
            <a:r>
              <a:rPr sz="2800" dirty="0">
                <a:cs typeface="Arial"/>
              </a:rPr>
              <a:t>the </a:t>
            </a:r>
            <a:r>
              <a:rPr sz="2800" spc="-5" dirty="0">
                <a:cs typeface="Arial"/>
              </a:rPr>
              <a:t>press coverage, </a:t>
            </a:r>
            <a:r>
              <a:rPr sz="2800" dirty="0">
                <a:cs typeface="Arial"/>
              </a:rPr>
              <a:t>it </a:t>
            </a:r>
            <a:r>
              <a:rPr sz="2800" spc="-5" dirty="0">
                <a:cs typeface="Arial"/>
              </a:rPr>
              <a:t>receives.  </a:t>
            </a:r>
            <a:r>
              <a:rPr sz="2800" dirty="0">
                <a:cs typeface="Arial"/>
              </a:rPr>
              <a:t>Hackers enjoy the media</a:t>
            </a:r>
            <a:r>
              <a:rPr sz="2800" spc="-90" dirty="0">
                <a:cs typeface="Arial"/>
              </a:rPr>
              <a:t> </a:t>
            </a:r>
            <a:r>
              <a:rPr sz="2800" spc="-5" dirty="0">
                <a:cs typeface="Arial"/>
              </a:rPr>
              <a:t>coverage.</a:t>
            </a:r>
            <a:endParaRPr lang="en-US" sz="2800" spc="-5" dirty="0">
              <a:cs typeface="Arial"/>
            </a:endParaRPr>
          </a:p>
          <a:p>
            <a:pPr marL="355600" indent="-342900">
              <a:spcBef>
                <a:spcPts val="945"/>
              </a:spcBef>
              <a:buFont typeface="Arial"/>
              <a:buChar char="•"/>
              <a:tabLst>
                <a:tab pos="354965" algn="l"/>
                <a:tab pos="355600" algn="l"/>
              </a:tabLst>
            </a:pPr>
            <a:r>
              <a:rPr lang="en-US" sz="2800" spc="-10" dirty="0">
                <a:cs typeface="Calibri"/>
              </a:rPr>
              <a:t>Computer</a:t>
            </a:r>
            <a:r>
              <a:rPr lang="en-US" sz="2800" spc="5" dirty="0">
                <a:cs typeface="Calibri"/>
              </a:rPr>
              <a:t> </a:t>
            </a:r>
            <a:r>
              <a:rPr lang="en-US" sz="2800" spc="-10" dirty="0">
                <a:cs typeface="Calibri"/>
              </a:rPr>
              <a:t>hacking</a:t>
            </a:r>
            <a:endParaRPr lang="en-US" sz="2800" dirty="0">
              <a:cs typeface="Calibri"/>
            </a:endParaRPr>
          </a:p>
          <a:p>
            <a:pPr marL="756285" marR="5715" lvl="1" indent="-287020" algn="just">
              <a:spcBef>
                <a:spcPts val="600"/>
              </a:spcBef>
              <a:buFont typeface="Arial"/>
              <a:buChar char="–"/>
              <a:tabLst>
                <a:tab pos="756920" algn="l"/>
              </a:tabLst>
            </a:pPr>
            <a:r>
              <a:rPr lang="en-US" sz="2400" dirty="0">
                <a:cs typeface="Calibri"/>
              </a:rPr>
              <a:t>is the </a:t>
            </a:r>
            <a:r>
              <a:rPr lang="en-US" sz="2400" spc="-10" dirty="0">
                <a:cs typeface="Calibri"/>
              </a:rPr>
              <a:t>practice </a:t>
            </a:r>
            <a:r>
              <a:rPr lang="en-US" sz="2400" spc="-5" dirty="0">
                <a:cs typeface="Calibri"/>
              </a:rPr>
              <a:t>of modifying </a:t>
            </a:r>
            <a:r>
              <a:rPr lang="en-US" sz="2400" spc="-10" dirty="0">
                <a:cs typeface="Calibri"/>
              </a:rPr>
              <a:t>computer </a:t>
            </a:r>
            <a:r>
              <a:rPr lang="en-US" sz="2400" spc="-15" dirty="0">
                <a:cs typeface="Calibri"/>
              </a:rPr>
              <a:t>hardware </a:t>
            </a:r>
            <a:r>
              <a:rPr lang="en-US" sz="2400" dirty="0">
                <a:cs typeface="Calibri"/>
              </a:rPr>
              <a:t>and  </a:t>
            </a:r>
            <a:r>
              <a:rPr lang="en-US" sz="2400" spc="-10" dirty="0">
                <a:cs typeface="Calibri"/>
              </a:rPr>
              <a:t>software </a:t>
            </a:r>
            <a:r>
              <a:rPr lang="en-US" sz="2400" spc="-15" dirty="0">
                <a:cs typeface="Calibri"/>
              </a:rPr>
              <a:t>to </a:t>
            </a:r>
            <a:r>
              <a:rPr lang="en-US" sz="2400" spc="-5" dirty="0">
                <a:cs typeface="Calibri"/>
              </a:rPr>
              <a:t>accomplish </a:t>
            </a:r>
            <a:r>
              <a:rPr lang="en-US" sz="2400" dirty="0">
                <a:cs typeface="Calibri"/>
              </a:rPr>
              <a:t>a </a:t>
            </a:r>
            <a:r>
              <a:rPr lang="en-US" sz="2400" spc="-10" dirty="0">
                <a:cs typeface="Calibri"/>
              </a:rPr>
              <a:t>goal </a:t>
            </a:r>
            <a:r>
              <a:rPr lang="en-US" sz="2400" spc="-5" dirty="0">
                <a:cs typeface="Calibri"/>
              </a:rPr>
              <a:t>outside of </a:t>
            </a:r>
            <a:r>
              <a:rPr lang="en-US" sz="2400" dirty="0">
                <a:cs typeface="Calibri"/>
              </a:rPr>
              <a:t>the </a:t>
            </a:r>
            <a:r>
              <a:rPr lang="en-US" sz="2400" spc="-15" dirty="0">
                <a:cs typeface="Calibri"/>
              </a:rPr>
              <a:t>creator’s  </a:t>
            </a:r>
            <a:r>
              <a:rPr lang="en-US" sz="2400" spc="-5" dirty="0">
                <a:cs typeface="Calibri"/>
              </a:rPr>
              <a:t>original</a:t>
            </a:r>
            <a:r>
              <a:rPr lang="en-US" sz="2400" spc="-25" dirty="0">
                <a:cs typeface="Calibri"/>
              </a:rPr>
              <a:t> </a:t>
            </a:r>
            <a:r>
              <a:rPr lang="en-US" sz="2400" spc="-5" dirty="0">
                <a:cs typeface="Calibri"/>
              </a:rPr>
              <a:t>purpose.</a:t>
            </a:r>
            <a:endParaRPr lang="en-US" sz="2400" dirty="0">
              <a:cs typeface="Calibri"/>
            </a:endParaRPr>
          </a:p>
          <a:p>
            <a:pPr marL="756285" lvl="1" indent="-287020" algn="just">
              <a:spcBef>
                <a:spcPts val="580"/>
              </a:spcBef>
              <a:buFont typeface="Arial"/>
              <a:buChar char="–"/>
              <a:tabLst>
                <a:tab pos="756920" algn="l"/>
              </a:tabLst>
            </a:pPr>
            <a:r>
              <a:rPr lang="en-US" sz="2400" dirty="0">
                <a:cs typeface="Calibri"/>
              </a:rPr>
              <a:t>is </a:t>
            </a:r>
            <a:r>
              <a:rPr lang="en-US" sz="2400" spc="-10" dirty="0">
                <a:cs typeface="Calibri"/>
              </a:rPr>
              <a:t>most common </a:t>
            </a:r>
            <a:r>
              <a:rPr lang="en-US" sz="2400" dirty="0">
                <a:cs typeface="Calibri"/>
              </a:rPr>
              <a:t>among </a:t>
            </a:r>
            <a:r>
              <a:rPr lang="en-US" sz="2400" spc="-10" dirty="0">
                <a:cs typeface="Calibri"/>
              </a:rPr>
              <a:t>teenagers </a:t>
            </a:r>
            <a:r>
              <a:rPr lang="en-US" sz="2400" dirty="0">
                <a:cs typeface="Calibri"/>
              </a:rPr>
              <a:t>and </a:t>
            </a:r>
            <a:r>
              <a:rPr lang="en-US" sz="2400" spc="-10" dirty="0">
                <a:cs typeface="Calibri"/>
              </a:rPr>
              <a:t>young</a:t>
            </a:r>
            <a:r>
              <a:rPr lang="en-US" sz="2400" spc="-110" dirty="0">
                <a:cs typeface="Calibri"/>
              </a:rPr>
              <a:t> </a:t>
            </a:r>
            <a:r>
              <a:rPr lang="en-US" sz="2400" dirty="0">
                <a:cs typeface="Calibri"/>
              </a:rPr>
              <a:t>adults</a:t>
            </a:r>
          </a:p>
          <a:p>
            <a:pPr marL="355600" marR="5080" indent="-342900" algn="just">
              <a:lnSpc>
                <a:spcPct val="80000"/>
              </a:lnSpc>
              <a:spcBef>
                <a:spcPts val="820"/>
              </a:spcBef>
            </a:pPr>
            <a:endParaRPr sz="3000" dirty="0">
              <a:cs typeface="Arial"/>
            </a:endParaRPr>
          </a:p>
        </p:txBody>
      </p:sp>
    </p:spTree>
    <p:extLst>
      <p:ext uri="{BB962C8B-B14F-4D97-AF65-F5344CB8AC3E}">
        <p14:creationId xmlns:p14="http://schemas.microsoft.com/office/powerpoint/2010/main" val="856489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35649" y="168914"/>
            <a:ext cx="5664443" cy="690574"/>
          </a:xfrm>
          <a:prstGeom prst="rect">
            <a:avLst/>
          </a:prstGeom>
        </p:spPr>
        <p:txBody>
          <a:bodyPr vert="horz" wrap="square" lIns="0" tIns="13335" rIns="0" bIns="0" rtlCol="0" anchor="ctr">
            <a:spAutoFit/>
          </a:bodyPr>
          <a:lstStyle/>
          <a:p>
            <a:pPr marL="12700">
              <a:lnSpc>
                <a:spcPct val="100000"/>
              </a:lnSpc>
              <a:spcBef>
                <a:spcPts val="105"/>
              </a:spcBef>
            </a:pPr>
            <a:r>
              <a:rPr lang="en-US" spc="-25" dirty="0"/>
              <a:t>Methods</a:t>
            </a:r>
            <a:r>
              <a:rPr spc="-25" dirty="0"/>
              <a:t> </a:t>
            </a:r>
            <a:r>
              <a:rPr dirty="0"/>
              <a:t>of </a:t>
            </a:r>
            <a:r>
              <a:rPr spc="-25" dirty="0"/>
              <a:t>attacks</a:t>
            </a:r>
            <a:r>
              <a:rPr spc="-80" dirty="0"/>
              <a:t> </a:t>
            </a:r>
            <a:r>
              <a:rPr dirty="0"/>
              <a:t>…</a:t>
            </a:r>
          </a:p>
        </p:txBody>
      </p:sp>
      <p:sp>
        <p:nvSpPr>
          <p:cNvPr id="3" name="object 3"/>
          <p:cNvSpPr txBox="1"/>
          <p:nvPr/>
        </p:nvSpPr>
        <p:spPr>
          <a:xfrm>
            <a:off x="6808911" y="1301563"/>
            <a:ext cx="4916805" cy="4768613"/>
          </a:xfrm>
          <a:prstGeom prst="rect">
            <a:avLst/>
          </a:prstGeom>
        </p:spPr>
        <p:txBody>
          <a:bodyPr vert="horz" wrap="square" lIns="0" tIns="109855" rIns="0" bIns="0" rtlCol="0">
            <a:spAutoFit/>
          </a:bodyPr>
          <a:lstStyle/>
          <a:p>
            <a:pPr marL="355600" indent="-342900">
              <a:spcBef>
                <a:spcPts val="865"/>
              </a:spcBef>
              <a:buFont typeface="Arial"/>
              <a:buChar char="•"/>
              <a:tabLst>
                <a:tab pos="354965" algn="l"/>
                <a:tab pos="355600" algn="l"/>
              </a:tabLst>
            </a:pPr>
            <a:r>
              <a:rPr sz="3200" b="1" spc="-5" dirty="0">
                <a:latin typeface="Calibri"/>
                <a:cs typeface="Calibri"/>
              </a:rPr>
              <a:t>DoS/DDoS</a:t>
            </a:r>
            <a:r>
              <a:rPr sz="3200" b="1" spc="-35" dirty="0">
                <a:latin typeface="Calibri"/>
                <a:cs typeface="Calibri"/>
              </a:rPr>
              <a:t> </a:t>
            </a:r>
            <a:r>
              <a:rPr sz="3200" b="1" spc="-25" dirty="0">
                <a:latin typeface="Calibri"/>
                <a:cs typeface="Calibri"/>
              </a:rPr>
              <a:t>Attacks</a:t>
            </a:r>
            <a:endParaRPr sz="3200" dirty="0">
              <a:latin typeface="Calibri"/>
              <a:cs typeface="Calibri"/>
            </a:endParaRPr>
          </a:p>
          <a:p>
            <a:pPr marL="355600" indent="-342900">
              <a:spcBef>
                <a:spcPts val="770"/>
              </a:spcBef>
              <a:buFont typeface="Arial"/>
              <a:buChar char="•"/>
              <a:tabLst>
                <a:tab pos="354965" algn="l"/>
                <a:tab pos="355600" algn="l"/>
              </a:tabLst>
            </a:pPr>
            <a:r>
              <a:rPr sz="3200" b="1" spc="-15" dirty="0">
                <a:latin typeface="Calibri"/>
                <a:cs typeface="Calibri"/>
              </a:rPr>
              <a:t>Password </a:t>
            </a:r>
            <a:r>
              <a:rPr sz="3200" b="1" spc="-5" dirty="0">
                <a:latin typeface="Calibri"/>
                <a:cs typeface="Calibri"/>
              </a:rPr>
              <a:t>Guessing</a:t>
            </a:r>
            <a:r>
              <a:rPr sz="3200" b="1" spc="-150" dirty="0">
                <a:latin typeface="Calibri"/>
                <a:cs typeface="Calibri"/>
              </a:rPr>
              <a:t> </a:t>
            </a:r>
            <a:r>
              <a:rPr sz="3200" b="1" spc="-25" dirty="0">
                <a:latin typeface="Calibri"/>
                <a:cs typeface="Calibri"/>
              </a:rPr>
              <a:t>Attacks</a:t>
            </a:r>
            <a:endParaRPr sz="3200" dirty="0">
              <a:latin typeface="Calibri"/>
              <a:cs typeface="Calibri"/>
            </a:endParaRPr>
          </a:p>
          <a:p>
            <a:pPr marL="355600" indent="-342900">
              <a:spcBef>
                <a:spcPts val="770"/>
              </a:spcBef>
              <a:buFont typeface="Arial"/>
              <a:buChar char="•"/>
              <a:tabLst>
                <a:tab pos="354965" algn="l"/>
                <a:tab pos="355600" algn="l"/>
              </a:tabLst>
            </a:pPr>
            <a:r>
              <a:rPr sz="3200" b="1" spc="-5" dirty="0">
                <a:latin typeface="Calibri"/>
                <a:cs typeface="Calibri"/>
              </a:rPr>
              <a:t>Man-in-the-Middle</a:t>
            </a:r>
            <a:r>
              <a:rPr sz="3200" b="1" spc="-95" dirty="0">
                <a:latin typeface="Calibri"/>
                <a:cs typeface="Calibri"/>
              </a:rPr>
              <a:t> </a:t>
            </a:r>
            <a:r>
              <a:rPr sz="3200" b="1" spc="-25" dirty="0">
                <a:latin typeface="Calibri"/>
                <a:cs typeface="Calibri"/>
              </a:rPr>
              <a:t>Attacks</a:t>
            </a:r>
            <a:endParaRPr sz="3200" dirty="0">
              <a:latin typeface="Calibri"/>
              <a:cs typeface="Calibri"/>
            </a:endParaRPr>
          </a:p>
          <a:p>
            <a:pPr marL="355600" indent="-342900">
              <a:spcBef>
                <a:spcPts val="765"/>
              </a:spcBef>
              <a:buFont typeface="Arial"/>
              <a:buChar char="•"/>
              <a:tabLst>
                <a:tab pos="354965" algn="l"/>
                <a:tab pos="355600" algn="l"/>
              </a:tabLst>
            </a:pPr>
            <a:r>
              <a:rPr sz="3200" b="1" spc="-5" dirty="0">
                <a:latin typeface="Calibri"/>
                <a:cs typeface="Calibri"/>
              </a:rPr>
              <a:t>Identity</a:t>
            </a:r>
            <a:r>
              <a:rPr sz="3200" b="1" spc="-35" dirty="0">
                <a:latin typeface="Calibri"/>
                <a:cs typeface="Calibri"/>
              </a:rPr>
              <a:t> </a:t>
            </a:r>
            <a:r>
              <a:rPr sz="3200" b="1" dirty="0">
                <a:latin typeface="Calibri"/>
                <a:cs typeface="Calibri"/>
              </a:rPr>
              <a:t>Spoofing</a:t>
            </a:r>
            <a:endParaRPr sz="3200" dirty="0">
              <a:latin typeface="Calibri"/>
              <a:cs typeface="Calibri"/>
            </a:endParaRPr>
          </a:p>
          <a:p>
            <a:pPr marL="355600" indent="-342900">
              <a:spcBef>
                <a:spcPts val="770"/>
              </a:spcBef>
              <a:buFont typeface="Arial"/>
              <a:buChar char="•"/>
              <a:tabLst>
                <a:tab pos="354965" algn="l"/>
                <a:tab pos="355600" algn="l"/>
              </a:tabLst>
            </a:pPr>
            <a:r>
              <a:rPr sz="3200" b="1" spc="-15" dirty="0">
                <a:latin typeface="Calibri"/>
                <a:cs typeface="Calibri"/>
              </a:rPr>
              <a:t>Interception</a:t>
            </a:r>
            <a:endParaRPr sz="3200" dirty="0">
              <a:latin typeface="Calibri"/>
              <a:cs typeface="Calibri"/>
            </a:endParaRPr>
          </a:p>
          <a:p>
            <a:pPr marL="355600" indent="-342900">
              <a:spcBef>
                <a:spcPts val="770"/>
              </a:spcBef>
              <a:buFont typeface="Arial"/>
              <a:buChar char="•"/>
              <a:tabLst>
                <a:tab pos="354965" algn="l"/>
                <a:tab pos="355600" algn="l"/>
              </a:tabLst>
            </a:pPr>
            <a:r>
              <a:rPr sz="3200" b="1" spc="-15" dirty="0">
                <a:latin typeface="Calibri"/>
                <a:cs typeface="Calibri"/>
              </a:rPr>
              <a:t>Eavesdropping</a:t>
            </a:r>
            <a:endParaRPr sz="3200" dirty="0">
              <a:latin typeface="Calibri"/>
              <a:cs typeface="Calibri"/>
            </a:endParaRPr>
          </a:p>
          <a:p>
            <a:pPr marL="355600" indent="-342900">
              <a:spcBef>
                <a:spcPts val="770"/>
              </a:spcBef>
              <a:buFont typeface="Arial"/>
              <a:buChar char="•"/>
              <a:tabLst>
                <a:tab pos="354965" algn="l"/>
                <a:tab pos="355600" algn="l"/>
              </a:tabLst>
            </a:pPr>
            <a:r>
              <a:rPr sz="3200" b="1" spc="-10" dirty="0">
                <a:latin typeface="Calibri"/>
                <a:cs typeface="Calibri"/>
              </a:rPr>
              <a:t>Backdoor</a:t>
            </a:r>
            <a:r>
              <a:rPr sz="3200" b="1" spc="-45" dirty="0">
                <a:latin typeface="Calibri"/>
                <a:cs typeface="Calibri"/>
              </a:rPr>
              <a:t> </a:t>
            </a:r>
            <a:r>
              <a:rPr sz="3200" b="1" spc="-25" dirty="0">
                <a:latin typeface="Calibri"/>
                <a:cs typeface="Calibri"/>
              </a:rPr>
              <a:t>Attacks</a:t>
            </a:r>
            <a:endParaRPr sz="3200" dirty="0">
              <a:latin typeface="Calibri"/>
              <a:cs typeface="Calibri"/>
            </a:endParaRPr>
          </a:p>
          <a:p>
            <a:pPr marL="12700">
              <a:spcBef>
                <a:spcPts val="770"/>
              </a:spcBef>
            </a:pPr>
            <a:r>
              <a:rPr sz="3200" b="1" dirty="0">
                <a:latin typeface="Calibri"/>
                <a:cs typeface="Calibri"/>
              </a:rPr>
              <a:t>… and </a:t>
            </a:r>
            <a:r>
              <a:rPr sz="3200" b="1" spc="-20" dirty="0">
                <a:latin typeface="Calibri"/>
                <a:cs typeface="Calibri"/>
              </a:rPr>
              <a:t>many</a:t>
            </a:r>
            <a:r>
              <a:rPr sz="3200" b="1" spc="-75" dirty="0">
                <a:latin typeface="Calibri"/>
                <a:cs typeface="Calibri"/>
              </a:rPr>
              <a:t> </a:t>
            </a:r>
            <a:r>
              <a:rPr sz="3200" b="1" spc="-10" dirty="0">
                <a:latin typeface="Calibri"/>
                <a:cs typeface="Calibri"/>
              </a:rPr>
              <a:t>more!</a:t>
            </a:r>
            <a:endParaRPr sz="3200" dirty="0">
              <a:latin typeface="Calibri"/>
              <a:cs typeface="Calibri"/>
            </a:endParaRPr>
          </a:p>
        </p:txBody>
      </p:sp>
      <p:sp>
        <p:nvSpPr>
          <p:cNvPr id="5" name="Rectangle 4">
            <a:extLst>
              <a:ext uri="{FF2B5EF4-FFF2-40B4-BE49-F238E27FC236}">
                <a16:creationId xmlns:a16="http://schemas.microsoft.com/office/drawing/2014/main" id="{21724199-E6D5-EF4A-99A3-1237B2AA82E6}"/>
              </a:ext>
            </a:extLst>
          </p:cNvPr>
          <p:cNvSpPr/>
          <p:nvPr/>
        </p:nvSpPr>
        <p:spPr>
          <a:xfrm>
            <a:off x="935649" y="1362157"/>
            <a:ext cx="6096000" cy="4647426"/>
          </a:xfrm>
          <a:prstGeom prst="rect">
            <a:avLst/>
          </a:prstGeom>
        </p:spPr>
        <p:txBody>
          <a:bodyPr>
            <a:spAutoFit/>
          </a:bodyPr>
          <a:lstStyle/>
          <a:p>
            <a:pPr marL="469900" marR="5080" indent="-457200">
              <a:spcBef>
                <a:spcPts val="105"/>
              </a:spcBef>
              <a:buFont typeface="Arial" panose="020B0604020202020204" pitchFamily="34" charset="0"/>
              <a:buChar char="•"/>
              <a:tabLst>
                <a:tab pos="355600" algn="l"/>
              </a:tabLst>
            </a:pPr>
            <a:r>
              <a:rPr lang="en-US" sz="3200" b="1" spc="-25" dirty="0">
                <a:cs typeface="Calibri"/>
              </a:rPr>
              <a:t>System </a:t>
            </a:r>
            <a:r>
              <a:rPr lang="en-US" sz="3200" b="1" dirty="0">
                <a:cs typeface="Calibri"/>
              </a:rPr>
              <a:t>Hacking; </a:t>
            </a:r>
            <a:r>
              <a:rPr lang="en-US" sz="3200" b="1" spc="-15" dirty="0">
                <a:cs typeface="Calibri"/>
              </a:rPr>
              <a:t>Keyloggers,</a:t>
            </a:r>
            <a:r>
              <a:rPr lang="en-US" sz="3200" b="1" spc="-100" dirty="0">
                <a:cs typeface="Calibri"/>
              </a:rPr>
              <a:t> </a:t>
            </a:r>
            <a:r>
              <a:rPr lang="en-US" sz="3200" b="1" spc="-5" dirty="0">
                <a:cs typeface="Calibri"/>
              </a:rPr>
              <a:t>password  </a:t>
            </a:r>
            <a:r>
              <a:rPr lang="en-US" sz="3200" b="1" spc="-10" dirty="0">
                <a:cs typeface="Calibri"/>
              </a:rPr>
              <a:t>cracking</a:t>
            </a:r>
            <a:endParaRPr lang="en-US" sz="3200" dirty="0">
              <a:cs typeface="Calibri"/>
            </a:endParaRPr>
          </a:p>
          <a:p>
            <a:pPr marL="469900" indent="-457200">
              <a:spcBef>
                <a:spcPts val="770"/>
              </a:spcBef>
              <a:buFont typeface="Arial" panose="020B0604020202020204" pitchFamily="34" charset="0"/>
              <a:buChar char="•"/>
              <a:tabLst>
                <a:tab pos="355600" algn="l"/>
              </a:tabLst>
            </a:pPr>
            <a:r>
              <a:rPr lang="en-US" sz="3200" b="1" spc="-30" dirty="0">
                <a:cs typeface="Calibri"/>
              </a:rPr>
              <a:t>Trojans</a:t>
            </a:r>
            <a:endParaRPr lang="en-US" sz="3200" dirty="0">
              <a:cs typeface="Calibri"/>
            </a:endParaRPr>
          </a:p>
          <a:p>
            <a:pPr marL="469900" indent="-457200">
              <a:spcBef>
                <a:spcPts val="765"/>
              </a:spcBef>
              <a:buFont typeface="Arial" panose="020B0604020202020204" pitchFamily="34" charset="0"/>
              <a:buChar char="•"/>
              <a:tabLst>
                <a:tab pos="355600" algn="l"/>
              </a:tabLst>
            </a:pPr>
            <a:r>
              <a:rPr lang="en-US" sz="3200" b="1" spc="-5" dirty="0">
                <a:cs typeface="Calibri"/>
              </a:rPr>
              <a:t>Viruses</a:t>
            </a:r>
            <a:endParaRPr lang="en-US" sz="3200" dirty="0">
              <a:cs typeface="Calibri"/>
            </a:endParaRPr>
          </a:p>
          <a:p>
            <a:pPr marL="469900" indent="-457200">
              <a:spcBef>
                <a:spcPts val="770"/>
              </a:spcBef>
              <a:buFont typeface="Arial" panose="020B0604020202020204" pitchFamily="34" charset="0"/>
              <a:buChar char="•"/>
              <a:tabLst>
                <a:tab pos="355600" algn="l"/>
              </a:tabLst>
            </a:pPr>
            <a:r>
              <a:rPr lang="en-US" sz="3200" b="1" spc="-15" dirty="0">
                <a:cs typeface="Calibri"/>
              </a:rPr>
              <a:t>Sniffers</a:t>
            </a:r>
            <a:endParaRPr lang="en-US" sz="3200" dirty="0">
              <a:cs typeface="Calibri"/>
            </a:endParaRPr>
          </a:p>
          <a:p>
            <a:pPr marL="469900" indent="-457200">
              <a:spcBef>
                <a:spcPts val="770"/>
              </a:spcBef>
              <a:buFont typeface="Arial" panose="020B0604020202020204" pitchFamily="34" charset="0"/>
              <a:buChar char="•"/>
              <a:tabLst>
                <a:tab pos="355600" algn="l"/>
              </a:tabLst>
            </a:pPr>
            <a:r>
              <a:rPr lang="en-US" sz="3200" b="1" dirty="0">
                <a:cs typeface="Calibri"/>
              </a:rPr>
              <a:t>Social</a:t>
            </a:r>
            <a:r>
              <a:rPr lang="en-US" sz="3200" b="1" spc="-40" dirty="0">
                <a:cs typeface="Calibri"/>
              </a:rPr>
              <a:t> </a:t>
            </a:r>
            <a:r>
              <a:rPr lang="en-US" sz="3200" b="1" spc="-5" dirty="0">
                <a:cs typeface="Calibri"/>
              </a:rPr>
              <a:t>Engineering</a:t>
            </a:r>
            <a:endParaRPr lang="en-US" sz="3200" dirty="0">
              <a:cs typeface="Calibri"/>
            </a:endParaRPr>
          </a:p>
          <a:p>
            <a:pPr marL="469900" indent="-457200">
              <a:spcBef>
                <a:spcPts val="765"/>
              </a:spcBef>
              <a:buFont typeface="Arial" panose="020B0604020202020204" pitchFamily="34" charset="0"/>
              <a:buChar char="•"/>
              <a:tabLst>
                <a:tab pos="355600" algn="l"/>
              </a:tabLst>
            </a:pPr>
            <a:r>
              <a:rPr lang="en-US" sz="3200" b="1" spc="-5" dirty="0">
                <a:cs typeface="Calibri"/>
              </a:rPr>
              <a:t>Denial </a:t>
            </a:r>
            <a:r>
              <a:rPr lang="en-US" sz="3200" b="1" dirty="0">
                <a:cs typeface="Calibri"/>
              </a:rPr>
              <a:t>of</a:t>
            </a:r>
            <a:r>
              <a:rPr lang="en-US" sz="3200" b="1" spc="-25" dirty="0">
                <a:cs typeface="Calibri"/>
              </a:rPr>
              <a:t> </a:t>
            </a:r>
            <a:r>
              <a:rPr lang="en-US" sz="3200" b="1" dirty="0">
                <a:cs typeface="Calibri"/>
              </a:rPr>
              <a:t>Service</a:t>
            </a:r>
            <a:endParaRPr lang="en-US" sz="3200" dirty="0">
              <a:cs typeface="Calibri"/>
            </a:endParaRPr>
          </a:p>
          <a:p>
            <a:pPr marL="469900" indent="-457200">
              <a:spcBef>
                <a:spcPts val="770"/>
              </a:spcBef>
              <a:buFont typeface="Arial" panose="020B0604020202020204" pitchFamily="34" charset="0"/>
              <a:buChar char="•"/>
              <a:tabLst>
                <a:tab pos="355600" algn="l"/>
              </a:tabLst>
            </a:pPr>
            <a:r>
              <a:rPr lang="en-US" sz="3200" b="1" dirty="0">
                <a:cs typeface="Calibri"/>
              </a:rPr>
              <a:t>SQL</a:t>
            </a:r>
            <a:r>
              <a:rPr lang="en-US" sz="3200" b="1" spc="-30" dirty="0">
                <a:cs typeface="Calibri"/>
              </a:rPr>
              <a:t> </a:t>
            </a:r>
            <a:r>
              <a:rPr lang="en-US" sz="3200" b="1" spc="-5" dirty="0">
                <a:cs typeface="Calibri"/>
              </a:rPr>
              <a:t>Injection</a:t>
            </a:r>
            <a:endParaRPr lang="en-US" sz="3200" dirty="0">
              <a:cs typeface="Calibri"/>
            </a:endParaRPr>
          </a:p>
        </p:txBody>
      </p:sp>
    </p:spTree>
    <p:extLst>
      <p:ext uri="{BB962C8B-B14F-4D97-AF65-F5344CB8AC3E}">
        <p14:creationId xmlns:p14="http://schemas.microsoft.com/office/powerpoint/2010/main" val="13713505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1190</TotalTime>
  <Words>5288</Words>
  <Application>Microsoft Macintosh PowerPoint</Application>
  <PresentationFormat>Widescreen</PresentationFormat>
  <Paragraphs>435</Paragraphs>
  <Slides>67</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67</vt:i4>
      </vt:variant>
    </vt:vector>
  </HeadingPairs>
  <TitlesOfParts>
    <vt:vector size="75" baseType="lpstr">
      <vt:lpstr>Arial</vt:lpstr>
      <vt:lpstr>Calibri</vt:lpstr>
      <vt:lpstr>Calibri Light</vt:lpstr>
      <vt:lpstr>Courier New</vt:lpstr>
      <vt:lpstr>Georgia</vt:lpstr>
      <vt:lpstr>Times New Roman</vt:lpstr>
      <vt:lpstr>Wingdings</vt:lpstr>
      <vt:lpstr>Office Theme</vt:lpstr>
      <vt:lpstr>Cybercrime and Ethics</vt:lpstr>
      <vt:lpstr>CYBER CRIME</vt:lpstr>
      <vt:lpstr>Outline</vt:lpstr>
      <vt:lpstr>PowerPoint Presentation</vt:lpstr>
      <vt:lpstr>History of Cyber Crime</vt:lpstr>
      <vt:lpstr>PowerPoint Presentation</vt:lpstr>
      <vt:lpstr>Categories of Cyber Crime</vt:lpstr>
      <vt:lpstr>Types of Cyber Crime</vt:lpstr>
      <vt:lpstr>Methods of attacks …</vt:lpstr>
      <vt:lpstr>How to hack?…</vt:lpstr>
      <vt:lpstr>What Does a Malicious Hacker Do?</vt:lpstr>
      <vt:lpstr>Phase 1 - Reconnaissance</vt:lpstr>
      <vt:lpstr>Phase 2 - Scanning</vt:lpstr>
      <vt:lpstr>Phase 3 - Gaining Access</vt:lpstr>
      <vt:lpstr>Phase 4 - Maintaining Access</vt:lpstr>
      <vt:lpstr>Phase 5 - Covering Tracks</vt:lpstr>
      <vt:lpstr>Why hack?</vt:lpstr>
      <vt:lpstr>Why hack? Some examples…</vt:lpstr>
      <vt:lpstr>Why hack? Some examples…</vt:lpstr>
      <vt:lpstr>Effects of hacking</vt:lpstr>
      <vt:lpstr>Effects of hacking</vt:lpstr>
      <vt:lpstr>Can Hacking Be Ethical?</vt:lpstr>
      <vt:lpstr>A hacker…</vt:lpstr>
      <vt:lpstr>A hacker…</vt:lpstr>
      <vt:lpstr>Hacker Classes</vt:lpstr>
      <vt:lpstr>Hacktivism</vt:lpstr>
      <vt:lpstr>What do Ethical Hackers do?</vt:lpstr>
      <vt:lpstr>Skill Profile of an Ethical Hacker</vt:lpstr>
      <vt:lpstr>How do they go about it?</vt:lpstr>
      <vt:lpstr>Modes of Ethical Hacking</vt:lpstr>
      <vt:lpstr>Security Testing</vt:lpstr>
      <vt:lpstr>Deliverables</vt:lpstr>
      <vt:lpstr>Other Cyber Crimes</vt:lpstr>
      <vt:lpstr>Offenses against the confidentiality, integrity  and availability of computer data and systems</vt:lpstr>
      <vt:lpstr>Offenses against the confidentiality, integrity  and availability of computer data and systems</vt:lpstr>
      <vt:lpstr>Offenses against the confidentiality, integrity  and availability of computer data and systems</vt:lpstr>
      <vt:lpstr>Computer-related Offenses</vt:lpstr>
      <vt:lpstr>Computer-related Offenses</vt:lpstr>
      <vt:lpstr>Content-related Offenses</vt:lpstr>
      <vt:lpstr>Content-related Offenses</vt:lpstr>
      <vt:lpstr>Indirect Offenses</vt:lpstr>
      <vt:lpstr>Computer Crimes and Implications</vt:lpstr>
      <vt:lpstr>CYBER ETHICS</vt:lpstr>
      <vt:lpstr>Objectives</vt:lpstr>
      <vt:lpstr>What is Ethics?</vt:lpstr>
      <vt:lpstr>PowerPoint Presentation</vt:lpstr>
      <vt:lpstr>Sources of Ethics</vt:lpstr>
      <vt:lpstr>PowerPoint Presentation</vt:lpstr>
      <vt:lpstr>Questions</vt:lpstr>
      <vt:lpstr>PowerPoint Presentation</vt:lpstr>
      <vt:lpstr>Principles of Cyber Ethics</vt:lpstr>
      <vt:lpstr>Scenario 1: Hack, No Hack?</vt:lpstr>
      <vt:lpstr>Scenario 1: Hack, No Hack?</vt:lpstr>
      <vt:lpstr>Scenario 2: Bullies</vt:lpstr>
      <vt:lpstr>Scenario 2: Bullies</vt:lpstr>
      <vt:lpstr>Scenario 3: Am I still responsible?</vt:lpstr>
      <vt:lpstr>Scenario 3: Am I still responsible?</vt:lpstr>
      <vt:lpstr>Scenario 3: Am I still responsible?</vt:lpstr>
      <vt:lpstr>Scenario 4: Good Intentions</vt:lpstr>
      <vt:lpstr>Scenario 4: Good Intentions</vt:lpstr>
      <vt:lpstr>Scenario 4: Good Intentions</vt:lpstr>
      <vt:lpstr>Scenario 5: Privileged Information</vt:lpstr>
      <vt:lpstr>Scenario 5: Privileged Information</vt:lpstr>
      <vt:lpstr>Scenario 6: Responsible Actions</vt:lpstr>
      <vt:lpstr>Scenario 6: Responsible Actions</vt:lpstr>
      <vt:lpstr>Scenario 6: Responsible Actions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Cryptographic Hash Function </dc:title>
  <dc:creator>Sajedul Talukder</dc:creator>
  <cp:lastModifiedBy>Microsoft Office User</cp:lastModifiedBy>
  <cp:revision>92</cp:revision>
  <dcterms:created xsi:type="dcterms:W3CDTF">2020-04-09T10:40:21Z</dcterms:created>
  <dcterms:modified xsi:type="dcterms:W3CDTF">2022-08-21T20:08:51Z</dcterms:modified>
</cp:coreProperties>
</file>